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notesSlides/notesSlide107.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Override PartName="/ppt/notesSlides/notesSlide110.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notesSlides/notesSlide108.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notesSlides/notesSlide104.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37"/>
  </p:notesMasterIdLst>
  <p:handoutMasterIdLst>
    <p:handoutMasterId r:id="rId138"/>
  </p:handoutMasterIdLst>
  <p:sldIdLst>
    <p:sldId id="487" r:id="rId2"/>
    <p:sldId id="624" r:id="rId3"/>
    <p:sldId id="625" r:id="rId4"/>
    <p:sldId id="626" r:id="rId5"/>
    <p:sldId id="627" r:id="rId6"/>
    <p:sldId id="628" r:id="rId7"/>
    <p:sldId id="629" r:id="rId8"/>
    <p:sldId id="630" r:id="rId9"/>
    <p:sldId id="631" r:id="rId10"/>
    <p:sldId id="632" r:id="rId11"/>
    <p:sldId id="633" r:id="rId12"/>
    <p:sldId id="634" r:id="rId13"/>
    <p:sldId id="635" r:id="rId14"/>
    <p:sldId id="636" r:id="rId15"/>
    <p:sldId id="637" r:id="rId16"/>
    <p:sldId id="638" r:id="rId17"/>
    <p:sldId id="639" r:id="rId18"/>
    <p:sldId id="640" r:id="rId19"/>
    <p:sldId id="641" r:id="rId20"/>
    <p:sldId id="642" r:id="rId21"/>
    <p:sldId id="643" r:id="rId22"/>
    <p:sldId id="644" r:id="rId23"/>
    <p:sldId id="645" r:id="rId24"/>
    <p:sldId id="646" r:id="rId25"/>
    <p:sldId id="647" r:id="rId26"/>
    <p:sldId id="648" r:id="rId27"/>
    <p:sldId id="649" r:id="rId28"/>
    <p:sldId id="650" r:id="rId29"/>
    <p:sldId id="651" r:id="rId30"/>
    <p:sldId id="652" r:id="rId31"/>
    <p:sldId id="653" r:id="rId32"/>
    <p:sldId id="654" r:id="rId33"/>
    <p:sldId id="655" r:id="rId34"/>
    <p:sldId id="656" r:id="rId35"/>
    <p:sldId id="657" r:id="rId36"/>
    <p:sldId id="658" r:id="rId37"/>
    <p:sldId id="659" r:id="rId38"/>
    <p:sldId id="660" r:id="rId39"/>
    <p:sldId id="661" r:id="rId40"/>
    <p:sldId id="662" r:id="rId41"/>
    <p:sldId id="663" r:id="rId42"/>
    <p:sldId id="664" r:id="rId43"/>
    <p:sldId id="665" r:id="rId44"/>
    <p:sldId id="666" r:id="rId45"/>
    <p:sldId id="667" r:id="rId46"/>
    <p:sldId id="668" r:id="rId47"/>
    <p:sldId id="669" r:id="rId48"/>
    <p:sldId id="670" r:id="rId49"/>
    <p:sldId id="671" r:id="rId50"/>
    <p:sldId id="672" r:id="rId51"/>
    <p:sldId id="673" r:id="rId52"/>
    <p:sldId id="674" r:id="rId53"/>
    <p:sldId id="675" r:id="rId54"/>
    <p:sldId id="676" r:id="rId55"/>
    <p:sldId id="677" r:id="rId56"/>
    <p:sldId id="678" r:id="rId57"/>
    <p:sldId id="679" r:id="rId58"/>
    <p:sldId id="680" r:id="rId59"/>
    <p:sldId id="681" r:id="rId60"/>
    <p:sldId id="682" r:id="rId61"/>
    <p:sldId id="683" r:id="rId62"/>
    <p:sldId id="684" r:id="rId63"/>
    <p:sldId id="685" r:id="rId64"/>
    <p:sldId id="686" r:id="rId65"/>
    <p:sldId id="687" r:id="rId66"/>
    <p:sldId id="688" r:id="rId67"/>
    <p:sldId id="689" r:id="rId68"/>
    <p:sldId id="690" r:id="rId69"/>
    <p:sldId id="691" r:id="rId70"/>
    <p:sldId id="692" r:id="rId71"/>
    <p:sldId id="693" r:id="rId72"/>
    <p:sldId id="694" r:id="rId73"/>
    <p:sldId id="695" r:id="rId74"/>
    <p:sldId id="696" r:id="rId75"/>
    <p:sldId id="697" r:id="rId76"/>
    <p:sldId id="698" r:id="rId77"/>
    <p:sldId id="699" r:id="rId78"/>
    <p:sldId id="700" r:id="rId79"/>
    <p:sldId id="701" r:id="rId80"/>
    <p:sldId id="702" r:id="rId81"/>
    <p:sldId id="703" r:id="rId82"/>
    <p:sldId id="704" r:id="rId83"/>
    <p:sldId id="705" r:id="rId84"/>
    <p:sldId id="706" r:id="rId85"/>
    <p:sldId id="707" r:id="rId86"/>
    <p:sldId id="708" r:id="rId87"/>
    <p:sldId id="709" r:id="rId88"/>
    <p:sldId id="710" r:id="rId89"/>
    <p:sldId id="711" r:id="rId90"/>
    <p:sldId id="712" r:id="rId91"/>
    <p:sldId id="713" r:id="rId92"/>
    <p:sldId id="714" r:id="rId93"/>
    <p:sldId id="715" r:id="rId94"/>
    <p:sldId id="716" r:id="rId95"/>
    <p:sldId id="717" r:id="rId96"/>
    <p:sldId id="718" r:id="rId97"/>
    <p:sldId id="719" r:id="rId98"/>
    <p:sldId id="720" r:id="rId99"/>
    <p:sldId id="721" r:id="rId100"/>
    <p:sldId id="722" r:id="rId101"/>
    <p:sldId id="723" r:id="rId102"/>
    <p:sldId id="724" r:id="rId103"/>
    <p:sldId id="725" r:id="rId104"/>
    <p:sldId id="726" r:id="rId105"/>
    <p:sldId id="727" r:id="rId106"/>
    <p:sldId id="728" r:id="rId107"/>
    <p:sldId id="729" r:id="rId108"/>
    <p:sldId id="730" r:id="rId109"/>
    <p:sldId id="731" r:id="rId110"/>
    <p:sldId id="732" r:id="rId111"/>
    <p:sldId id="733" r:id="rId112"/>
    <p:sldId id="734" r:id="rId113"/>
    <p:sldId id="735" r:id="rId114"/>
    <p:sldId id="736" r:id="rId115"/>
    <p:sldId id="737" r:id="rId116"/>
    <p:sldId id="738" r:id="rId117"/>
    <p:sldId id="739" r:id="rId118"/>
    <p:sldId id="740" r:id="rId119"/>
    <p:sldId id="741" r:id="rId120"/>
    <p:sldId id="742" r:id="rId121"/>
    <p:sldId id="743" r:id="rId122"/>
    <p:sldId id="744" r:id="rId123"/>
    <p:sldId id="745" r:id="rId124"/>
    <p:sldId id="746" r:id="rId125"/>
    <p:sldId id="747" r:id="rId126"/>
    <p:sldId id="748" r:id="rId127"/>
    <p:sldId id="749" r:id="rId128"/>
    <p:sldId id="750" r:id="rId129"/>
    <p:sldId id="751" r:id="rId130"/>
    <p:sldId id="752" r:id="rId131"/>
    <p:sldId id="753" r:id="rId132"/>
    <p:sldId id="754" r:id="rId133"/>
    <p:sldId id="755" r:id="rId134"/>
    <p:sldId id="756" r:id="rId135"/>
    <p:sldId id="757" r:id="rId136"/>
  </p:sldIdLst>
  <p:sldSz cx="9144000" cy="6858000" type="screen4x3"/>
  <p:notesSz cx="6662738" cy="9926638"/>
  <p:defaultTextStyle>
    <a:defPPr>
      <a:defRPr lang="it-IT"/>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265" autoAdjust="0"/>
  </p:normalViewPr>
  <p:slideViewPr>
    <p:cSldViewPr>
      <p:cViewPr varScale="1">
        <p:scale>
          <a:sx n="69" d="100"/>
          <a:sy n="69" d="100"/>
        </p:scale>
        <p:origin x="-14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handoutMaster" Target="handoutMasters/handout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7026" name="Rectangle 2"/>
          <p:cNvSpPr>
            <a:spLocks noGrp="1" noChangeArrowheads="1"/>
          </p:cNvSpPr>
          <p:nvPr>
            <p:ph type="hdr" sz="quarter"/>
          </p:nvPr>
        </p:nvSpPr>
        <p:spPr bwMode="auto">
          <a:xfrm>
            <a:off x="0" y="0"/>
            <a:ext cx="28876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it-IT"/>
          </a:p>
        </p:txBody>
      </p:sp>
      <p:sp>
        <p:nvSpPr>
          <p:cNvPr id="257027" name="Rectangle 3"/>
          <p:cNvSpPr>
            <a:spLocks noGrp="1" noChangeArrowheads="1"/>
          </p:cNvSpPr>
          <p:nvPr>
            <p:ph type="dt" sz="quarter" idx="1"/>
          </p:nvPr>
        </p:nvSpPr>
        <p:spPr bwMode="auto">
          <a:xfrm>
            <a:off x="3773488" y="0"/>
            <a:ext cx="2887662"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7B2B5717-C30E-48FC-A178-39F0EADFE58A}" type="datetimeFigureOut">
              <a:rPr lang="it-IT"/>
              <a:pPr>
                <a:defRPr/>
              </a:pPr>
              <a:t>29/03/2016</a:t>
            </a:fld>
            <a:endParaRPr lang="it-IT"/>
          </a:p>
        </p:txBody>
      </p:sp>
      <p:sp>
        <p:nvSpPr>
          <p:cNvPr id="257028" name="Rectangle 4"/>
          <p:cNvSpPr>
            <a:spLocks noGrp="1" noChangeArrowheads="1"/>
          </p:cNvSpPr>
          <p:nvPr>
            <p:ph type="ftr" sz="quarter" idx="2"/>
          </p:nvPr>
        </p:nvSpPr>
        <p:spPr bwMode="auto">
          <a:xfrm>
            <a:off x="0" y="9428163"/>
            <a:ext cx="28876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it-IT"/>
          </a:p>
        </p:txBody>
      </p:sp>
      <p:sp>
        <p:nvSpPr>
          <p:cNvPr id="257029" name="Rectangle 5"/>
          <p:cNvSpPr>
            <a:spLocks noGrp="1" noChangeArrowheads="1"/>
          </p:cNvSpPr>
          <p:nvPr>
            <p:ph type="sldNum" sz="quarter" idx="3"/>
          </p:nvPr>
        </p:nvSpPr>
        <p:spPr bwMode="auto">
          <a:xfrm>
            <a:off x="3773488" y="9428163"/>
            <a:ext cx="2887662"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C91598C-81A5-4712-87E5-C98BF0A3077D}" type="slidenum">
              <a:rPr lang="it-IT"/>
              <a:pPr>
                <a:defRPr/>
              </a:pPr>
              <a:t>‹#›</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887663" cy="496888"/>
          </a:xfrm>
          <a:prstGeom prst="rect">
            <a:avLst/>
          </a:prstGeom>
          <a:noFill/>
          <a:ln w="9525">
            <a:noFill/>
            <a:miter lim="800000"/>
            <a:headEnd/>
            <a:tailEnd/>
          </a:ln>
        </p:spPr>
        <p:txBody>
          <a:bodyPr vert="horz" wrap="square" lIns="90693" tIns="45346" rIns="90693" bIns="45346" numCol="1" anchor="t" anchorCtr="0" compatLnSpc="1">
            <a:prstTxWarp prst="textNoShape">
              <a:avLst/>
            </a:prstTxWarp>
          </a:bodyPr>
          <a:lstStyle>
            <a:lvl1pPr defTabSz="906463">
              <a:defRPr sz="1100"/>
            </a:lvl1pPr>
          </a:lstStyle>
          <a:p>
            <a:pPr>
              <a:defRPr/>
            </a:pPr>
            <a:endParaRPr lang="it-IT"/>
          </a:p>
        </p:txBody>
      </p:sp>
      <p:sp>
        <p:nvSpPr>
          <p:cNvPr id="4099" name="Rectangle 3"/>
          <p:cNvSpPr>
            <a:spLocks noGrp="1" noChangeArrowheads="1"/>
          </p:cNvSpPr>
          <p:nvPr>
            <p:ph type="dt" idx="1"/>
          </p:nvPr>
        </p:nvSpPr>
        <p:spPr bwMode="auto">
          <a:xfrm>
            <a:off x="3773488" y="0"/>
            <a:ext cx="2887662" cy="496888"/>
          </a:xfrm>
          <a:prstGeom prst="rect">
            <a:avLst/>
          </a:prstGeom>
          <a:noFill/>
          <a:ln w="9525">
            <a:noFill/>
            <a:miter lim="800000"/>
            <a:headEnd/>
            <a:tailEnd/>
          </a:ln>
        </p:spPr>
        <p:txBody>
          <a:bodyPr vert="horz" wrap="square" lIns="90693" tIns="45346" rIns="90693" bIns="45346" numCol="1" anchor="t" anchorCtr="0" compatLnSpc="1">
            <a:prstTxWarp prst="textNoShape">
              <a:avLst/>
            </a:prstTxWarp>
          </a:bodyPr>
          <a:lstStyle>
            <a:lvl1pPr algn="r" defTabSz="906463">
              <a:defRPr sz="1100"/>
            </a:lvl1pPr>
          </a:lstStyle>
          <a:p>
            <a:pPr>
              <a:defRPr/>
            </a:pPr>
            <a:endParaRPr lang="it-IT"/>
          </a:p>
        </p:txBody>
      </p:sp>
      <p:sp>
        <p:nvSpPr>
          <p:cNvPr id="140292" name="Rectangle 4"/>
          <p:cNvSpPr>
            <a:spLocks noGrp="1" noRot="1" noChangeAspect="1" noChangeArrowheads="1" noTextEdit="1"/>
          </p:cNvSpPr>
          <p:nvPr>
            <p:ph type="sldImg" idx="2"/>
          </p:nvPr>
        </p:nvSpPr>
        <p:spPr bwMode="auto">
          <a:xfrm>
            <a:off x="849313" y="744538"/>
            <a:ext cx="4964112" cy="372268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66750" y="4714875"/>
            <a:ext cx="5329238" cy="4467225"/>
          </a:xfrm>
          <a:prstGeom prst="rect">
            <a:avLst/>
          </a:prstGeom>
          <a:noFill/>
          <a:ln w="9525">
            <a:noFill/>
            <a:miter lim="800000"/>
            <a:headEnd/>
            <a:tailEnd/>
          </a:ln>
        </p:spPr>
        <p:txBody>
          <a:bodyPr vert="horz" wrap="square" lIns="90693" tIns="45346" rIns="90693" bIns="45346"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4102" name="Rectangle 6"/>
          <p:cNvSpPr>
            <a:spLocks noGrp="1" noChangeArrowheads="1"/>
          </p:cNvSpPr>
          <p:nvPr>
            <p:ph type="ftr" sz="quarter" idx="4"/>
          </p:nvPr>
        </p:nvSpPr>
        <p:spPr bwMode="auto">
          <a:xfrm>
            <a:off x="0" y="9428163"/>
            <a:ext cx="2887663" cy="496887"/>
          </a:xfrm>
          <a:prstGeom prst="rect">
            <a:avLst/>
          </a:prstGeom>
          <a:noFill/>
          <a:ln w="9525">
            <a:noFill/>
            <a:miter lim="800000"/>
            <a:headEnd/>
            <a:tailEnd/>
          </a:ln>
        </p:spPr>
        <p:txBody>
          <a:bodyPr vert="horz" wrap="square" lIns="90693" tIns="45346" rIns="90693" bIns="45346" numCol="1" anchor="b" anchorCtr="0" compatLnSpc="1">
            <a:prstTxWarp prst="textNoShape">
              <a:avLst/>
            </a:prstTxWarp>
          </a:bodyPr>
          <a:lstStyle>
            <a:lvl1pPr defTabSz="906463">
              <a:defRPr sz="1100"/>
            </a:lvl1pPr>
          </a:lstStyle>
          <a:p>
            <a:pPr>
              <a:defRPr/>
            </a:pPr>
            <a:endParaRPr lang="it-IT"/>
          </a:p>
        </p:txBody>
      </p:sp>
      <p:sp>
        <p:nvSpPr>
          <p:cNvPr id="4103" name="Rectangle 7"/>
          <p:cNvSpPr>
            <a:spLocks noGrp="1" noChangeArrowheads="1"/>
          </p:cNvSpPr>
          <p:nvPr>
            <p:ph type="sldNum" sz="quarter" idx="5"/>
          </p:nvPr>
        </p:nvSpPr>
        <p:spPr bwMode="auto">
          <a:xfrm>
            <a:off x="3773488" y="9428163"/>
            <a:ext cx="2887662" cy="496887"/>
          </a:xfrm>
          <a:prstGeom prst="rect">
            <a:avLst/>
          </a:prstGeom>
          <a:noFill/>
          <a:ln w="9525">
            <a:noFill/>
            <a:miter lim="800000"/>
            <a:headEnd/>
            <a:tailEnd/>
          </a:ln>
        </p:spPr>
        <p:txBody>
          <a:bodyPr vert="horz" wrap="square" lIns="90693" tIns="45346" rIns="90693" bIns="45346" numCol="1" anchor="b" anchorCtr="0" compatLnSpc="1">
            <a:prstTxWarp prst="textNoShape">
              <a:avLst/>
            </a:prstTxWarp>
          </a:bodyPr>
          <a:lstStyle>
            <a:lvl1pPr algn="r" defTabSz="906463">
              <a:defRPr sz="1100"/>
            </a:lvl1pPr>
          </a:lstStyle>
          <a:p>
            <a:pPr>
              <a:defRPr/>
            </a:pPr>
            <a:fld id="{A60438BC-21B2-4F17-96BF-5AB805CAA822}" type="slidenum">
              <a:rPr lang="it-IT"/>
              <a:pPr>
                <a:defRPr/>
              </a:pPr>
              <a:t>‹#›</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B5CFF2CD-C405-44DA-B989-8B60FF69DC10}" type="slidenum">
              <a:rPr lang="it-IT" smtClean="0"/>
              <a:pPr/>
              <a:t>2</a:t>
            </a:fld>
            <a:endParaRPr lang="it-IT"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A58AC6B8-14A3-4620-BC38-C57565DD0364}" type="slidenum">
              <a:rPr lang="it-IT" smtClean="0"/>
              <a:pPr/>
              <a:t>11</a:t>
            </a:fld>
            <a:endParaRPr lang="it-IT" smtClean="0"/>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DBC55916-32EE-42CA-A4B8-81C253B55616}" type="slidenum">
              <a:rPr lang="it-IT" smtClean="0"/>
              <a:pPr/>
              <a:t>110</a:t>
            </a:fld>
            <a:endParaRPr lang="it-IT" smtClean="0"/>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27FCE61E-C669-47BD-9BFB-E633DD9FCD1D}" type="slidenum">
              <a:rPr lang="it-IT" smtClean="0"/>
              <a:pPr/>
              <a:t>111</a:t>
            </a:fld>
            <a:endParaRPr lang="it-IT" smtClean="0"/>
          </a:p>
        </p:txBody>
      </p:sp>
      <p:sp>
        <p:nvSpPr>
          <p:cNvPr id="248835" name="Rectangle 2"/>
          <p:cNvSpPr>
            <a:spLocks noGrp="1" noRot="1" noChangeAspect="1" noChangeArrowheads="1" noTextEdit="1"/>
          </p:cNvSpPr>
          <p:nvPr>
            <p:ph type="sldImg"/>
          </p:nvPr>
        </p:nvSpPr>
        <p:spPr>
          <a:ln/>
        </p:spPr>
      </p:sp>
      <p:sp>
        <p:nvSpPr>
          <p:cNvPr id="24883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3B43BDE5-7322-47FC-B201-B69797994357}" type="slidenum">
              <a:rPr lang="it-IT" smtClean="0"/>
              <a:pPr/>
              <a:t>112</a:t>
            </a:fld>
            <a:endParaRPr lang="it-IT" smtClean="0"/>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p>
            <a:fld id="{4C620AB2-558B-4D22-AFA2-961FF03318BB}" type="slidenum">
              <a:rPr lang="it-IT" smtClean="0"/>
              <a:pPr/>
              <a:t>113</a:t>
            </a:fld>
            <a:endParaRPr lang="it-IT" smtClean="0"/>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8EE77336-2DAE-4B51-BABB-347997906D28}" type="slidenum">
              <a:rPr lang="it-IT" smtClean="0"/>
              <a:pPr/>
              <a:t>114</a:t>
            </a:fld>
            <a:endParaRPr lang="it-IT" smtClean="0"/>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p:spPr>
        <p:txBody>
          <a:bodyPr/>
          <a:lstStyle/>
          <a:p>
            <a:fld id="{FBD10112-8F3B-49BF-940B-636A3004682F}" type="slidenum">
              <a:rPr lang="it-IT" smtClean="0"/>
              <a:pPr/>
              <a:t>115</a:t>
            </a:fld>
            <a:endParaRPr lang="it-IT" smtClean="0"/>
          </a:p>
        </p:txBody>
      </p:sp>
      <p:sp>
        <p:nvSpPr>
          <p:cNvPr id="252931" name="Rectangle 2"/>
          <p:cNvSpPr>
            <a:spLocks noGrp="1" noRot="1" noChangeAspect="1" noChangeArrowheads="1" noTextEdit="1"/>
          </p:cNvSpPr>
          <p:nvPr>
            <p:ph type="sldImg"/>
          </p:nvPr>
        </p:nvSpPr>
        <p:spPr>
          <a:ln/>
        </p:spPr>
      </p:sp>
      <p:sp>
        <p:nvSpPr>
          <p:cNvPr id="25293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egnaposto immagine diapositiva 1"/>
          <p:cNvSpPr>
            <a:spLocks noGrp="1" noRot="1" noChangeAspect="1" noTextEdit="1"/>
          </p:cNvSpPr>
          <p:nvPr>
            <p:ph type="sldImg"/>
          </p:nvPr>
        </p:nvSpPr>
        <p:spPr>
          <a:ln/>
        </p:spPr>
      </p:sp>
      <p:sp>
        <p:nvSpPr>
          <p:cNvPr id="268291" name="Segnaposto note 2"/>
          <p:cNvSpPr>
            <a:spLocks noGrp="1"/>
          </p:cNvSpPr>
          <p:nvPr>
            <p:ph type="body" idx="1"/>
          </p:nvPr>
        </p:nvSpPr>
        <p:spPr>
          <a:noFill/>
          <a:ln/>
        </p:spPr>
        <p:txBody>
          <a:bodyPr/>
          <a:lstStyle/>
          <a:p>
            <a:endParaRPr lang="it-IT" smtClean="0"/>
          </a:p>
        </p:txBody>
      </p:sp>
      <p:sp>
        <p:nvSpPr>
          <p:cNvPr id="268292" name="Segnaposto numero diapositiva 3"/>
          <p:cNvSpPr>
            <a:spLocks noGrp="1"/>
          </p:cNvSpPr>
          <p:nvPr>
            <p:ph type="sldNum" sz="quarter" idx="5"/>
          </p:nvPr>
        </p:nvSpPr>
        <p:spPr>
          <a:noFill/>
        </p:spPr>
        <p:txBody>
          <a:bodyPr/>
          <a:lstStyle/>
          <a:p>
            <a:fld id="{86A8C059-DC38-4880-BBD4-78B079C0CB24}" type="slidenum">
              <a:rPr lang="it-IT" smtClean="0"/>
              <a:pPr/>
              <a:t>118</a:t>
            </a:fld>
            <a:endParaRPr lang="it-IT"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egnaposto immagine diapositiva 1"/>
          <p:cNvSpPr>
            <a:spLocks noGrp="1" noRot="1" noChangeAspect="1" noTextEdit="1"/>
          </p:cNvSpPr>
          <p:nvPr>
            <p:ph type="sldImg"/>
          </p:nvPr>
        </p:nvSpPr>
        <p:spPr>
          <a:ln/>
        </p:spPr>
      </p:sp>
      <p:sp>
        <p:nvSpPr>
          <p:cNvPr id="269315" name="Segnaposto note 2"/>
          <p:cNvSpPr>
            <a:spLocks noGrp="1"/>
          </p:cNvSpPr>
          <p:nvPr>
            <p:ph type="body" idx="1"/>
          </p:nvPr>
        </p:nvSpPr>
        <p:spPr>
          <a:noFill/>
          <a:ln/>
        </p:spPr>
        <p:txBody>
          <a:bodyPr/>
          <a:lstStyle/>
          <a:p>
            <a:endParaRPr lang="it-IT" smtClean="0"/>
          </a:p>
        </p:txBody>
      </p:sp>
      <p:sp>
        <p:nvSpPr>
          <p:cNvPr id="269316" name="Segnaposto numero diapositiva 3"/>
          <p:cNvSpPr>
            <a:spLocks noGrp="1"/>
          </p:cNvSpPr>
          <p:nvPr>
            <p:ph type="sldNum" sz="quarter" idx="5"/>
          </p:nvPr>
        </p:nvSpPr>
        <p:spPr>
          <a:noFill/>
        </p:spPr>
        <p:txBody>
          <a:bodyPr/>
          <a:lstStyle/>
          <a:p>
            <a:fld id="{9EC516FB-06D6-4A50-8E1B-7EDDF168941D}" type="slidenum">
              <a:rPr lang="it-IT" smtClean="0"/>
              <a:pPr/>
              <a:t>119</a:t>
            </a:fld>
            <a:endParaRPr lang="it-IT"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p:spPr>
        <p:txBody>
          <a:bodyPr/>
          <a:lstStyle/>
          <a:p>
            <a:fld id="{820AC68D-CE4B-43ED-902D-8019DD3CAA9B}" type="slidenum">
              <a:rPr lang="it-IT" smtClean="0"/>
              <a:pPr/>
              <a:t>132</a:t>
            </a:fld>
            <a:endParaRPr lang="it-IT" smtClean="0"/>
          </a:p>
        </p:txBody>
      </p:sp>
      <p:sp>
        <p:nvSpPr>
          <p:cNvPr id="271363" name="Rectangle 2"/>
          <p:cNvSpPr>
            <a:spLocks noGrp="1" noRot="1" noChangeAspect="1" noChangeArrowheads="1" noTextEdit="1"/>
          </p:cNvSpPr>
          <p:nvPr>
            <p:ph type="sldImg"/>
          </p:nvPr>
        </p:nvSpPr>
        <p:spPr>
          <a:ln/>
        </p:spPr>
      </p:sp>
      <p:sp>
        <p:nvSpPr>
          <p:cNvPr id="27136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72205B2F-516F-4D70-B982-D548ED5FEA5C}" type="slidenum">
              <a:rPr lang="it-IT" smtClean="0"/>
              <a:pPr/>
              <a:t>134</a:t>
            </a:fld>
            <a:endParaRPr lang="it-IT" smtClean="0"/>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C21B9395-0BAA-40BF-905C-31C9FE81FA0B}" type="slidenum">
              <a:rPr lang="it-IT" smtClean="0"/>
              <a:pPr/>
              <a:t>12</a:t>
            </a:fld>
            <a:endParaRPr lang="it-IT" smtClean="0"/>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Segnaposto immagine diapositiva 1"/>
          <p:cNvSpPr>
            <a:spLocks noGrp="1" noRot="1" noChangeAspect="1" noTextEdit="1"/>
          </p:cNvSpPr>
          <p:nvPr>
            <p:ph type="sldImg"/>
          </p:nvPr>
        </p:nvSpPr>
        <p:spPr>
          <a:ln/>
        </p:spPr>
      </p:sp>
      <p:sp>
        <p:nvSpPr>
          <p:cNvPr id="274435" name="Segnaposto note 2"/>
          <p:cNvSpPr>
            <a:spLocks noGrp="1"/>
          </p:cNvSpPr>
          <p:nvPr>
            <p:ph type="body" idx="1"/>
          </p:nvPr>
        </p:nvSpPr>
        <p:spPr>
          <a:noFill/>
          <a:ln/>
        </p:spPr>
        <p:txBody>
          <a:bodyPr/>
          <a:lstStyle/>
          <a:p>
            <a:endParaRPr lang="it-IT" smtClean="0"/>
          </a:p>
        </p:txBody>
      </p:sp>
      <p:sp>
        <p:nvSpPr>
          <p:cNvPr id="274436" name="Segnaposto numero diapositiva 3"/>
          <p:cNvSpPr>
            <a:spLocks noGrp="1"/>
          </p:cNvSpPr>
          <p:nvPr>
            <p:ph type="sldNum" sz="quarter" idx="5"/>
          </p:nvPr>
        </p:nvSpPr>
        <p:spPr>
          <a:noFill/>
        </p:spPr>
        <p:txBody>
          <a:bodyPr/>
          <a:lstStyle/>
          <a:p>
            <a:fld id="{51437313-F6B2-4677-BDBE-82992A16BD85}" type="slidenum">
              <a:rPr lang="it-IT" smtClean="0"/>
              <a:pPr/>
              <a:t>135</a:t>
            </a:fld>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9A5C6B78-E457-4D4A-A417-C8DA1CFDE0CB}" type="slidenum">
              <a:rPr lang="it-IT" smtClean="0"/>
              <a:pPr/>
              <a:t>13</a:t>
            </a:fld>
            <a:endParaRPr lang="it-IT" smtClean="0"/>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841C1A64-99EC-4026-AD5F-A0733DD42788}" type="slidenum">
              <a:rPr lang="it-IT" smtClean="0"/>
              <a:pPr/>
              <a:t>14</a:t>
            </a:fld>
            <a:endParaRPr lang="it-IT" smtClean="0"/>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841C1A64-99EC-4026-AD5F-A0733DD42788}" type="slidenum">
              <a:rPr lang="it-IT" smtClean="0"/>
              <a:pPr/>
              <a:t>15</a:t>
            </a:fld>
            <a:endParaRPr lang="it-IT" smtClean="0"/>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841C1A64-99EC-4026-AD5F-A0733DD42788}" type="slidenum">
              <a:rPr lang="it-IT" smtClean="0"/>
              <a:pPr/>
              <a:t>16</a:t>
            </a:fld>
            <a:endParaRPr lang="it-IT" smtClean="0"/>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6FD87A8B-8B75-4ED3-8A4F-6EFBB49EEBB9}" type="slidenum">
              <a:rPr lang="it-IT" smtClean="0"/>
              <a:pPr/>
              <a:t>17</a:t>
            </a:fld>
            <a:endParaRPr lang="it-IT" smtClean="0"/>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1D3DFDBD-DF80-4612-A347-1968AA59DBEA}" type="slidenum">
              <a:rPr lang="it-IT" smtClean="0"/>
              <a:pPr/>
              <a:t>18</a:t>
            </a:fld>
            <a:endParaRPr lang="it-IT" smtClean="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9845C3A5-4524-49E7-B908-A8CF62A29468}" type="slidenum">
              <a:rPr lang="it-IT" smtClean="0"/>
              <a:pPr/>
              <a:t>19</a:t>
            </a:fld>
            <a:endParaRPr lang="it-IT" smtClean="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81E3E386-69ED-4C0E-A98D-4E05040266DB}" type="slidenum">
              <a:rPr lang="it-IT" smtClean="0"/>
              <a:pPr/>
              <a:t>20</a:t>
            </a:fld>
            <a:endParaRPr lang="it-IT" smtClean="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4EA61F41-7FAD-423B-906C-F0939ADFED41}" type="slidenum">
              <a:rPr lang="it-IT" smtClean="0"/>
              <a:pPr/>
              <a:t>3</a:t>
            </a:fld>
            <a:endParaRPr lang="it-IT"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7942FD08-633C-469B-8900-36538D475D93}" type="slidenum">
              <a:rPr lang="it-IT" smtClean="0"/>
              <a:pPr/>
              <a:t>21</a:t>
            </a:fld>
            <a:endParaRPr lang="it-IT" smtClean="0"/>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372F6EF9-597C-4B6F-8622-881F16C519D0}" type="slidenum">
              <a:rPr lang="it-IT" smtClean="0"/>
              <a:pPr/>
              <a:t>22</a:t>
            </a:fld>
            <a:endParaRPr lang="it-IT" smtClean="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BF994EB6-8849-49BD-AD48-DDF15E9CB2D4}" type="slidenum">
              <a:rPr lang="it-IT" smtClean="0"/>
              <a:pPr/>
              <a:t>23</a:t>
            </a:fld>
            <a:endParaRPr lang="it-IT" smtClean="0"/>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2686D88C-A2F7-4543-A9E1-F73C13286B48}" type="slidenum">
              <a:rPr lang="it-IT" smtClean="0"/>
              <a:pPr/>
              <a:t>24</a:t>
            </a:fld>
            <a:endParaRPr lang="it-IT" smtClean="0"/>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CD38CAA2-3D6D-4D16-911E-1F3C5E5123C7}" type="slidenum">
              <a:rPr lang="it-IT" smtClean="0"/>
              <a:pPr/>
              <a:t>27</a:t>
            </a:fld>
            <a:endParaRPr lang="it-IT" smtClean="0"/>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AD86E3CA-E7C1-4121-9D06-616A716825E3}" type="slidenum">
              <a:rPr lang="it-IT" smtClean="0"/>
              <a:pPr/>
              <a:t>28</a:t>
            </a:fld>
            <a:endParaRPr lang="it-IT" smtClean="0"/>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750A235C-610F-475F-B6AC-04A08CF7433B}" type="slidenum">
              <a:rPr lang="it-IT" smtClean="0"/>
              <a:pPr/>
              <a:t>29</a:t>
            </a:fld>
            <a:endParaRPr lang="it-IT" smtClean="0"/>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A105BB9F-F5D6-4426-A673-822238498DE1}" type="slidenum">
              <a:rPr lang="it-IT" smtClean="0"/>
              <a:pPr/>
              <a:t>31</a:t>
            </a:fld>
            <a:endParaRPr lang="it-IT" smtClean="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E503F0D8-C656-44E8-ADDE-935ED172E06A}" type="slidenum">
              <a:rPr lang="it-IT" smtClean="0"/>
              <a:pPr/>
              <a:t>32</a:t>
            </a:fld>
            <a:endParaRPr lang="it-IT" smtClean="0"/>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964F7A1C-A633-4381-9C9F-5BBB3CE44B40}" type="slidenum">
              <a:rPr lang="it-IT" smtClean="0"/>
              <a:pPr/>
              <a:t>33</a:t>
            </a:fld>
            <a:endParaRPr lang="it-IT" smtClean="0"/>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endParaRPr lang="it-IT"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49F3BE62-BB5F-4539-A52D-B0575FD235D9}" type="slidenum">
              <a:rPr lang="it-IT" smtClean="0"/>
              <a:pPr/>
              <a:t>4</a:t>
            </a:fld>
            <a:endParaRPr lang="it-IT" smtClean="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9BC384B3-1CF1-46C9-8921-9FBFD8A4E786}" type="slidenum">
              <a:rPr lang="it-IT" smtClean="0"/>
              <a:pPr/>
              <a:t>35</a:t>
            </a:fld>
            <a:endParaRPr lang="it-IT" smtClean="0"/>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7A5FA1A3-FE8A-413C-B16F-F81C69C04E40}" type="slidenum">
              <a:rPr lang="it-IT" smtClean="0"/>
              <a:pPr/>
              <a:t>36</a:t>
            </a:fld>
            <a:endParaRPr lang="it-IT" smtClean="0"/>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EDFCCC67-CE4D-4173-9505-D617E8D515E5}" type="slidenum">
              <a:rPr lang="it-IT" smtClean="0"/>
              <a:pPr/>
              <a:t>37</a:t>
            </a:fld>
            <a:endParaRPr lang="it-IT" smtClean="0"/>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C805316E-2B53-4B29-8778-9260B896A2AF}" type="slidenum">
              <a:rPr lang="it-IT" smtClean="0"/>
              <a:pPr/>
              <a:t>38</a:t>
            </a:fld>
            <a:endParaRPr lang="it-IT" smtClean="0"/>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egnaposto immagine diapositiva 1"/>
          <p:cNvSpPr>
            <a:spLocks noGrp="1" noRot="1" noChangeAspect="1" noTextEdit="1"/>
          </p:cNvSpPr>
          <p:nvPr>
            <p:ph type="sldImg"/>
          </p:nvPr>
        </p:nvSpPr>
        <p:spPr>
          <a:ln/>
        </p:spPr>
      </p:sp>
      <p:sp>
        <p:nvSpPr>
          <p:cNvPr id="176131" name="Segnaposto note 2"/>
          <p:cNvSpPr>
            <a:spLocks noGrp="1"/>
          </p:cNvSpPr>
          <p:nvPr>
            <p:ph type="body" idx="1"/>
          </p:nvPr>
        </p:nvSpPr>
        <p:spPr>
          <a:noFill/>
          <a:ln/>
        </p:spPr>
        <p:txBody>
          <a:bodyPr/>
          <a:lstStyle/>
          <a:p>
            <a:endParaRPr lang="it-IT" smtClean="0"/>
          </a:p>
        </p:txBody>
      </p:sp>
      <p:sp>
        <p:nvSpPr>
          <p:cNvPr id="176132" name="Segnaposto numero diapositiva 3"/>
          <p:cNvSpPr>
            <a:spLocks noGrp="1"/>
          </p:cNvSpPr>
          <p:nvPr>
            <p:ph type="sldNum" sz="quarter" idx="5"/>
          </p:nvPr>
        </p:nvSpPr>
        <p:spPr>
          <a:noFill/>
        </p:spPr>
        <p:txBody>
          <a:bodyPr/>
          <a:lstStyle/>
          <a:p>
            <a:fld id="{00D6760F-1E27-4F34-8888-8B7C5E97EE5D}" type="slidenum">
              <a:rPr lang="it-IT" smtClean="0"/>
              <a:pPr/>
              <a:t>39</a:t>
            </a:fld>
            <a:endParaRPr lang="it-IT"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27F82C8C-3BDB-4F27-A8CD-46B294C6E66D}" type="slidenum">
              <a:rPr lang="it-IT" smtClean="0"/>
              <a:pPr/>
              <a:t>40</a:t>
            </a:fld>
            <a:endParaRPr lang="it-IT" smtClean="0"/>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EAA56B9F-93CD-4948-9FC9-F34E061C4CF1}" type="slidenum">
              <a:rPr lang="it-IT" smtClean="0"/>
              <a:pPr/>
              <a:t>41</a:t>
            </a:fld>
            <a:endParaRPr lang="it-IT" smtClean="0"/>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6E9EBF20-070B-45A8-A14D-5AAC1850BFEB}" type="slidenum">
              <a:rPr lang="it-IT" smtClean="0"/>
              <a:pPr/>
              <a:t>42</a:t>
            </a:fld>
            <a:endParaRPr lang="it-IT" smtClean="0"/>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CEC631DA-298B-4CC9-A007-43002D28AA96}" type="slidenum">
              <a:rPr lang="it-IT" smtClean="0"/>
              <a:pPr/>
              <a:t>43</a:t>
            </a:fld>
            <a:endParaRPr lang="it-IT" smtClean="0"/>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71CB6D38-CB7A-4630-B9FE-A98F195BA216}" type="slidenum">
              <a:rPr lang="it-IT" smtClean="0"/>
              <a:pPr/>
              <a:t>44</a:t>
            </a:fld>
            <a:endParaRPr lang="it-IT" smtClean="0"/>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847E4A3B-FB9E-4268-9D7D-5C62BA896FDC}" type="slidenum">
              <a:rPr lang="it-IT" smtClean="0"/>
              <a:pPr/>
              <a:t>5</a:t>
            </a:fld>
            <a:endParaRPr lang="it-IT" smtClean="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CDB4A82C-E9B7-4B5B-88FD-E1E2B6C9A33D}" type="slidenum">
              <a:rPr lang="it-IT" smtClean="0"/>
              <a:pPr/>
              <a:t>45</a:t>
            </a:fld>
            <a:endParaRPr lang="it-IT" smtClean="0"/>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6B17C5EB-6682-4E4D-AF24-92D70549F622}" type="slidenum">
              <a:rPr lang="it-IT" smtClean="0"/>
              <a:pPr/>
              <a:t>46</a:t>
            </a:fld>
            <a:endParaRPr lang="it-IT" smtClean="0"/>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p>
            <a:fld id="{500DA9E9-5BD5-4A97-8B2D-F8604825B9C8}" type="slidenum">
              <a:rPr lang="it-IT" smtClean="0"/>
              <a:pPr/>
              <a:t>47</a:t>
            </a:fld>
            <a:endParaRPr lang="it-IT" smtClean="0"/>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C6A5F445-39FB-40C0-90D3-993C43D72AE6}" type="slidenum">
              <a:rPr lang="it-IT" smtClean="0"/>
              <a:pPr/>
              <a:t>48</a:t>
            </a:fld>
            <a:endParaRPr lang="it-IT" smtClean="0"/>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p>
            <a:fld id="{8302090F-5AEE-4C5A-B8CB-905995FA455B}" type="slidenum">
              <a:rPr lang="it-IT" smtClean="0"/>
              <a:pPr/>
              <a:t>49</a:t>
            </a:fld>
            <a:endParaRPr lang="it-IT" smtClean="0"/>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CBAEEA76-0D3D-4A5C-B135-9A6798786823}" type="slidenum">
              <a:rPr lang="it-IT" smtClean="0"/>
              <a:pPr/>
              <a:t>50</a:t>
            </a:fld>
            <a:endParaRPr lang="it-IT" smtClean="0"/>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76D6C645-5981-4D53-B443-2C3CAD36D4FD}" type="slidenum">
              <a:rPr lang="it-IT" smtClean="0"/>
              <a:pPr/>
              <a:t>51</a:t>
            </a:fld>
            <a:endParaRPr lang="it-IT" smtClean="0"/>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A84E7572-E197-467F-AAE8-FD08C03038EC}" type="slidenum">
              <a:rPr lang="it-IT" smtClean="0"/>
              <a:pPr/>
              <a:t>52</a:t>
            </a:fld>
            <a:endParaRPr lang="it-IT" smtClean="0"/>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8306BDDC-8423-47CC-8DBA-6E78C40209E1}" type="slidenum">
              <a:rPr lang="it-IT" smtClean="0"/>
              <a:pPr/>
              <a:t>53</a:t>
            </a:fld>
            <a:endParaRPr lang="it-IT" smtClean="0"/>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8FBED2CA-24D3-439C-989C-A238E2826FEF}" type="slidenum">
              <a:rPr lang="it-IT" smtClean="0"/>
              <a:pPr/>
              <a:t>54</a:t>
            </a:fld>
            <a:endParaRPr lang="it-IT" smtClean="0"/>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9B0E73FB-6AFD-481D-9569-5BC52DF2B135}" type="slidenum">
              <a:rPr lang="it-IT" smtClean="0"/>
              <a:pPr/>
              <a:t>6</a:t>
            </a:fld>
            <a:endParaRPr lang="it-IT" smtClean="0"/>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913F2B04-F3E5-4BAC-AFC7-B0DB461C1B0D}" type="slidenum">
              <a:rPr lang="it-IT" smtClean="0"/>
              <a:pPr/>
              <a:t>55</a:t>
            </a:fld>
            <a:endParaRPr lang="it-IT" smtClean="0"/>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p>
            <a:fld id="{C926C0D8-0AD1-4A7A-8B59-3222DEEC56F4}" type="slidenum">
              <a:rPr lang="it-IT" smtClean="0"/>
              <a:pPr/>
              <a:t>56</a:t>
            </a:fld>
            <a:endParaRPr lang="it-IT" smtClean="0"/>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F7E13B93-ED51-4576-BE81-11F3239675D6}" type="slidenum">
              <a:rPr lang="it-IT" smtClean="0"/>
              <a:pPr/>
              <a:t>57</a:t>
            </a:fld>
            <a:endParaRPr lang="it-IT" smtClean="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7335B433-070F-42E7-955F-43CB027FD868}" type="slidenum">
              <a:rPr lang="it-IT" smtClean="0"/>
              <a:pPr/>
              <a:t>58</a:t>
            </a:fld>
            <a:endParaRPr lang="it-IT" smtClean="0"/>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BCAF3189-8806-4267-B68D-267DBF55E3B9}" type="slidenum">
              <a:rPr lang="it-IT" smtClean="0"/>
              <a:pPr/>
              <a:t>59</a:t>
            </a:fld>
            <a:endParaRPr lang="it-IT" smtClean="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D78C3EEE-0FCD-4EFB-83AF-1764ED4AD39B}" type="slidenum">
              <a:rPr lang="it-IT" smtClean="0"/>
              <a:pPr/>
              <a:t>60</a:t>
            </a:fld>
            <a:endParaRPr lang="it-IT" smtClean="0"/>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64BC4DF2-47C5-4D0D-B1A8-4A3699C399BF}" type="slidenum">
              <a:rPr lang="it-IT" smtClean="0"/>
              <a:pPr/>
              <a:t>61</a:t>
            </a:fld>
            <a:endParaRPr lang="it-IT" smtClean="0"/>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EFFE0DBC-5B09-40D4-941C-7838C3121472}" type="slidenum">
              <a:rPr lang="it-IT" smtClean="0"/>
              <a:pPr/>
              <a:t>62</a:t>
            </a:fld>
            <a:endParaRPr lang="it-IT" smtClean="0"/>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F2F48A91-3911-4CCB-A54B-1DBFD631B3E3}" type="slidenum">
              <a:rPr lang="it-IT" smtClean="0"/>
              <a:pPr/>
              <a:t>63</a:t>
            </a:fld>
            <a:endParaRPr lang="it-IT" smtClean="0"/>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AF39D857-27DA-4FDE-A80F-12A044EF165F}" type="slidenum">
              <a:rPr lang="it-IT" smtClean="0"/>
              <a:pPr/>
              <a:t>64</a:t>
            </a:fld>
            <a:endParaRPr lang="it-IT" smtClean="0"/>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92D8FD31-6254-4734-BBEB-60DF149D4D8F}" type="slidenum">
              <a:rPr lang="it-IT" smtClean="0"/>
              <a:pPr/>
              <a:t>7</a:t>
            </a:fld>
            <a:endParaRPr lang="it-IT" smtClean="0"/>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750A9C17-76A7-4E91-920C-2C4C8F368D4E}" type="slidenum">
              <a:rPr lang="it-IT" smtClean="0"/>
              <a:pPr/>
              <a:t>65</a:t>
            </a:fld>
            <a:endParaRPr lang="it-IT" smtClean="0"/>
          </a:p>
        </p:txBody>
      </p:sp>
      <p:sp>
        <p:nvSpPr>
          <p:cNvPr id="202755" name="Rectangle 2"/>
          <p:cNvSpPr>
            <a:spLocks noGrp="1" noRot="1" noChangeAspect="1" noChangeArrowheads="1" noTextEdit="1"/>
          </p:cNvSpPr>
          <p:nvPr>
            <p:ph type="sldImg"/>
          </p:nvPr>
        </p:nvSpPr>
        <p:spPr>
          <a:ln/>
        </p:spPr>
      </p:sp>
      <p:sp>
        <p:nvSpPr>
          <p:cNvPr id="20275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p>
            <a:fld id="{4CDD4BB6-9C01-4B7C-BAB7-ECF5D3D4C66D}" type="slidenum">
              <a:rPr lang="it-IT" smtClean="0"/>
              <a:pPr/>
              <a:t>66</a:t>
            </a:fld>
            <a:endParaRPr lang="it-IT" smtClean="0"/>
          </a:p>
        </p:txBody>
      </p:sp>
      <p:sp>
        <p:nvSpPr>
          <p:cNvPr id="203779" name="Rectangle 2"/>
          <p:cNvSpPr>
            <a:spLocks noGrp="1" noRot="1" noChangeAspect="1" noChangeArrowheads="1" noTextEdit="1"/>
          </p:cNvSpPr>
          <p:nvPr>
            <p:ph type="sldImg"/>
          </p:nvPr>
        </p:nvSpPr>
        <p:spPr>
          <a:ln/>
        </p:spPr>
      </p:sp>
      <p:sp>
        <p:nvSpPr>
          <p:cNvPr id="20378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lide Image Placeholder 1"/>
          <p:cNvSpPr>
            <a:spLocks noGrp="1" noRot="1" noChangeAspect="1" noTextEdit="1"/>
          </p:cNvSpPr>
          <p:nvPr>
            <p:ph type="sldImg"/>
          </p:nvPr>
        </p:nvSpPr>
        <p:spPr>
          <a:ln/>
        </p:spPr>
      </p:sp>
      <p:sp>
        <p:nvSpPr>
          <p:cNvPr id="204803" name="Notes Placeholder 2"/>
          <p:cNvSpPr>
            <a:spLocks noGrp="1"/>
          </p:cNvSpPr>
          <p:nvPr>
            <p:ph type="body" idx="1"/>
          </p:nvPr>
        </p:nvSpPr>
        <p:spPr>
          <a:noFill/>
          <a:ln/>
        </p:spPr>
        <p:txBody>
          <a:bodyPr/>
          <a:lstStyle/>
          <a:p>
            <a:endParaRPr lang="it-IT" smtClean="0"/>
          </a:p>
        </p:txBody>
      </p:sp>
      <p:sp>
        <p:nvSpPr>
          <p:cNvPr id="204804" name="Slide Number Placeholder 3"/>
          <p:cNvSpPr>
            <a:spLocks noGrp="1"/>
          </p:cNvSpPr>
          <p:nvPr>
            <p:ph type="sldNum" sz="quarter" idx="5"/>
          </p:nvPr>
        </p:nvSpPr>
        <p:spPr>
          <a:noFill/>
        </p:spPr>
        <p:txBody>
          <a:bodyPr/>
          <a:lstStyle/>
          <a:p>
            <a:fld id="{FDBA7B15-E319-44EF-8DC9-B05464828720}" type="slidenum">
              <a:rPr lang="it-IT" smtClean="0"/>
              <a:pPr/>
              <a:t>67</a:t>
            </a:fld>
            <a:endParaRPr lang="it-IT"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fld id="{081D0FB6-A69A-4BEF-B224-DCBB0C966F6F}" type="slidenum">
              <a:rPr lang="it-IT" smtClean="0"/>
              <a:pPr/>
              <a:t>68</a:t>
            </a:fld>
            <a:endParaRPr lang="it-IT" smtClean="0"/>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6D4EDC5D-D92A-4C6C-B43B-98D8B5B7A0F2}" type="slidenum">
              <a:rPr lang="it-IT" smtClean="0"/>
              <a:pPr/>
              <a:t>69</a:t>
            </a:fld>
            <a:endParaRPr lang="it-IT" smtClean="0"/>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E8000089-9F97-4A54-924E-62576E2C4C23}" type="slidenum">
              <a:rPr lang="it-IT" smtClean="0"/>
              <a:pPr/>
              <a:t>70</a:t>
            </a:fld>
            <a:endParaRPr lang="it-IT" smtClean="0"/>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DB5F38B1-AC2C-406A-B0BE-F273C5DDC36A}" type="slidenum">
              <a:rPr lang="it-IT" smtClean="0"/>
              <a:pPr/>
              <a:t>71</a:t>
            </a:fld>
            <a:endParaRPr lang="it-IT" smtClean="0"/>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1ED237E7-055D-4A16-88A6-02C8743858B9}" type="slidenum">
              <a:rPr lang="it-IT" smtClean="0"/>
              <a:pPr/>
              <a:t>72</a:t>
            </a:fld>
            <a:endParaRPr lang="it-IT" smtClean="0"/>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Slide Image Placeholder 1"/>
          <p:cNvSpPr>
            <a:spLocks noGrp="1" noRot="1" noChangeAspect="1" noTextEdit="1"/>
          </p:cNvSpPr>
          <p:nvPr>
            <p:ph type="sldImg"/>
          </p:nvPr>
        </p:nvSpPr>
        <p:spPr>
          <a:ln/>
        </p:spPr>
      </p:sp>
      <p:sp>
        <p:nvSpPr>
          <p:cNvPr id="210947" name="Notes Placeholder 2"/>
          <p:cNvSpPr>
            <a:spLocks noGrp="1"/>
          </p:cNvSpPr>
          <p:nvPr>
            <p:ph type="body" idx="1"/>
          </p:nvPr>
        </p:nvSpPr>
        <p:spPr>
          <a:noFill/>
          <a:ln/>
        </p:spPr>
        <p:txBody>
          <a:bodyPr/>
          <a:lstStyle/>
          <a:p>
            <a:endParaRPr lang="it-IT" smtClean="0"/>
          </a:p>
        </p:txBody>
      </p:sp>
      <p:sp>
        <p:nvSpPr>
          <p:cNvPr id="210948" name="Slide Number Placeholder 3"/>
          <p:cNvSpPr>
            <a:spLocks noGrp="1"/>
          </p:cNvSpPr>
          <p:nvPr>
            <p:ph type="sldNum" sz="quarter" idx="5"/>
          </p:nvPr>
        </p:nvSpPr>
        <p:spPr>
          <a:noFill/>
        </p:spPr>
        <p:txBody>
          <a:bodyPr/>
          <a:lstStyle/>
          <a:p>
            <a:fld id="{F8C54884-275E-4FB3-9C15-8C44F8EC9575}" type="slidenum">
              <a:rPr lang="it-IT" smtClean="0"/>
              <a:pPr/>
              <a:t>73</a:t>
            </a:fld>
            <a:endParaRPr lang="it-IT"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989D60F8-0838-4A8D-A8C7-3DDB6CF87845}" type="slidenum">
              <a:rPr lang="it-IT" smtClean="0"/>
              <a:pPr/>
              <a:t>74</a:t>
            </a:fld>
            <a:endParaRPr lang="it-IT" smtClean="0"/>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C05E1D67-A6D7-4364-917F-1BE619AADF5E}" type="slidenum">
              <a:rPr lang="it-IT" smtClean="0"/>
              <a:pPr/>
              <a:t>8</a:t>
            </a:fld>
            <a:endParaRPr lang="it-IT"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2AA3D80A-1A7C-43FB-B21F-EC30CD5B86E8}" type="slidenum">
              <a:rPr lang="it-IT" smtClean="0"/>
              <a:pPr/>
              <a:t>75</a:t>
            </a:fld>
            <a:endParaRPr lang="it-IT" smtClean="0"/>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p>
            <a:fld id="{0572B93A-3781-478F-A754-E1D11BDF0A1B}" type="slidenum">
              <a:rPr lang="it-IT" smtClean="0"/>
              <a:pPr/>
              <a:t>76</a:t>
            </a:fld>
            <a:endParaRPr lang="it-IT" smtClean="0"/>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F38FA17A-86CA-445F-AA87-D7AA1B165A7A}" type="slidenum">
              <a:rPr lang="it-IT" smtClean="0"/>
              <a:pPr/>
              <a:t>77</a:t>
            </a:fld>
            <a:endParaRPr lang="it-IT" smtClean="0"/>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0ADB3211-F67F-4131-8942-DF9A69550615}" type="slidenum">
              <a:rPr lang="it-IT" smtClean="0"/>
              <a:pPr/>
              <a:t>78</a:t>
            </a:fld>
            <a:endParaRPr lang="it-IT" smtClean="0"/>
          </a:p>
        </p:txBody>
      </p:sp>
      <p:sp>
        <p:nvSpPr>
          <p:cNvPr id="216067" name="Rectangle 2"/>
          <p:cNvSpPr>
            <a:spLocks noGrp="1" noRot="1" noChangeAspect="1" noChangeArrowheads="1" noTextEdit="1"/>
          </p:cNvSpPr>
          <p:nvPr>
            <p:ph type="sldImg"/>
          </p:nvPr>
        </p:nvSpPr>
        <p:spPr>
          <a:ln/>
        </p:spPr>
      </p:sp>
      <p:sp>
        <p:nvSpPr>
          <p:cNvPr id="21606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D44172EF-D318-44E7-93A5-1814C657ADBD}" type="slidenum">
              <a:rPr lang="it-IT" smtClean="0"/>
              <a:pPr/>
              <a:t>79</a:t>
            </a:fld>
            <a:endParaRPr lang="it-IT" smtClean="0"/>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AF16B4D1-5BBE-42EC-AAA6-6CC2B822A719}" type="slidenum">
              <a:rPr lang="it-IT" smtClean="0"/>
              <a:pPr/>
              <a:t>80</a:t>
            </a:fld>
            <a:endParaRPr lang="it-IT" smtClean="0"/>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666C6429-20A4-4CA6-B289-3C2655E65AD4}" type="slidenum">
              <a:rPr lang="it-IT" smtClean="0"/>
              <a:pPr/>
              <a:t>81</a:t>
            </a:fld>
            <a:endParaRPr lang="it-IT" smtClean="0"/>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B80CEF59-EBFD-4F5F-82E7-E64ABC54A40F}" type="slidenum">
              <a:rPr lang="it-IT" smtClean="0"/>
              <a:pPr/>
              <a:t>82</a:t>
            </a:fld>
            <a:endParaRPr lang="it-IT" smtClean="0"/>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52CCF5B7-62D4-466E-9682-9FF5944BE186}" type="slidenum">
              <a:rPr lang="it-IT" smtClean="0"/>
              <a:pPr/>
              <a:t>83</a:t>
            </a:fld>
            <a:endParaRPr lang="it-IT" smtClean="0"/>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733A6F1E-0E9F-48F5-8916-DE573265D005}" type="slidenum">
              <a:rPr lang="it-IT" smtClean="0"/>
              <a:pPr/>
              <a:t>84</a:t>
            </a:fld>
            <a:endParaRPr lang="it-IT" smtClean="0"/>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B1D3F100-261C-4BC3-911D-6B24EC9C1432}" type="slidenum">
              <a:rPr lang="it-IT" smtClean="0"/>
              <a:pPr/>
              <a:t>9</a:t>
            </a:fld>
            <a:endParaRPr lang="it-IT"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DC8A7642-8631-4407-AD5A-183DCEDE21A6}" type="slidenum">
              <a:rPr lang="it-IT" smtClean="0"/>
              <a:pPr/>
              <a:t>85</a:t>
            </a:fld>
            <a:endParaRPr lang="it-IT" smtClean="0"/>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B5F6EC0B-3459-47A3-9E66-3C4D6B3AFE3C}" type="slidenum">
              <a:rPr lang="it-IT" smtClean="0"/>
              <a:pPr/>
              <a:t>86</a:t>
            </a:fld>
            <a:endParaRPr lang="it-IT" smtClean="0"/>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B67667F8-9980-4977-979C-A5B3713C691B}" type="slidenum">
              <a:rPr lang="it-IT" smtClean="0"/>
              <a:pPr/>
              <a:t>87</a:t>
            </a:fld>
            <a:endParaRPr lang="it-IT" smtClean="0"/>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27DF7296-AE24-4129-80AD-2C3C697363E8}" type="slidenum">
              <a:rPr lang="it-IT" smtClean="0"/>
              <a:pPr/>
              <a:t>88</a:t>
            </a:fld>
            <a:endParaRPr lang="it-IT" smtClean="0"/>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9B9E6C95-1BD9-4618-B657-0356F40C7315}" type="slidenum">
              <a:rPr lang="it-IT" smtClean="0"/>
              <a:pPr/>
              <a:t>89</a:t>
            </a:fld>
            <a:endParaRPr lang="it-IT" smtClean="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Slide Image Placeholder 1"/>
          <p:cNvSpPr>
            <a:spLocks noGrp="1" noRot="1" noChangeAspect="1" noTextEdit="1"/>
          </p:cNvSpPr>
          <p:nvPr>
            <p:ph type="sldImg"/>
          </p:nvPr>
        </p:nvSpPr>
        <p:spPr>
          <a:ln/>
        </p:spPr>
      </p:sp>
      <p:sp>
        <p:nvSpPr>
          <p:cNvPr id="233475" name="Notes Placeholder 2"/>
          <p:cNvSpPr>
            <a:spLocks noGrp="1"/>
          </p:cNvSpPr>
          <p:nvPr>
            <p:ph type="body" idx="1"/>
          </p:nvPr>
        </p:nvSpPr>
        <p:spPr>
          <a:noFill/>
          <a:ln/>
        </p:spPr>
        <p:txBody>
          <a:bodyPr/>
          <a:lstStyle/>
          <a:p>
            <a:endParaRPr lang="it-IT" smtClean="0"/>
          </a:p>
        </p:txBody>
      </p:sp>
      <p:sp>
        <p:nvSpPr>
          <p:cNvPr id="233476" name="Slide Number Placeholder 3"/>
          <p:cNvSpPr>
            <a:spLocks noGrp="1"/>
          </p:cNvSpPr>
          <p:nvPr>
            <p:ph type="sldNum" sz="quarter" idx="5"/>
          </p:nvPr>
        </p:nvSpPr>
        <p:spPr>
          <a:noFill/>
        </p:spPr>
        <p:txBody>
          <a:bodyPr/>
          <a:lstStyle/>
          <a:p>
            <a:fld id="{17958E2C-57EF-4665-858A-7BFF049ACC2C}" type="slidenum">
              <a:rPr lang="it-IT" smtClean="0"/>
              <a:pPr/>
              <a:t>90</a:t>
            </a:fld>
            <a:endParaRPr lang="it-IT"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p:cNvSpPr>
            <a:spLocks noGrp="1" noRot="1" noChangeAspect="1" noTextEdit="1"/>
          </p:cNvSpPr>
          <p:nvPr>
            <p:ph type="sldImg"/>
          </p:nvPr>
        </p:nvSpPr>
        <p:spPr>
          <a:ln/>
        </p:spPr>
      </p:sp>
      <p:sp>
        <p:nvSpPr>
          <p:cNvPr id="232451" name="Notes Placeholder 2"/>
          <p:cNvSpPr>
            <a:spLocks noGrp="1"/>
          </p:cNvSpPr>
          <p:nvPr>
            <p:ph type="body" idx="1"/>
          </p:nvPr>
        </p:nvSpPr>
        <p:spPr>
          <a:noFill/>
          <a:ln/>
        </p:spPr>
        <p:txBody>
          <a:bodyPr/>
          <a:lstStyle/>
          <a:p>
            <a:endParaRPr lang="it-IT" smtClean="0"/>
          </a:p>
        </p:txBody>
      </p:sp>
      <p:sp>
        <p:nvSpPr>
          <p:cNvPr id="232452" name="Slide Number Placeholder 3"/>
          <p:cNvSpPr>
            <a:spLocks noGrp="1"/>
          </p:cNvSpPr>
          <p:nvPr>
            <p:ph type="sldNum" sz="quarter" idx="5"/>
          </p:nvPr>
        </p:nvSpPr>
        <p:spPr>
          <a:noFill/>
        </p:spPr>
        <p:txBody>
          <a:bodyPr/>
          <a:lstStyle/>
          <a:p>
            <a:fld id="{D285B179-10EE-460C-9C39-D4A43B2BC9A3}" type="slidenum">
              <a:rPr lang="it-IT" smtClean="0"/>
              <a:pPr/>
              <a:t>91</a:t>
            </a:fld>
            <a:endParaRPr lang="it-IT"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fld id="{663B0EBE-DC40-49ED-AF47-5D2F75451994}" type="slidenum">
              <a:rPr lang="it-IT" smtClean="0"/>
              <a:pPr/>
              <a:t>92</a:t>
            </a:fld>
            <a:endParaRPr lang="it-IT" smtClean="0"/>
          </a:p>
        </p:txBody>
      </p:sp>
      <p:sp>
        <p:nvSpPr>
          <p:cNvPr id="230403" name="Rectangle 2"/>
          <p:cNvSpPr>
            <a:spLocks noGrp="1" noRot="1" noChangeAspect="1" noChangeArrowheads="1" noTextEdit="1"/>
          </p:cNvSpPr>
          <p:nvPr>
            <p:ph type="sldImg"/>
          </p:nvPr>
        </p:nvSpPr>
        <p:spPr>
          <a:ln/>
        </p:spPr>
      </p:sp>
      <p:sp>
        <p:nvSpPr>
          <p:cNvPr id="2304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0F38FFD8-9409-460F-93E9-66F026D338A0}" type="slidenum">
              <a:rPr lang="it-IT" smtClean="0"/>
              <a:pPr/>
              <a:t>93</a:t>
            </a:fld>
            <a:endParaRPr lang="it-IT" smtClean="0"/>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a:ln/>
        </p:spPr>
      </p:sp>
      <p:sp>
        <p:nvSpPr>
          <p:cNvPr id="234499" name="Notes Placeholder 2"/>
          <p:cNvSpPr>
            <a:spLocks noGrp="1"/>
          </p:cNvSpPr>
          <p:nvPr>
            <p:ph type="body" idx="1"/>
          </p:nvPr>
        </p:nvSpPr>
        <p:spPr>
          <a:noFill/>
          <a:ln/>
        </p:spPr>
        <p:txBody>
          <a:bodyPr/>
          <a:lstStyle/>
          <a:p>
            <a:endParaRPr lang="it-IT" smtClean="0"/>
          </a:p>
        </p:txBody>
      </p:sp>
      <p:sp>
        <p:nvSpPr>
          <p:cNvPr id="234500" name="Slide Number Placeholder 3"/>
          <p:cNvSpPr>
            <a:spLocks noGrp="1"/>
          </p:cNvSpPr>
          <p:nvPr>
            <p:ph type="sldNum" sz="quarter" idx="5"/>
          </p:nvPr>
        </p:nvSpPr>
        <p:spPr>
          <a:noFill/>
        </p:spPr>
        <p:txBody>
          <a:bodyPr/>
          <a:lstStyle/>
          <a:p>
            <a:fld id="{EE650DF4-8E93-4C18-A25B-41C3BBB7A558}" type="slidenum">
              <a:rPr lang="it-IT" smtClean="0"/>
              <a:pPr/>
              <a:t>94</a:t>
            </a:fld>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DF66E501-88B0-41D8-BF28-7A13CB6E9BE3}" type="slidenum">
              <a:rPr lang="it-IT" smtClean="0"/>
              <a:pPr/>
              <a:t>10</a:t>
            </a:fld>
            <a:endParaRPr lang="it-IT" smtClean="0"/>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Segnaposto immagine diapositiva 1"/>
          <p:cNvSpPr>
            <a:spLocks noGrp="1" noRot="1" noChangeAspect="1" noTextEdit="1"/>
          </p:cNvSpPr>
          <p:nvPr>
            <p:ph type="sldImg"/>
          </p:nvPr>
        </p:nvSpPr>
        <p:spPr>
          <a:ln/>
        </p:spPr>
      </p:sp>
      <p:sp>
        <p:nvSpPr>
          <p:cNvPr id="236547" name="Segnaposto note 2"/>
          <p:cNvSpPr>
            <a:spLocks noGrp="1"/>
          </p:cNvSpPr>
          <p:nvPr>
            <p:ph type="body" idx="1"/>
          </p:nvPr>
        </p:nvSpPr>
        <p:spPr>
          <a:noFill/>
          <a:ln/>
        </p:spPr>
        <p:txBody>
          <a:bodyPr/>
          <a:lstStyle/>
          <a:p>
            <a:endParaRPr lang="it-IT" smtClean="0"/>
          </a:p>
        </p:txBody>
      </p:sp>
      <p:sp>
        <p:nvSpPr>
          <p:cNvPr id="236548" name="Segnaposto numero diapositiva 3"/>
          <p:cNvSpPr>
            <a:spLocks noGrp="1"/>
          </p:cNvSpPr>
          <p:nvPr>
            <p:ph type="sldNum" sz="quarter" idx="5"/>
          </p:nvPr>
        </p:nvSpPr>
        <p:spPr>
          <a:noFill/>
        </p:spPr>
        <p:txBody>
          <a:bodyPr/>
          <a:lstStyle/>
          <a:p>
            <a:fld id="{CF1DD4FB-8B5C-42E6-A3DA-1DB8E2314CBD}" type="slidenum">
              <a:rPr lang="it-IT" smtClean="0"/>
              <a:pPr/>
              <a:t>96</a:t>
            </a:fld>
            <a:endParaRPr lang="it-IT"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787C641B-CD32-4799-A9EB-1DB9E58A4819}" type="slidenum">
              <a:rPr lang="it-IT" smtClean="0"/>
              <a:pPr/>
              <a:t>97</a:t>
            </a:fld>
            <a:endParaRPr lang="it-IT" smtClean="0"/>
          </a:p>
        </p:txBody>
      </p:sp>
      <p:sp>
        <p:nvSpPr>
          <p:cNvPr id="237571" name="Rectangle 2"/>
          <p:cNvSpPr>
            <a:spLocks noGrp="1" noRot="1" noChangeAspect="1" noChangeArrowheads="1" noTextEdit="1"/>
          </p:cNvSpPr>
          <p:nvPr>
            <p:ph type="sldImg"/>
          </p:nvPr>
        </p:nvSpPr>
        <p:spPr>
          <a:ln/>
        </p:spPr>
      </p:sp>
      <p:sp>
        <p:nvSpPr>
          <p:cNvPr id="23757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8894F6F1-3ADA-4162-9215-2562CE87E176}" type="slidenum">
              <a:rPr lang="it-IT" smtClean="0"/>
              <a:pPr/>
              <a:t>98</a:t>
            </a:fld>
            <a:endParaRPr lang="it-IT" smtClean="0"/>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p>
            <a:fld id="{91570C8D-3F0F-4814-82ED-F08ECCED3564}" type="slidenum">
              <a:rPr lang="it-IT" smtClean="0"/>
              <a:pPr/>
              <a:t>99</a:t>
            </a:fld>
            <a:endParaRPr lang="it-IT" smtClean="0"/>
          </a:p>
        </p:txBody>
      </p:sp>
      <p:sp>
        <p:nvSpPr>
          <p:cNvPr id="239619" name="Rectangle 2"/>
          <p:cNvSpPr>
            <a:spLocks noGrp="1" noRot="1" noChangeAspect="1" noChangeArrowheads="1" noTextEdit="1"/>
          </p:cNvSpPr>
          <p:nvPr>
            <p:ph type="sldImg"/>
          </p:nvPr>
        </p:nvSpPr>
        <p:spPr>
          <a:ln/>
        </p:spPr>
      </p:sp>
      <p:sp>
        <p:nvSpPr>
          <p:cNvPr id="23962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fld id="{4273DEF1-5E62-4195-A77D-71EB924D1BEC}" type="slidenum">
              <a:rPr lang="it-IT" smtClean="0"/>
              <a:pPr/>
              <a:t>100</a:t>
            </a:fld>
            <a:endParaRPr lang="it-IT" smtClean="0"/>
          </a:p>
        </p:txBody>
      </p:sp>
      <p:sp>
        <p:nvSpPr>
          <p:cNvPr id="240643" name="Rectangle 2"/>
          <p:cNvSpPr>
            <a:spLocks noGrp="1" noRot="1" noChangeAspect="1" noChangeArrowheads="1" noTextEdit="1"/>
          </p:cNvSpPr>
          <p:nvPr>
            <p:ph type="sldImg"/>
          </p:nvPr>
        </p:nvSpPr>
        <p:spPr>
          <a:ln/>
        </p:spPr>
      </p:sp>
      <p:sp>
        <p:nvSpPr>
          <p:cNvPr id="24064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C9FF0D09-C3F1-4708-BFAD-36FB7A1F4486}" type="slidenum">
              <a:rPr lang="it-IT" smtClean="0"/>
              <a:pPr/>
              <a:t>101</a:t>
            </a:fld>
            <a:endParaRPr lang="it-IT" smtClean="0"/>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Segnaposto immagine diapositiva 1"/>
          <p:cNvSpPr>
            <a:spLocks noGrp="1" noRot="1" noChangeAspect="1" noTextEdit="1"/>
          </p:cNvSpPr>
          <p:nvPr>
            <p:ph type="sldImg"/>
          </p:nvPr>
        </p:nvSpPr>
        <p:spPr>
          <a:ln/>
        </p:spPr>
      </p:sp>
      <p:sp>
        <p:nvSpPr>
          <p:cNvPr id="242691" name="Segnaposto note 2"/>
          <p:cNvSpPr>
            <a:spLocks noGrp="1"/>
          </p:cNvSpPr>
          <p:nvPr>
            <p:ph type="body" idx="1"/>
          </p:nvPr>
        </p:nvSpPr>
        <p:spPr>
          <a:noFill/>
          <a:ln/>
        </p:spPr>
        <p:txBody>
          <a:bodyPr/>
          <a:lstStyle/>
          <a:p>
            <a:endParaRPr lang="it-IT" smtClean="0"/>
          </a:p>
        </p:txBody>
      </p:sp>
      <p:sp>
        <p:nvSpPr>
          <p:cNvPr id="242692" name="Segnaposto numero diapositiva 3"/>
          <p:cNvSpPr>
            <a:spLocks noGrp="1"/>
          </p:cNvSpPr>
          <p:nvPr>
            <p:ph type="sldNum" sz="quarter" idx="5"/>
          </p:nvPr>
        </p:nvSpPr>
        <p:spPr>
          <a:noFill/>
        </p:spPr>
        <p:txBody>
          <a:bodyPr/>
          <a:lstStyle/>
          <a:p>
            <a:fld id="{58887312-3D04-426A-8D4C-B32FC907E68D}" type="slidenum">
              <a:rPr lang="it-IT" smtClean="0"/>
              <a:pPr/>
              <a:t>102</a:t>
            </a:fld>
            <a:endParaRPr lang="it-IT"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Segnaposto immagine diapositiva 1"/>
          <p:cNvSpPr>
            <a:spLocks noGrp="1" noRot="1" noChangeAspect="1" noTextEdit="1"/>
          </p:cNvSpPr>
          <p:nvPr>
            <p:ph type="sldImg"/>
          </p:nvPr>
        </p:nvSpPr>
        <p:spPr>
          <a:ln/>
        </p:spPr>
      </p:sp>
      <p:sp>
        <p:nvSpPr>
          <p:cNvPr id="244739" name="Segnaposto note 2"/>
          <p:cNvSpPr>
            <a:spLocks noGrp="1"/>
          </p:cNvSpPr>
          <p:nvPr>
            <p:ph type="body" idx="1"/>
          </p:nvPr>
        </p:nvSpPr>
        <p:spPr>
          <a:noFill/>
          <a:ln/>
        </p:spPr>
        <p:txBody>
          <a:bodyPr/>
          <a:lstStyle/>
          <a:p>
            <a:endParaRPr lang="it-IT" smtClean="0"/>
          </a:p>
        </p:txBody>
      </p:sp>
      <p:sp>
        <p:nvSpPr>
          <p:cNvPr id="244740" name="Segnaposto numero diapositiva 3"/>
          <p:cNvSpPr>
            <a:spLocks noGrp="1"/>
          </p:cNvSpPr>
          <p:nvPr>
            <p:ph type="sldNum" sz="quarter" idx="5"/>
          </p:nvPr>
        </p:nvSpPr>
        <p:spPr>
          <a:noFill/>
        </p:spPr>
        <p:txBody>
          <a:bodyPr/>
          <a:lstStyle/>
          <a:p>
            <a:fld id="{0768417D-E5FA-45E5-A65D-28AA5B6FBF17}" type="slidenum">
              <a:rPr lang="it-IT" smtClean="0"/>
              <a:pPr/>
              <a:t>106</a:t>
            </a:fld>
            <a:endParaRPr lang="it-IT"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Segnaposto immagine diapositiva 1"/>
          <p:cNvSpPr>
            <a:spLocks noGrp="1" noRot="1" noChangeAspect="1" noTextEdit="1"/>
          </p:cNvSpPr>
          <p:nvPr>
            <p:ph type="sldImg"/>
          </p:nvPr>
        </p:nvSpPr>
        <p:spPr>
          <a:ln/>
        </p:spPr>
      </p:sp>
      <p:sp>
        <p:nvSpPr>
          <p:cNvPr id="245763" name="Segnaposto note 2"/>
          <p:cNvSpPr>
            <a:spLocks noGrp="1"/>
          </p:cNvSpPr>
          <p:nvPr>
            <p:ph type="body" idx="1"/>
          </p:nvPr>
        </p:nvSpPr>
        <p:spPr>
          <a:noFill/>
          <a:ln/>
        </p:spPr>
        <p:txBody>
          <a:bodyPr/>
          <a:lstStyle/>
          <a:p>
            <a:endParaRPr lang="it-IT" smtClean="0"/>
          </a:p>
        </p:txBody>
      </p:sp>
      <p:sp>
        <p:nvSpPr>
          <p:cNvPr id="245764" name="Segnaposto numero diapositiva 3"/>
          <p:cNvSpPr>
            <a:spLocks noGrp="1"/>
          </p:cNvSpPr>
          <p:nvPr>
            <p:ph type="sldNum" sz="quarter" idx="5"/>
          </p:nvPr>
        </p:nvSpPr>
        <p:spPr>
          <a:noFill/>
        </p:spPr>
        <p:txBody>
          <a:bodyPr/>
          <a:lstStyle/>
          <a:p>
            <a:fld id="{24F625F1-FB9F-4A70-BF05-2771E1D00A4C}" type="slidenum">
              <a:rPr lang="it-IT" smtClean="0"/>
              <a:pPr/>
              <a:t>107</a:t>
            </a:fld>
            <a:endParaRPr lang="it-IT"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fld id="{CCB3E652-4DEF-41EB-887C-3B4D71A70615}" type="slidenum">
              <a:rPr lang="it-IT" smtClean="0"/>
              <a:pPr/>
              <a:t>108</a:t>
            </a:fld>
            <a:endParaRPr lang="it-IT" smtClean="0"/>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it-IT"/>
            </a:p>
          </p:txBody>
        </p:sp>
        <p:sp>
          <p:nvSpPr>
            <p:cNvPr id="6"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sp>
          <p:nvSpPr>
            <p:cNvPr id="7"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sp>
          <p:nvSpPr>
            <p:cNvPr id="8"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sp>
          <p:nvSpPr>
            <p:cNvPr id="9"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sp>
          <p:nvSpPr>
            <p:cNvPr id="10"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sp>
          <p:nvSpPr>
            <p:cNvPr id="11"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sp>
          <p:nvSpPr>
            <p:cNvPr id="12"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sp>
          <p:nvSpPr>
            <p:cNvPr id="13"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a:defRPr/>
              </a:pPr>
              <a:endParaRPr lang="it-IT"/>
            </a:p>
          </p:txBody>
        </p:sp>
        <p:sp>
          <p:nvSpPr>
            <p:cNvPr id="14"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a:defRPr/>
              </a:pPr>
              <a:endParaRPr lang="it-IT"/>
            </a:p>
          </p:txBody>
        </p:sp>
        <p:sp>
          <p:nvSpPr>
            <p:cNvPr id="15"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a:defRPr/>
              </a:pPr>
              <a:endParaRPr lang="it-IT"/>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it-IT"/>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it-IT"/>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it-IT"/>
            </a:p>
          </p:txBody>
        </p:sp>
        <p:sp>
          <p:nvSpPr>
            <p:cNvPr id="19"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a:defRPr/>
              </a:pPr>
              <a:endParaRPr lang="it-IT"/>
            </a:p>
          </p:txBody>
        </p:sp>
        <p:sp>
          <p:nvSpPr>
            <p:cNvPr id="20"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it-IT"/>
            </a:p>
          </p:txBody>
        </p:sp>
        <p:sp>
          <p:nvSpPr>
            <p:cNvPr id="22"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grpSp>
      <p:sp>
        <p:nvSpPr>
          <p:cNvPr id="2069" name="Rectangle 21"/>
          <p:cNvSpPr>
            <a:spLocks noGrp="1" noChangeArrowheads="1"/>
          </p:cNvSpPr>
          <p:nvPr>
            <p:ph type="ctrTitle" sz="quarter"/>
          </p:nvPr>
        </p:nvSpPr>
        <p:spPr>
          <a:xfrm>
            <a:off x="685800" y="1828800"/>
            <a:ext cx="7772400" cy="1736725"/>
          </a:xfrm>
        </p:spPr>
        <p:txBody>
          <a:bodyPr/>
          <a:lstStyle>
            <a:lvl1pPr>
              <a:defRPr/>
            </a:lvl1pPr>
          </a:lstStyle>
          <a:p>
            <a:r>
              <a:rPr lang="it-IT"/>
              <a:t>Fare clic per modificare lo stile del titolo</a:t>
            </a:r>
          </a:p>
        </p:txBody>
      </p:sp>
      <p:sp>
        <p:nvSpPr>
          <p:cNvPr id="2070"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23" name="Rectangle 23"/>
          <p:cNvSpPr>
            <a:spLocks noGrp="1" noChangeArrowheads="1"/>
          </p:cNvSpPr>
          <p:nvPr>
            <p:ph type="dt" sz="quarter" idx="10"/>
          </p:nvPr>
        </p:nvSpPr>
        <p:spPr/>
        <p:txBody>
          <a:bodyPr/>
          <a:lstStyle>
            <a:lvl1pPr>
              <a:defRPr/>
            </a:lvl1pPr>
          </a:lstStyle>
          <a:p>
            <a:pPr>
              <a:defRPr/>
            </a:pPr>
            <a:endParaRPr lang="it-IT"/>
          </a:p>
        </p:txBody>
      </p:sp>
      <p:sp>
        <p:nvSpPr>
          <p:cNvPr id="24" name="Rectangle 24"/>
          <p:cNvSpPr>
            <a:spLocks noGrp="1" noChangeArrowheads="1"/>
          </p:cNvSpPr>
          <p:nvPr>
            <p:ph type="ftr" sz="quarter" idx="11"/>
          </p:nvPr>
        </p:nvSpPr>
        <p:spPr/>
        <p:txBody>
          <a:bodyPr/>
          <a:lstStyle>
            <a:lvl1pPr>
              <a:defRPr/>
            </a:lvl1pPr>
          </a:lstStyle>
          <a:p>
            <a:pPr>
              <a:defRPr/>
            </a:pPr>
            <a:endParaRPr lang="it-IT"/>
          </a:p>
        </p:txBody>
      </p:sp>
      <p:sp>
        <p:nvSpPr>
          <p:cNvPr id="25" name="Rectangle 25"/>
          <p:cNvSpPr>
            <a:spLocks noGrp="1" noChangeArrowheads="1"/>
          </p:cNvSpPr>
          <p:nvPr>
            <p:ph type="sldNum" sz="quarter" idx="12"/>
          </p:nvPr>
        </p:nvSpPr>
        <p:spPr/>
        <p:txBody>
          <a:bodyPr/>
          <a:lstStyle>
            <a:lvl1pPr>
              <a:defRPr/>
            </a:lvl1pPr>
          </a:lstStyle>
          <a:p>
            <a:pPr>
              <a:defRPr/>
            </a:pPr>
            <a:fld id="{40FE1E1F-7FAC-4A2B-81AA-01C689BC2454}" type="slidenum">
              <a:rPr lang="it-IT"/>
              <a:pPr>
                <a:defRPr/>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3"/>
          <p:cNvSpPr>
            <a:spLocks noGrp="1" noChangeArrowheads="1"/>
          </p:cNvSpPr>
          <p:nvPr>
            <p:ph type="dt" sz="half" idx="10"/>
          </p:nvPr>
        </p:nvSpPr>
        <p:spPr>
          <a:ln/>
        </p:spPr>
        <p:txBody>
          <a:bodyPr/>
          <a:lstStyle>
            <a:lvl1pPr>
              <a:defRPr/>
            </a:lvl1pPr>
          </a:lstStyle>
          <a:p>
            <a:pPr>
              <a:defRPr/>
            </a:pPr>
            <a:endParaRPr lang="it-IT"/>
          </a:p>
        </p:txBody>
      </p:sp>
      <p:sp>
        <p:nvSpPr>
          <p:cNvPr id="5" name="Rectangle 24"/>
          <p:cNvSpPr>
            <a:spLocks noGrp="1" noChangeArrowheads="1"/>
          </p:cNvSpPr>
          <p:nvPr>
            <p:ph type="ftr" sz="quarter" idx="11"/>
          </p:nvPr>
        </p:nvSpPr>
        <p:spPr>
          <a:ln/>
        </p:spPr>
        <p:txBody>
          <a:bodyPr/>
          <a:lstStyle>
            <a:lvl1pPr>
              <a:defRPr/>
            </a:lvl1pPr>
          </a:lstStyle>
          <a:p>
            <a:pPr>
              <a:defRPr/>
            </a:pPr>
            <a:endParaRPr lang="it-IT"/>
          </a:p>
        </p:txBody>
      </p:sp>
      <p:sp>
        <p:nvSpPr>
          <p:cNvPr id="6" name="Rectangle 25"/>
          <p:cNvSpPr>
            <a:spLocks noGrp="1" noChangeArrowheads="1"/>
          </p:cNvSpPr>
          <p:nvPr>
            <p:ph type="sldNum" sz="quarter" idx="12"/>
          </p:nvPr>
        </p:nvSpPr>
        <p:spPr>
          <a:ln/>
        </p:spPr>
        <p:txBody>
          <a:bodyPr/>
          <a:lstStyle>
            <a:lvl1pPr>
              <a:defRPr/>
            </a:lvl1pPr>
          </a:lstStyle>
          <a:p>
            <a:pPr>
              <a:defRPr/>
            </a:pPr>
            <a:fld id="{6D882794-E943-415D-8B31-3E2F808C47F2}" type="slidenum">
              <a:rPr lang="it-IT"/>
              <a:pPr>
                <a:defRPr/>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7813"/>
            <a:ext cx="2057400" cy="585311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7813"/>
            <a:ext cx="6019800" cy="585311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3"/>
          <p:cNvSpPr>
            <a:spLocks noGrp="1" noChangeArrowheads="1"/>
          </p:cNvSpPr>
          <p:nvPr>
            <p:ph type="dt" sz="half" idx="10"/>
          </p:nvPr>
        </p:nvSpPr>
        <p:spPr>
          <a:ln/>
        </p:spPr>
        <p:txBody>
          <a:bodyPr/>
          <a:lstStyle>
            <a:lvl1pPr>
              <a:defRPr/>
            </a:lvl1pPr>
          </a:lstStyle>
          <a:p>
            <a:pPr>
              <a:defRPr/>
            </a:pPr>
            <a:endParaRPr lang="it-IT"/>
          </a:p>
        </p:txBody>
      </p:sp>
      <p:sp>
        <p:nvSpPr>
          <p:cNvPr id="5" name="Rectangle 24"/>
          <p:cNvSpPr>
            <a:spLocks noGrp="1" noChangeArrowheads="1"/>
          </p:cNvSpPr>
          <p:nvPr>
            <p:ph type="ftr" sz="quarter" idx="11"/>
          </p:nvPr>
        </p:nvSpPr>
        <p:spPr>
          <a:ln/>
        </p:spPr>
        <p:txBody>
          <a:bodyPr/>
          <a:lstStyle>
            <a:lvl1pPr>
              <a:defRPr/>
            </a:lvl1pPr>
          </a:lstStyle>
          <a:p>
            <a:pPr>
              <a:defRPr/>
            </a:pPr>
            <a:endParaRPr lang="it-IT"/>
          </a:p>
        </p:txBody>
      </p:sp>
      <p:sp>
        <p:nvSpPr>
          <p:cNvPr id="6" name="Rectangle 25"/>
          <p:cNvSpPr>
            <a:spLocks noGrp="1" noChangeArrowheads="1"/>
          </p:cNvSpPr>
          <p:nvPr>
            <p:ph type="sldNum" sz="quarter" idx="12"/>
          </p:nvPr>
        </p:nvSpPr>
        <p:spPr>
          <a:ln/>
        </p:spPr>
        <p:txBody>
          <a:bodyPr/>
          <a:lstStyle>
            <a:lvl1pPr>
              <a:defRPr/>
            </a:lvl1pPr>
          </a:lstStyle>
          <a:p>
            <a:pPr>
              <a:defRPr/>
            </a:pPr>
            <a:fld id="{6B406662-5812-495D-B64B-58F50D9F3154}" type="slidenum">
              <a:rPr lang="it-IT"/>
              <a:pPr>
                <a:defRPr/>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3"/>
          <p:cNvSpPr>
            <a:spLocks noGrp="1" noChangeArrowheads="1"/>
          </p:cNvSpPr>
          <p:nvPr>
            <p:ph type="dt" sz="half" idx="10"/>
          </p:nvPr>
        </p:nvSpPr>
        <p:spPr>
          <a:ln/>
        </p:spPr>
        <p:txBody>
          <a:bodyPr/>
          <a:lstStyle>
            <a:lvl1pPr>
              <a:defRPr/>
            </a:lvl1pPr>
          </a:lstStyle>
          <a:p>
            <a:pPr>
              <a:defRPr/>
            </a:pPr>
            <a:endParaRPr lang="it-IT"/>
          </a:p>
        </p:txBody>
      </p:sp>
      <p:sp>
        <p:nvSpPr>
          <p:cNvPr id="5" name="Rectangle 24"/>
          <p:cNvSpPr>
            <a:spLocks noGrp="1" noChangeArrowheads="1"/>
          </p:cNvSpPr>
          <p:nvPr>
            <p:ph type="ftr" sz="quarter" idx="11"/>
          </p:nvPr>
        </p:nvSpPr>
        <p:spPr>
          <a:ln/>
        </p:spPr>
        <p:txBody>
          <a:bodyPr/>
          <a:lstStyle>
            <a:lvl1pPr>
              <a:defRPr/>
            </a:lvl1pPr>
          </a:lstStyle>
          <a:p>
            <a:pPr>
              <a:defRPr/>
            </a:pPr>
            <a:endParaRPr lang="it-IT"/>
          </a:p>
        </p:txBody>
      </p:sp>
      <p:sp>
        <p:nvSpPr>
          <p:cNvPr id="6" name="Rectangle 25"/>
          <p:cNvSpPr>
            <a:spLocks noGrp="1" noChangeArrowheads="1"/>
          </p:cNvSpPr>
          <p:nvPr>
            <p:ph type="sldNum" sz="quarter" idx="12"/>
          </p:nvPr>
        </p:nvSpPr>
        <p:spPr>
          <a:ln/>
        </p:spPr>
        <p:txBody>
          <a:bodyPr/>
          <a:lstStyle>
            <a:lvl1pPr>
              <a:defRPr/>
            </a:lvl1pPr>
          </a:lstStyle>
          <a:p>
            <a:pPr>
              <a:defRPr/>
            </a:pPr>
            <a:fld id="{354A5E4A-C257-4183-910D-9C5041C0BAA9}" type="slidenum">
              <a:rPr lang="it-IT"/>
              <a:pPr>
                <a:defRPr/>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23"/>
          <p:cNvSpPr>
            <a:spLocks noGrp="1" noChangeArrowheads="1"/>
          </p:cNvSpPr>
          <p:nvPr>
            <p:ph type="dt" sz="half" idx="10"/>
          </p:nvPr>
        </p:nvSpPr>
        <p:spPr>
          <a:ln/>
        </p:spPr>
        <p:txBody>
          <a:bodyPr/>
          <a:lstStyle>
            <a:lvl1pPr>
              <a:defRPr/>
            </a:lvl1pPr>
          </a:lstStyle>
          <a:p>
            <a:pPr>
              <a:defRPr/>
            </a:pPr>
            <a:endParaRPr lang="it-IT"/>
          </a:p>
        </p:txBody>
      </p:sp>
      <p:sp>
        <p:nvSpPr>
          <p:cNvPr id="5" name="Rectangle 24"/>
          <p:cNvSpPr>
            <a:spLocks noGrp="1" noChangeArrowheads="1"/>
          </p:cNvSpPr>
          <p:nvPr>
            <p:ph type="ftr" sz="quarter" idx="11"/>
          </p:nvPr>
        </p:nvSpPr>
        <p:spPr>
          <a:ln/>
        </p:spPr>
        <p:txBody>
          <a:bodyPr/>
          <a:lstStyle>
            <a:lvl1pPr>
              <a:defRPr/>
            </a:lvl1pPr>
          </a:lstStyle>
          <a:p>
            <a:pPr>
              <a:defRPr/>
            </a:pPr>
            <a:endParaRPr lang="it-IT"/>
          </a:p>
        </p:txBody>
      </p:sp>
      <p:sp>
        <p:nvSpPr>
          <p:cNvPr id="6" name="Rectangle 25"/>
          <p:cNvSpPr>
            <a:spLocks noGrp="1" noChangeArrowheads="1"/>
          </p:cNvSpPr>
          <p:nvPr>
            <p:ph type="sldNum" sz="quarter" idx="12"/>
          </p:nvPr>
        </p:nvSpPr>
        <p:spPr>
          <a:ln/>
        </p:spPr>
        <p:txBody>
          <a:bodyPr/>
          <a:lstStyle>
            <a:lvl1pPr>
              <a:defRPr/>
            </a:lvl1pPr>
          </a:lstStyle>
          <a:p>
            <a:pPr>
              <a:defRPr/>
            </a:pPr>
            <a:fld id="{E4A512A5-2BF3-4418-A845-AA0DA9D84370}" type="slidenum">
              <a:rPr lang="it-IT"/>
              <a:pPr>
                <a:defRPr/>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3"/>
          <p:cNvSpPr>
            <a:spLocks noGrp="1" noChangeArrowheads="1"/>
          </p:cNvSpPr>
          <p:nvPr>
            <p:ph type="dt" sz="half" idx="10"/>
          </p:nvPr>
        </p:nvSpPr>
        <p:spPr>
          <a:ln/>
        </p:spPr>
        <p:txBody>
          <a:bodyPr/>
          <a:lstStyle>
            <a:lvl1pPr>
              <a:defRPr/>
            </a:lvl1pPr>
          </a:lstStyle>
          <a:p>
            <a:pPr>
              <a:defRPr/>
            </a:pPr>
            <a:endParaRPr lang="it-IT"/>
          </a:p>
        </p:txBody>
      </p:sp>
      <p:sp>
        <p:nvSpPr>
          <p:cNvPr id="6" name="Rectangle 24"/>
          <p:cNvSpPr>
            <a:spLocks noGrp="1" noChangeArrowheads="1"/>
          </p:cNvSpPr>
          <p:nvPr>
            <p:ph type="ftr" sz="quarter" idx="11"/>
          </p:nvPr>
        </p:nvSpPr>
        <p:spPr>
          <a:ln/>
        </p:spPr>
        <p:txBody>
          <a:bodyPr/>
          <a:lstStyle>
            <a:lvl1pPr>
              <a:defRPr/>
            </a:lvl1pPr>
          </a:lstStyle>
          <a:p>
            <a:pPr>
              <a:defRPr/>
            </a:pPr>
            <a:endParaRPr lang="it-IT"/>
          </a:p>
        </p:txBody>
      </p:sp>
      <p:sp>
        <p:nvSpPr>
          <p:cNvPr id="7" name="Rectangle 25"/>
          <p:cNvSpPr>
            <a:spLocks noGrp="1" noChangeArrowheads="1"/>
          </p:cNvSpPr>
          <p:nvPr>
            <p:ph type="sldNum" sz="quarter" idx="12"/>
          </p:nvPr>
        </p:nvSpPr>
        <p:spPr>
          <a:ln/>
        </p:spPr>
        <p:txBody>
          <a:bodyPr/>
          <a:lstStyle>
            <a:lvl1pPr>
              <a:defRPr/>
            </a:lvl1pPr>
          </a:lstStyle>
          <a:p>
            <a:pPr>
              <a:defRPr/>
            </a:pPr>
            <a:fld id="{251C1F7A-B300-49A8-88C1-4BDC0B0E7EA3}" type="slidenum">
              <a:rPr lang="it-IT"/>
              <a:pPr>
                <a:defRPr/>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3"/>
          <p:cNvSpPr>
            <a:spLocks noGrp="1" noChangeArrowheads="1"/>
          </p:cNvSpPr>
          <p:nvPr>
            <p:ph type="dt" sz="half" idx="10"/>
          </p:nvPr>
        </p:nvSpPr>
        <p:spPr>
          <a:ln/>
        </p:spPr>
        <p:txBody>
          <a:bodyPr/>
          <a:lstStyle>
            <a:lvl1pPr>
              <a:defRPr/>
            </a:lvl1pPr>
          </a:lstStyle>
          <a:p>
            <a:pPr>
              <a:defRPr/>
            </a:pPr>
            <a:endParaRPr lang="it-IT"/>
          </a:p>
        </p:txBody>
      </p:sp>
      <p:sp>
        <p:nvSpPr>
          <p:cNvPr id="8" name="Rectangle 24"/>
          <p:cNvSpPr>
            <a:spLocks noGrp="1" noChangeArrowheads="1"/>
          </p:cNvSpPr>
          <p:nvPr>
            <p:ph type="ftr" sz="quarter" idx="11"/>
          </p:nvPr>
        </p:nvSpPr>
        <p:spPr>
          <a:ln/>
        </p:spPr>
        <p:txBody>
          <a:bodyPr/>
          <a:lstStyle>
            <a:lvl1pPr>
              <a:defRPr/>
            </a:lvl1pPr>
          </a:lstStyle>
          <a:p>
            <a:pPr>
              <a:defRPr/>
            </a:pPr>
            <a:endParaRPr lang="it-IT"/>
          </a:p>
        </p:txBody>
      </p:sp>
      <p:sp>
        <p:nvSpPr>
          <p:cNvPr id="9" name="Rectangle 25"/>
          <p:cNvSpPr>
            <a:spLocks noGrp="1" noChangeArrowheads="1"/>
          </p:cNvSpPr>
          <p:nvPr>
            <p:ph type="sldNum" sz="quarter" idx="12"/>
          </p:nvPr>
        </p:nvSpPr>
        <p:spPr>
          <a:ln/>
        </p:spPr>
        <p:txBody>
          <a:bodyPr/>
          <a:lstStyle>
            <a:lvl1pPr>
              <a:defRPr/>
            </a:lvl1pPr>
          </a:lstStyle>
          <a:p>
            <a:pPr>
              <a:defRPr/>
            </a:pPr>
            <a:fld id="{278A43FF-AB18-4D00-8551-8873AA31E6B6}" type="slidenum">
              <a:rPr lang="it-IT"/>
              <a:pPr>
                <a:defRPr/>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3"/>
          <p:cNvSpPr>
            <a:spLocks noGrp="1" noChangeArrowheads="1"/>
          </p:cNvSpPr>
          <p:nvPr>
            <p:ph type="dt" sz="half" idx="10"/>
          </p:nvPr>
        </p:nvSpPr>
        <p:spPr>
          <a:ln/>
        </p:spPr>
        <p:txBody>
          <a:bodyPr/>
          <a:lstStyle>
            <a:lvl1pPr>
              <a:defRPr/>
            </a:lvl1pPr>
          </a:lstStyle>
          <a:p>
            <a:pPr>
              <a:defRPr/>
            </a:pPr>
            <a:endParaRPr lang="it-IT"/>
          </a:p>
        </p:txBody>
      </p:sp>
      <p:sp>
        <p:nvSpPr>
          <p:cNvPr id="4" name="Rectangle 24"/>
          <p:cNvSpPr>
            <a:spLocks noGrp="1" noChangeArrowheads="1"/>
          </p:cNvSpPr>
          <p:nvPr>
            <p:ph type="ftr" sz="quarter" idx="11"/>
          </p:nvPr>
        </p:nvSpPr>
        <p:spPr>
          <a:ln/>
        </p:spPr>
        <p:txBody>
          <a:bodyPr/>
          <a:lstStyle>
            <a:lvl1pPr>
              <a:defRPr/>
            </a:lvl1pPr>
          </a:lstStyle>
          <a:p>
            <a:pPr>
              <a:defRPr/>
            </a:pPr>
            <a:endParaRPr lang="it-IT"/>
          </a:p>
        </p:txBody>
      </p:sp>
      <p:sp>
        <p:nvSpPr>
          <p:cNvPr id="5" name="Rectangle 25"/>
          <p:cNvSpPr>
            <a:spLocks noGrp="1" noChangeArrowheads="1"/>
          </p:cNvSpPr>
          <p:nvPr>
            <p:ph type="sldNum" sz="quarter" idx="12"/>
          </p:nvPr>
        </p:nvSpPr>
        <p:spPr>
          <a:ln/>
        </p:spPr>
        <p:txBody>
          <a:bodyPr/>
          <a:lstStyle>
            <a:lvl1pPr>
              <a:defRPr/>
            </a:lvl1pPr>
          </a:lstStyle>
          <a:p>
            <a:pPr>
              <a:defRPr/>
            </a:pPr>
            <a:fld id="{F4AA1CF5-C65C-4A74-AB2D-A48DB328ACAA}" type="slidenum">
              <a:rPr lang="it-IT"/>
              <a:pPr>
                <a:defRPr/>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ln/>
        </p:spPr>
        <p:txBody>
          <a:bodyPr/>
          <a:lstStyle>
            <a:lvl1pPr>
              <a:defRPr/>
            </a:lvl1pPr>
          </a:lstStyle>
          <a:p>
            <a:pPr>
              <a:defRPr/>
            </a:pPr>
            <a:endParaRPr lang="it-IT"/>
          </a:p>
        </p:txBody>
      </p:sp>
      <p:sp>
        <p:nvSpPr>
          <p:cNvPr id="3" name="Rectangle 24"/>
          <p:cNvSpPr>
            <a:spLocks noGrp="1" noChangeArrowheads="1"/>
          </p:cNvSpPr>
          <p:nvPr>
            <p:ph type="ftr" sz="quarter" idx="11"/>
          </p:nvPr>
        </p:nvSpPr>
        <p:spPr>
          <a:ln/>
        </p:spPr>
        <p:txBody>
          <a:bodyPr/>
          <a:lstStyle>
            <a:lvl1pPr>
              <a:defRPr/>
            </a:lvl1pPr>
          </a:lstStyle>
          <a:p>
            <a:pPr>
              <a:defRPr/>
            </a:pPr>
            <a:endParaRPr lang="it-IT"/>
          </a:p>
        </p:txBody>
      </p:sp>
      <p:sp>
        <p:nvSpPr>
          <p:cNvPr id="4" name="Rectangle 25"/>
          <p:cNvSpPr>
            <a:spLocks noGrp="1" noChangeArrowheads="1"/>
          </p:cNvSpPr>
          <p:nvPr>
            <p:ph type="sldNum" sz="quarter" idx="12"/>
          </p:nvPr>
        </p:nvSpPr>
        <p:spPr>
          <a:ln/>
        </p:spPr>
        <p:txBody>
          <a:bodyPr/>
          <a:lstStyle>
            <a:lvl1pPr>
              <a:defRPr/>
            </a:lvl1pPr>
          </a:lstStyle>
          <a:p>
            <a:pPr>
              <a:defRPr/>
            </a:pPr>
            <a:fld id="{B3047FBB-34CB-4D26-8720-0FD45DA9A068}" type="slidenum">
              <a:rPr lang="it-IT"/>
              <a:pPr>
                <a:defRPr/>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3"/>
          <p:cNvSpPr>
            <a:spLocks noGrp="1" noChangeArrowheads="1"/>
          </p:cNvSpPr>
          <p:nvPr>
            <p:ph type="dt" sz="half" idx="10"/>
          </p:nvPr>
        </p:nvSpPr>
        <p:spPr>
          <a:ln/>
        </p:spPr>
        <p:txBody>
          <a:bodyPr/>
          <a:lstStyle>
            <a:lvl1pPr>
              <a:defRPr/>
            </a:lvl1pPr>
          </a:lstStyle>
          <a:p>
            <a:pPr>
              <a:defRPr/>
            </a:pPr>
            <a:endParaRPr lang="it-IT"/>
          </a:p>
        </p:txBody>
      </p:sp>
      <p:sp>
        <p:nvSpPr>
          <p:cNvPr id="6" name="Rectangle 24"/>
          <p:cNvSpPr>
            <a:spLocks noGrp="1" noChangeArrowheads="1"/>
          </p:cNvSpPr>
          <p:nvPr>
            <p:ph type="ftr" sz="quarter" idx="11"/>
          </p:nvPr>
        </p:nvSpPr>
        <p:spPr>
          <a:ln/>
        </p:spPr>
        <p:txBody>
          <a:bodyPr/>
          <a:lstStyle>
            <a:lvl1pPr>
              <a:defRPr/>
            </a:lvl1pPr>
          </a:lstStyle>
          <a:p>
            <a:pPr>
              <a:defRPr/>
            </a:pPr>
            <a:endParaRPr lang="it-IT"/>
          </a:p>
        </p:txBody>
      </p:sp>
      <p:sp>
        <p:nvSpPr>
          <p:cNvPr id="7" name="Rectangle 25"/>
          <p:cNvSpPr>
            <a:spLocks noGrp="1" noChangeArrowheads="1"/>
          </p:cNvSpPr>
          <p:nvPr>
            <p:ph type="sldNum" sz="quarter" idx="12"/>
          </p:nvPr>
        </p:nvSpPr>
        <p:spPr>
          <a:ln/>
        </p:spPr>
        <p:txBody>
          <a:bodyPr/>
          <a:lstStyle>
            <a:lvl1pPr>
              <a:defRPr/>
            </a:lvl1pPr>
          </a:lstStyle>
          <a:p>
            <a:pPr>
              <a:defRPr/>
            </a:pPr>
            <a:fld id="{0AA5EEAC-F5C6-47BC-9287-D49F34ABE7A0}" type="slidenum">
              <a:rPr lang="it-IT"/>
              <a:pPr>
                <a:defRPr/>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23"/>
          <p:cNvSpPr>
            <a:spLocks noGrp="1" noChangeArrowheads="1"/>
          </p:cNvSpPr>
          <p:nvPr>
            <p:ph type="dt" sz="half" idx="10"/>
          </p:nvPr>
        </p:nvSpPr>
        <p:spPr>
          <a:ln/>
        </p:spPr>
        <p:txBody>
          <a:bodyPr/>
          <a:lstStyle>
            <a:lvl1pPr>
              <a:defRPr/>
            </a:lvl1pPr>
          </a:lstStyle>
          <a:p>
            <a:pPr>
              <a:defRPr/>
            </a:pPr>
            <a:endParaRPr lang="it-IT"/>
          </a:p>
        </p:txBody>
      </p:sp>
      <p:sp>
        <p:nvSpPr>
          <p:cNvPr id="6" name="Rectangle 24"/>
          <p:cNvSpPr>
            <a:spLocks noGrp="1" noChangeArrowheads="1"/>
          </p:cNvSpPr>
          <p:nvPr>
            <p:ph type="ftr" sz="quarter" idx="11"/>
          </p:nvPr>
        </p:nvSpPr>
        <p:spPr>
          <a:ln/>
        </p:spPr>
        <p:txBody>
          <a:bodyPr/>
          <a:lstStyle>
            <a:lvl1pPr>
              <a:defRPr/>
            </a:lvl1pPr>
          </a:lstStyle>
          <a:p>
            <a:pPr>
              <a:defRPr/>
            </a:pPr>
            <a:endParaRPr lang="it-IT"/>
          </a:p>
        </p:txBody>
      </p:sp>
      <p:sp>
        <p:nvSpPr>
          <p:cNvPr id="7" name="Rectangle 25"/>
          <p:cNvSpPr>
            <a:spLocks noGrp="1" noChangeArrowheads="1"/>
          </p:cNvSpPr>
          <p:nvPr>
            <p:ph type="sldNum" sz="quarter" idx="12"/>
          </p:nvPr>
        </p:nvSpPr>
        <p:spPr>
          <a:ln/>
        </p:spPr>
        <p:txBody>
          <a:bodyPr/>
          <a:lstStyle>
            <a:lvl1pPr>
              <a:defRPr/>
            </a:lvl1pPr>
          </a:lstStyle>
          <a:p>
            <a:pPr>
              <a:defRPr/>
            </a:pPr>
            <a:fld id="{60CB67C3-8389-46E6-8C96-E35D8F8DD80F}" type="slidenum">
              <a:rPr lang="it-IT"/>
              <a:pPr>
                <a:defRPr/>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934200"/>
            <a:chOff x="0" y="0"/>
            <a:chExt cx="5760" cy="4368"/>
          </a:xfrm>
        </p:grpSpPr>
        <p:sp>
          <p:nvSpPr>
            <p:cNvPr id="1027"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it-IT"/>
            </a:p>
          </p:txBody>
        </p:sp>
        <p:sp>
          <p:nvSpPr>
            <p:cNvPr id="1028"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sp>
          <p:nvSpPr>
            <p:cNvPr id="1029"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sp>
          <p:nvSpPr>
            <p:cNvPr id="1030"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sp>
          <p:nvSpPr>
            <p:cNvPr id="1031"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it-IT"/>
            </a:p>
          </p:txBody>
        </p:sp>
        <p:sp>
          <p:nvSpPr>
            <p:cNvPr id="1032"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sp>
          <p:nvSpPr>
            <p:cNvPr id="1033"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sp>
          <p:nvSpPr>
            <p:cNvPr id="1034"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sp>
          <p:nvSpPr>
            <p:cNvPr id="1035"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a:defRPr/>
              </a:pPr>
              <a:endParaRPr lang="it-IT"/>
            </a:p>
          </p:txBody>
        </p:sp>
        <p:sp>
          <p:nvSpPr>
            <p:cNvPr id="1036"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a:defRPr/>
              </a:pPr>
              <a:endParaRPr lang="it-IT"/>
            </a:p>
          </p:txBody>
        </p:sp>
        <p:sp>
          <p:nvSpPr>
            <p:cNvPr id="1037"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a:defRPr/>
              </a:pPr>
              <a:endParaRPr lang="it-IT"/>
            </a:p>
          </p:txBody>
        </p:sp>
        <p:sp>
          <p:nvSpPr>
            <p:cNvPr id="1038"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it-IT"/>
            </a:p>
          </p:txBody>
        </p:sp>
        <p:sp>
          <p:nvSpPr>
            <p:cNvPr id="1039"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it-IT"/>
            </a:p>
          </p:txBody>
        </p:sp>
        <p:sp>
          <p:nvSpPr>
            <p:cNvPr id="1040"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it-IT"/>
            </a:p>
          </p:txBody>
        </p:sp>
        <p:sp>
          <p:nvSpPr>
            <p:cNvPr id="1041"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a:defRPr/>
              </a:pPr>
              <a:endParaRPr lang="it-IT"/>
            </a:p>
          </p:txBody>
        </p:sp>
        <p:sp>
          <p:nvSpPr>
            <p:cNvPr id="1042"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sp>
          <p:nvSpPr>
            <p:cNvPr id="1043"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it-IT"/>
            </a:p>
          </p:txBody>
        </p:sp>
        <p:sp>
          <p:nvSpPr>
            <p:cNvPr id="1044"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it-IT"/>
            </a:p>
          </p:txBody>
        </p:sp>
      </p:grpSp>
      <p:sp>
        <p:nvSpPr>
          <p:cNvPr id="1045" name="Rectangle 21"/>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46"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47" name="Rectangle 23"/>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latin typeface="+mn-lt"/>
              </a:defRPr>
            </a:lvl1pPr>
          </a:lstStyle>
          <a:p>
            <a:pPr>
              <a:defRPr/>
            </a:pPr>
            <a:endParaRPr lang="it-IT"/>
          </a:p>
        </p:txBody>
      </p:sp>
      <p:sp>
        <p:nvSpPr>
          <p:cNvPr id="1048" name="Rectangle 2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latin typeface="+mn-lt"/>
              </a:defRPr>
            </a:lvl1pPr>
          </a:lstStyle>
          <a:p>
            <a:pPr>
              <a:defRPr/>
            </a:pPr>
            <a:endParaRPr lang="it-IT"/>
          </a:p>
        </p:txBody>
      </p:sp>
      <p:sp>
        <p:nvSpPr>
          <p:cNvPr id="1049" name="Rectangle 2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latin typeface="+mn-lt"/>
              </a:defRPr>
            </a:lvl1pPr>
          </a:lstStyle>
          <a:p>
            <a:pPr>
              <a:defRPr/>
            </a:pPr>
            <a:fld id="{06710BC5-A007-43E6-B2D6-496CD080991D}" type="slidenum">
              <a:rPr lang="it-IT"/>
              <a:pPr>
                <a:defRPr/>
              </a:pPr>
              <a:t>‹#›</a:t>
            </a:fld>
            <a:endParaRPr lang="it-IT"/>
          </a:p>
        </p:txBody>
      </p:sp>
    </p:spTree>
  </p:cSld>
  <p:clrMap bg1="dk2" tx1="lt1" bg2="dk1" tx2="lt2" accent1="accent1" accent2="accent2" accent3="accent3" accent4="accent4" accent5="accent5" accent6="accent6" hlink="hlink" folHlink="folHlink"/>
  <p:sldLayoutIdLst>
    <p:sldLayoutId id="2147483911"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video" Target="file:///C:\Documents%20and%20Settings\Massimo%20Scalia\Desktop\Energia%20e%20cambiamenti%20clima%20PI%201%20mar%2007\main_sea%20ice%20yearly_NASA%20WebV_1.mpg" TargetMode="External"/><Relationship Id="rId4" Type="http://schemas.openxmlformats.org/officeDocument/2006/relationships/image" Target="../media/image14.png"/></Relationships>
</file>

<file path=ppt/slides/_rels/slide4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video" Target="file:///C:\Documents%20and%20Settings\Massimo%20Scalia\Desktop\Energia%20e%20cambiamenti%20clima%20PI%201%20mar%2007\ross_sea_30fps_nopause.mpg" TargetMode="External"/><Relationship Id="rId4" Type="http://schemas.openxmlformats.org/officeDocument/2006/relationships/image" Target="../media/image28.jpeg"/></Relationships>
</file>

<file path=ppt/slides/_rels/slide5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7.xml"/><Relationship Id="rId1" Type="http://schemas.openxmlformats.org/officeDocument/2006/relationships/video" Target="file:///C:\Documents%20and%20Settings\Massimo%20Scalia\Desktop\Energia%20e%20cambiamenti%20clima%20PI%201%20mar%2007\InnalzamentoAcque.mpg" TargetMode="External"/><Relationship Id="rId4" Type="http://schemas.openxmlformats.org/officeDocument/2006/relationships/image" Target="../media/image37.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7.xml"/><Relationship Id="rId1" Type="http://schemas.openxmlformats.org/officeDocument/2006/relationships/video" Target="file:///C:\Documents%20and%20Settings\Massimo%20Scalia\Desktop\Energia%20e%20cambiamenti%20clima%20PI%201%20mar%2007\CorrenteGolfo1.mpg" TargetMode="External"/><Relationship Id="rId4" Type="http://schemas.openxmlformats.org/officeDocument/2006/relationships/image" Target="../media/image42.pn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620688"/>
            <a:ext cx="8352928" cy="5555367"/>
          </a:xfrm>
          <a:prstGeom prst="rect">
            <a:avLst/>
          </a:prstGeom>
        </p:spPr>
        <p:txBody>
          <a:bodyPr wrap="square">
            <a:spAutoFit/>
          </a:bodyPr>
          <a:lstStyle/>
          <a:p>
            <a:pPr algn="ctr" eaLnBrk="1" hangingPunct="1">
              <a:defRPr/>
            </a:pPr>
            <a:r>
              <a:rPr lang="it-IT" sz="2200" b="1" i="1" dirty="0" smtClean="0">
                <a:solidFill>
                  <a:srgbClr val="FFC000"/>
                </a:solidFill>
                <a:effectLst>
                  <a:outerShdw blurRad="38100" dist="38100" dir="2700000" algn="tl">
                    <a:srgbClr val="000000">
                      <a:alpha val="43137"/>
                    </a:srgbClr>
                  </a:outerShdw>
                </a:effectLst>
              </a:rPr>
              <a:t>Università degli Studi Roma 3</a:t>
            </a:r>
          </a:p>
          <a:p>
            <a:pPr algn="ctr" eaLnBrk="1" hangingPunct="1">
              <a:defRPr/>
            </a:pPr>
            <a:endParaRPr lang="it-IT" sz="400" b="1" dirty="0" smtClean="0">
              <a:solidFill>
                <a:srgbClr val="FFC000"/>
              </a:solidFill>
              <a:effectLst>
                <a:outerShdw blurRad="38100" dist="38100" dir="2700000" algn="tl">
                  <a:srgbClr val="000000">
                    <a:alpha val="43137"/>
                  </a:srgbClr>
                </a:outerShdw>
              </a:effectLst>
            </a:endParaRPr>
          </a:p>
          <a:p>
            <a:pPr algn="ctr" eaLnBrk="1" hangingPunct="1">
              <a:defRPr/>
            </a:pPr>
            <a:r>
              <a:rPr lang="it-IT" sz="2400" b="1" i="1" dirty="0" smtClean="0">
                <a:solidFill>
                  <a:srgbClr val="FFC000"/>
                </a:solidFill>
                <a:effectLst>
                  <a:outerShdw blurRad="38100" dist="38100" dir="2700000" algn="tl">
                    <a:srgbClr val="000000">
                      <a:alpha val="43137"/>
                    </a:srgbClr>
                  </a:outerShdw>
                </a:effectLst>
              </a:rPr>
              <a:t>Scienze della Formazione Primaria</a:t>
            </a:r>
          </a:p>
          <a:p>
            <a:pPr algn="ctr" eaLnBrk="1" hangingPunct="1">
              <a:defRPr/>
            </a:pPr>
            <a:endParaRPr lang="it-IT" sz="100" b="1" dirty="0" smtClean="0">
              <a:solidFill>
                <a:srgbClr val="FFC000"/>
              </a:solidFill>
              <a:effectLst>
                <a:outerShdw blurRad="38100" dist="38100" dir="2700000" algn="tl">
                  <a:srgbClr val="000000">
                    <a:alpha val="43137"/>
                  </a:srgbClr>
                </a:outerShdw>
              </a:effectLst>
            </a:endParaRPr>
          </a:p>
          <a:p>
            <a:pPr algn="ctr" eaLnBrk="1" hangingPunct="1">
              <a:defRPr/>
            </a:pPr>
            <a:r>
              <a:rPr lang="it-IT" sz="3000" b="1" dirty="0" smtClean="0">
                <a:solidFill>
                  <a:srgbClr val="FFC000"/>
                </a:solidFill>
                <a:effectLst>
                  <a:outerShdw blurRad="38100" dist="38100" dir="2700000" algn="tl">
                    <a:srgbClr val="000000">
                      <a:alpha val="43137"/>
                    </a:srgbClr>
                  </a:outerShdw>
                </a:effectLst>
              </a:rPr>
              <a:t>Corso di Pedagogia Sperimentale</a:t>
            </a:r>
          </a:p>
          <a:p>
            <a:pPr algn="ctr" eaLnBrk="1" hangingPunct="1">
              <a:defRPr/>
            </a:pPr>
            <a:r>
              <a:rPr lang="it-IT" sz="2200" b="1" i="1" dirty="0" smtClean="0">
                <a:solidFill>
                  <a:srgbClr val="FFC000"/>
                </a:solidFill>
                <a:effectLst>
                  <a:outerShdw blurRad="38100" dist="38100" dir="2700000" algn="tl">
                    <a:srgbClr val="000000">
                      <a:alpha val="43137"/>
                    </a:srgbClr>
                  </a:outerShdw>
                </a:effectLst>
              </a:rPr>
              <a:t>30 marzo 2016</a:t>
            </a:r>
          </a:p>
          <a:p>
            <a:pPr algn="ctr" eaLnBrk="1" hangingPunct="1">
              <a:defRPr/>
            </a:pPr>
            <a:endParaRPr lang="it-IT" sz="2400" b="1" i="1" dirty="0" smtClean="0">
              <a:solidFill>
                <a:srgbClr val="FFC000"/>
              </a:solidFill>
              <a:effectLst>
                <a:outerShdw blurRad="38100" dist="38100" dir="2700000" algn="tl">
                  <a:srgbClr val="000000">
                    <a:alpha val="43137"/>
                  </a:srgbClr>
                </a:outerShdw>
              </a:effectLst>
            </a:endParaRPr>
          </a:p>
          <a:p>
            <a:pPr algn="ctr" eaLnBrk="1" hangingPunct="1">
              <a:defRPr/>
            </a:pPr>
            <a:r>
              <a:rPr lang="it-IT" sz="4800" b="1" dirty="0" smtClean="0">
                <a:solidFill>
                  <a:srgbClr val="FFC000"/>
                </a:solidFill>
                <a:effectLst>
                  <a:outerShdw blurRad="38100" dist="38100" dir="2700000" algn="tl">
                    <a:srgbClr val="000000">
                      <a:alpha val="43137"/>
                    </a:srgbClr>
                  </a:outerShdw>
                </a:effectLst>
              </a:rPr>
              <a:t>ENERGIA  E  </a:t>
            </a:r>
            <a:r>
              <a:rPr lang="it-IT" sz="4800" b="1" dirty="0" smtClean="0">
                <a:solidFill>
                  <a:srgbClr val="FFC000"/>
                </a:solidFill>
                <a:effectLst>
                  <a:outerShdw blurRad="38100" dist="38100" dir="2700000" algn="tl">
                    <a:srgbClr val="000000">
                      <a:alpha val="43137"/>
                    </a:srgbClr>
                  </a:outerShdw>
                </a:effectLst>
              </a:rPr>
              <a:t>CAMBIAMENTI CLIMATICI</a:t>
            </a:r>
          </a:p>
          <a:p>
            <a:pPr algn="ctr" eaLnBrk="1" hangingPunct="1">
              <a:defRPr/>
            </a:pPr>
            <a:endParaRPr lang="it-IT" sz="1600" b="1" dirty="0" smtClean="0">
              <a:solidFill>
                <a:srgbClr val="FFC000"/>
              </a:solidFill>
              <a:effectLst>
                <a:outerShdw blurRad="38100" dist="38100" dir="2700000" algn="tl">
                  <a:srgbClr val="000000">
                    <a:alpha val="43137"/>
                  </a:srgbClr>
                </a:outerShdw>
              </a:effectLst>
            </a:endParaRPr>
          </a:p>
          <a:p>
            <a:pPr algn="ctr" eaLnBrk="1" hangingPunct="1">
              <a:defRPr/>
            </a:pPr>
            <a:endParaRPr lang="it-IT" sz="1000" b="1" dirty="0" smtClean="0">
              <a:solidFill>
                <a:srgbClr val="FFC000"/>
              </a:solidFill>
              <a:effectLst>
                <a:outerShdw blurRad="38100" dist="38100" dir="2700000" algn="tl">
                  <a:srgbClr val="000000">
                    <a:alpha val="43137"/>
                  </a:srgbClr>
                </a:outerShdw>
              </a:effectLst>
            </a:endParaRPr>
          </a:p>
          <a:p>
            <a:pPr eaLnBrk="1" hangingPunct="1">
              <a:defRPr/>
            </a:pPr>
            <a:endParaRPr lang="it-IT" sz="1000" b="1" i="1" dirty="0" smtClean="0">
              <a:solidFill>
                <a:srgbClr val="FFC000"/>
              </a:solidFill>
            </a:endParaRPr>
          </a:p>
          <a:p>
            <a:pPr algn="ctr" eaLnBrk="1" hangingPunct="1">
              <a:defRPr/>
            </a:pPr>
            <a:r>
              <a:rPr lang="it-IT" sz="3400" b="1" i="1" dirty="0" smtClean="0">
                <a:solidFill>
                  <a:srgbClr val="FFC000"/>
                </a:solidFill>
                <a:effectLst>
                  <a:outerShdw blurRad="38100" dist="38100" dir="2700000" algn="tl">
                    <a:srgbClr val="000000">
                      <a:alpha val="43137"/>
                    </a:srgbClr>
                  </a:outerShdw>
                </a:effectLst>
              </a:rPr>
              <a:t>Prof. Massimo Scalia</a:t>
            </a:r>
          </a:p>
          <a:p>
            <a:pPr algn="ctr" eaLnBrk="1" hangingPunct="1">
              <a:defRPr/>
            </a:pPr>
            <a:r>
              <a:rPr lang="it-IT" sz="2200" b="1" i="1" dirty="0" smtClean="0">
                <a:solidFill>
                  <a:srgbClr val="FFC000"/>
                </a:solidFill>
              </a:rPr>
              <a:t>Cirps</a:t>
            </a:r>
            <a:r>
              <a:rPr lang="it-IT" sz="2000" b="1" i="1" dirty="0" smtClean="0">
                <a:solidFill>
                  <a:srgbClr val="FFC000"/>
                </a:solidFill>
              </a:rPr>
              <a:t> </a:t>
            </a:r>
          </a:p>
          <a:p>
            <a:pPr algn="ctr" eaLnBrk="1" hangingPunct="1">
              <a:defRPr/>
            </a:pPr>
            <a:r>
              <a:rPr lang="it-IT" b="1" i="1" dirty="0" smtClean="0">
                <a:solidFill>
                  <a:srgbClr val="FFC000"/>
                </a:solidFill>
              </a:rPr>
              <a:t>Centro Interuniversitario </a:t>
            </a:r>
            <a:r>
              <a:rPr lang="it-IT" b="1" i="1" dirty="0" smtClean="0">
                <a:solidFill>
                  <a:srgbClr val="FFC000"/>
                </a:solidFill>
              </a:rPr>
              <a:t>di Ricerca Per lo </a:t>
            </a:r>
            <a:r>
              <a:rPr lang="it-IT" b="1" i="1" dirty="0" smtClean="0">
                <a:solidFill>
                  <a:srgbClr val="FFC000"/>
                </a:solidFill>
              </a:rPr>
              <a:t>Svilippo sostenibile  -</a:t>
            </a:r>
          </a:p>
          <a:p>
            <a:pPr algn="ctr" eaLnBrk="1" hangingPunct="1">
              <a:defRPr/>
            </a:pPr>
            <a:r>
              <a:rPr lang="it-IT" b="1" i="1" dirty="0" smtClean="0">
                <a:solidFill>
                  <a:srgbClr val="FFC000"/>
                </a:solidFill>
              </a:rPr>
              <a:t> Roma</a:t>
            </a:r>
            <a:endParaRPr lang="it-IT" b="1" dirty="0" smtClean="0">
              <a:latin typeface="Arial" pitchFamily="34" charset="0"/>
              <a:ea typeface="Times New Roman" pitchFamily="18"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468313" y="757238"/>
            <a:ext cx="8351837" cy="5292725"/>
          </a:xfrm>
          <a:prstGeom prst="rect">
            <a:avLst/>
          </a:prstGeom>
          <a:noFill/>
          <a:ln w="9525">
            <a:noFill/>
            <a:miter lim="800000"/>
            <a:headEnd/>
            <a:tailEnd/>
          </a:ln>
        </p:spPr>
        <p:txBody>
          <a:bodyPr anchor="ctr">
            <a:spAutoFit/>
          </a:bodyPr>
          <a:lstStyle/>
          <a:p>
            <a:pPr algn="ctr" eaLnBrk="1" hangingPunct="1"/>
            <a:r>
              <a:rPr lang="it-IT" sz="2800" b="1"/>
              <a:t>Se tutto ciò è chiaro, non si può allora pretendere di più dallo </a:t>
            </a:r>
            <a:r>
              <a:rPr lang="it-IT" sz="2800" b="1" i="1"/>
              <a:t>statement</a:t>
            </a:r>
            <a:r>
              <a:rPr lang="it-IT" sz="2800" b="1"/>
              <a:t>: e si capisce la perentorietà della sua indicazione </a:t>
            </a:r>
          </a:p>
          <a:p>
            <a:pPr eaLnBrk="1" hangingPunct="1"/>
            <a:endParaRPr lang="it-IT" sz="1400" b="1"/>
          </a:p>
          <a:p>
            <a:pPr algn="ctr" eaLnBrk="1" hangingPunct="1"/>
            <a:r>
              <a:rPr lang="it-IT" sz="4000" b="1">
                <a:solidFill>
                  <a:srgbClr val="FFC000"/>
                </a:solidFill>
              </a:rPr>
              <a:t>“…La comprensione scientifica dei mutamenti climatici è ora </a:t>
            </a:r>
            <a:r>
              <a:rPr lang="it-IT" sz="4000" b="1" i="1">
                <a:solidFill>
                  <a:srgbClr val="FFC000"/>
                </a:solidFill>
              </a:rPr>
              <a:t>sufficientemente</a:t>
            </a:r>
            <a:r>
              <a:rPr lang="it-IT" sz="4000" b="1">
                <a:solidFill>
                  <a:srgbClr val="FFC000"/>
                </a:solidFill>
              </a:rPr>
              <a:t> chiara per motivare le Nazioni a intraprendere azioni </a:t>
            </a:r>
            <a:r>
              <a:rPr lang="it-IT" sz="4000" b="1" i="1">
                <a:solidFill>
                  <a:srgbClr val="FFC000"/>
                </a:solidFill>
              </a:rPr>
              <a:t>immediate</a:t>
            </a:r>
            <a:r>
              <a:rPr lang="it-IT" sz="4000" b="1">
                <a:solidFill>
                  <a:srgbClr val="FFC000"/>
                </a:solidFill>
              </a:rPr>
              <a:t>…”</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ChangeArrowheads="1"/>
          </p:cNvSpPr>
          <p:nvPr/>
        </p:nvSpPr>
        <p:spPr bwMode="auto">
          <a:xfrm>
            <a:off x="684213" y="847725"/>
            <a:ext cx="7991475" cy="5354638"/>
          </a:xfrm>
          <a:prstGeom prst="rect">
            <a:avLst/>
          </a:prstGeom>
          <a:noFill/>
          <a:ln w="9525">
            <a:noFill/>
            <a:miter lim="800000"/>
            <a:headEnd/>
            <a:tailEnd/>
          </a:ln>
        </p:spPr>
        <p:txBody>
          <a:bodyPr anchor="ctr">
            <a:spAutoFit/>
          </a:bodyPr>
          <a:lstStyle/>
          <a:p>
            <a:pPr algn="just"/>
            <a:r>
              <a:rPr lang="it-IT" sz="2600" b="1" i="1"/>
              <a:t>La freccia rossa è l’azione forzante dovuta al riscaldamento globale. </a:t>
            </a:r>
            <a:r>
              <a:rPr lang="it-IT" sz="2600" b="1" i="1">
                <a:solidFill>
                  <a:srgbClr val="FFC000"/>
                </a:solidFill>
              </a:rPr>
              <a:t>La pallina è il clima</a:t>
            </a:r>
            <a:r>
              <a:rPr lang="it-IT" sz="2600" b="1" i="1"/>
              <a:t>.</a:t>
            </a:r>
          </a:p>
          <a:p>
            <a:pPr algn="just"/>
            <a:endParaRPr lang="it-IT" sz="1000" b="1" i="1"/>
          </a:p>
          <a:p>
            <a:pPr algn="just"/>
            <a:r>
              <a:rPr lang="it-IT" sz="2600" b="1" i="1"/>
              <a:t>Finché l’azione forzante si mantiene entro una certa intensità, l’unico effetto è di far oscillare la pallina intorno al fondo della “buca”: il clima è in equilibrio, può variare attorno a una posizione </a:t>
            </a:r>
            <a:r>
              <a:rPr lang="it-IT" sz="3200" b="1" i="1">
                <a:solidFill>
                  <a:srgbClr val="FFC000"/>
                </a:solidFill>
              </a:rPr>
              <a:t>stabile</a:t>
            </a:r>
            <a:r>
              <a:rPr lang="it-IT" sz="2800" b="1" i="1"/>
              <a:t>.</a:t>
            </a:r>
          </a:p>
          <a:p>
            <a:endParaRPr lang="it-IT" sz="800" b="1" i="1"/>
          </a:p>
          <a:p>
            <a:pPr algn="just"/>
            <a:r>
              <a:rPr lang="it-IT" sz="2600" b="1" i="1"/>
              <a:t>Quando però l’azione forzante ha intensità sufficiente a fargli raggiungere il “picco” tra le due buche, il clima non è più in equilibrio stabile, basta un’ulteriore piccola spinta per farlo cadere in una delle due buche: è diventato </a:t>
            </a:r>
            <a:r>
              <a:rPr lang="it-IT" sz="3200" b="1" i="1">
                <a:solidFill>
                  <a:srgbClr val="FFC000"/>
                </a:solidFill>
              </a:rPr>
              <a:t>instabile</a:t>
            </a:r>
            <a:r>
              <a:rPr lang="it-IT" sz="2800" b="1" i="1"/>
              <a:t>. </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ChangeArrowheads="1"/>
          </p:cNvSpPr>
          <p:nvPr/>
        </p:nvSpPr>
        <p:spPr bwMode="auto">
          <a:xfrm>
            <a:off x="611188" y="577850"/>
            <a:ext cx="8137525" cy="5610225"/>
          </a:xfrm>
          <a:prstGeom prst="rect">
            <a:avLst/>
          </a:prstGeom>
          <a:noFill/>
          <a:ln w="9525">
            <a:noFill/>
            <a:miter lim="800000"/>
            <a:headEnd/>
            <a:tailEnd/>
          </a:ln>
        </p:spPr>
        <p:txBody>
          <a:bodyPr anchor="ctr">
            <a:spAutoFit/>
          </a:bodyPr>
          <a:lstStyle/>
          <a:p>
            <a:pPr algn="ctr">
              <a:lnSpc>
                <a:spcPct val="90000"/>
              </a:lnSpc>
            </a:pPr>
            <a:r>
              <a:rPr lang="it-IT" sz="3000" b="1">
                <a:solidFill>
                  <a:srgbClr val="FFC000"/>
                </a:solidFill>
              </a:rPr>
              <a:t>Il passaggio dalla </a:t>
            </a:r>
            <a:r>
              <a:rPr lang="it-IT" sz="3600" b="1" i="1">
                <a:solidFill>
                  <a:srgbClr val="FFC000"/>
                </a:solidFill>
              </a:rPr>
              <a:t>stabilità</a:t>
            </a:r>
            <a:r>
              <a:rPr lang="it-IT" sz="3000" b="1">
                <a:solidFill>
                  <a:srgbClr val="FFC000"/>
                </a:solidFill>
              </a:rPr>
              <a:t> all’</a:t>
            </a:r>
            <a:r>
              <a:rPr lang="it-IT" sz="3600" b="1" i="1">
                <a:solidFill>
                  <a:srgbClr val="FFC000"/>
                </a:solidFill>
              </a:rPr>
              <a:t>instabilità</a:t>
            </a:r>
            <a:r>
              <a:rPr lang="it-IT" sz="3000" b="1">
                <a:solidFill>
                  <a:srgbClr val="FFC000"/>
                </a:solidFill>
              </a:rPr>
              <a:t> è repentino</a:t>
            </a:r>
            <a:r>
              <a:rPr lang="it-IT" sz="3000" b="1"/>
              <a:t>. </a:t>
            </a:r>
            <a:r>
              <a:rPr lang="it-IT" sz="3600" b="1" i="1"/>
              <a:t>Non dipende direttamente dal tempo</a:t>
            </a:r>
            <a:r>
              <a:rPr lang="it-IT" sz="3000" b="1"/>
              <a:t>, ma dal raggiungimento di un valore critico, di una </a:t>
            </a:r>
            <a:r>
              <a:rPr lang="it-IT" sz="3000" b="1" i="1">
                <a:solidFill>
                  <a:srgbClr val="FFC000"/>
                </a:solidFill>
              </a:rPr>
              <a:t>soglia</a:t>
            </a:r>
            <a:r>
              <a:rPr lang="it-IT" sz="3000" b="1"/>
              <a:t>. Al di là di essa </a:t>
            </a:r>
            <a:r>
              <a:rPr lang="it-IT" sz="3600" b="1" i="1"/>
              <a:t>l’equilibrio si rompe</a:t>
            </a:r>
            <a:r>
              <a:rPr lang="it-IT" sz="3000" b="1"/>
              <a:t>; </a:t>
            </a:r>
            <a:r>
              <a:rPr lang="it-IT" sz="3600" b="1" i="1">
                <a:solidFill>
                  <a:srgbClr val="FFC000"/>
                </a:solidFill>
              </a:rPr>
              <a:t>il clima cambia bruscamente</a:t>
            </a:r>
            <a:r>
              <a:rPr lang="it-IT" sz="3600" b="1" i="1"/>
              <a:t>.</a:t>
            </a:r>
          </a:p>
          <a:p>
            <a:endParaRPr lang="it-IT" sz="1000" b="1" i="1"/>
          </a:p>
          <a:p>
            <a:pPr algn="ctr">
              <a:lnSpc>
                <a:spcPct val="95000"/>
              </a:lnSpc>
            </a:pPr>
            <a:r>
              <a:rPr lang="it-IT" sz="4200" b="1"/>
              <a:t>Tutti i dati e le immagini ci testimoniano che stiamo già vivendo questa fase di </a:t>
            </a:r>
            <a:r>
              <a:rPr lang="it-IT" sz="4200" b="1">
                <a:solidFill>
                  <a:srgbClr val="FFC000"/>
                </a:solidFill>
              </a:rPr>
              <a:t>rottura dell’equilibrio </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1"/>
          <p:cNvSpPr>
            <a:spLocks noChangeArrowheads="1"/>
          </p:cNvSpPr>
          <p:nvPr/>
        </p:nvSpPr>
        <p:spPr bwMode="auto">
          <a:xfrm>
            <a:off x="611188" y="908050"/>
            <a:ext cx="8064500" cy="5114925"/>
          </a:xfrm>
          <a:prstGeom prst="rect">
            <a:avLst/>
          </a:prstGeom>
          <a:noFill/>
          <a:ln w="9525">
            <a:noFill/>
            <a:miter lim="800000"/>
            <a:headEnd/>
            <a:tailEnd/>
          </a:ln>
        </p:spPr>
        <p:txBody>
          <a:bodyPr anchor="ctr">
            <a:spAutoFit/>
          </a:bodyPr>
          <a:lstStyle/>
          <a:p>
            <a:pPr algn="just"/>
            <a:r>
              <a:rPr lang="it-IT" sz="2000" b="1" i="1">
                <a:ea typeface="Times New Roman" pitchFamily="18" charset="0"/>
                <a:cs typeface="Arial" charset="0"/>
              </a:rPr>
              <a:t>Ritorniamo sull’apparente “semplicità” del modello. In realtà esso rappresenta il clima, in termini fisico-matematici, come un pendolo sottoposto oltre che all’azione della gravità anche a quella di un’altra forza: l’azione forzante. </a:t>
            </a:r>
          </a:p>
          <a:p>
            <a:pPr algn="just"/>
            <a:r>
              <a:rPr lang="it-IT" sz="2000" b="1" i="1">
                <a:ea typeface="Times New Roman" pitchFamily="18" charset="0"/>
                <a:cs typeface="Arial" charset="0"/>
              </a:rPr>
              <a:t>La rappresentazione delle orbite di questo sistema nello </a:t>
            </a:r>
            <a:r>
              <a:rPr lang="it-IT" sz="2000" b="1" i="1">
                <a:solidFill>
                  <a:srgbClr val="FFC000"/>
                </a:solidFill>
                <a:ea typeface="Times New Roman" pitchFamily="18" charset="0"/>
                <a:cs typeface="Arial" charset="0"/>
              </a:rPr>
              <a:t>spazio delle fasi</a:t>
            </a:r>
            <a:r>
              <a:rPr lang="it-IT" sz="2000" b="1" i="1">
                <a:ea typeface="Times New Roman" pitchFamily="18" charset="0"/>
                <a:cs typeface="Arial" charset="0"/>
              </a:rPr>
              <a:t> - un modo per “geometrizzare” l’evoluzione del sistema e valutarne i più rilevanti aspetti qualitativi secondo le teoria della stabilità di Poincaré e di Lyapunov - mostra che esistono </a:t>
            </a:r>
            <a:r>
              <a:rPr lang="it-IT" sz="2000" b="1" i="1">
                <a:solidFill>
                  <a:srgbClr val="FFC000"/>
                </a:solidFill>
                <a:ea typeface="Times New Roman" pitchFamily="18" charset="0"/>
                <a:cs typeface="Arial" charset="0"/>
              </a:rPr>
              <a:t>zone di stabilità </a:t>
            </a:r>
            <a:r>
              <a:rPr lang="it-IT" sz="2000" b="1" i="1">
                <a:ea typeface="Times New Roman" pitchFamily="18" charset="0"/>
                <a:cs typeface="Arial" charset="0"/>
              </a:rPr>
              <a:t>e </a:t>
            </a:r>
            <a:r>
              <a:rPr lang="it-IT" sz="2000" b="1" i="1">
                <a:solidFill>
                  <a:srgbClr val="FFC000"/>
                </a:solidFill>
                <a:ea typeface="Times New Roman" pitchFamily="18" charset="0"/>
                <a:cs typeface="Arial" charset="0"/>
              </a:rPr>
              <a:t>zone di caoticità</a:t>
            </a:r>
            <a:r>
              <a:rPr lang="it-IT" sz="2000" b="1" i="1">
                <a:ea typeface="Times New Roman" pitchFamily="18" charset="0"/>
                <a:cs typeface="Arial" charset="0"/>
              </a:rPr>
              <a:t>. </a:t>
            </a:r>
          </a:p>
          <a:p>
            <a:pPr algn="just"/>
            <a:r>
              <a:rPr lang="it-IT" sz="2000" b="1" i="1">
                <a:ea typeface="Times New Roman" pitchFamily="18" charset="0"/>
                <a:cs typeface="Arial" charset="0"/>
              </a:rPr>
              <a:t>L’insorgenza di una dinamica caotica è determinata dall’assunzione di certi valori “critici” del parametro che regola l’intensità dell’azione forzante. La complicazione di questa dinamica è ben rappresentata, nelle figure che seguono, dall’andamento delle curve “separatrici” – la “varietà” stabile (in verde) e la “varietà” instabile (in rosso) – nello spazio delle fasi e dalla suddivisione in “isole” di stabilità e regioni caotiche</a:t>
            </a:r>
            <a:r>
              <a:rPr lang="it-IT" sz="2100" b="1" i="1">
                <a:ea typeface="Times New Roman" pitchFamily="18" charset="0"/>
                <a:cs typeface="Arial" charset="0"/>
              </a:rPr>
              <a:t>.</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0" y="0"/>
            <a:ext cx="9144000" cy="6958013"/>
          </a:xfrm>
          <a:prstGeom prst="rect">
            <a:avLst/>
          </a:prstGeom>
          <a:noFill/>
          <a:ln w="9525">
            <a:noFill/>
            <a:miter lim="800000"/>
            <a:headEnd/>
            <a:tailEnd/>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r="3735"/>
          <a:stretch>
            <a:fillRect/>
          </a:stretch>
        </p:blipFill>
        <p:spPr bwMode="auto">
          <a:xfrm>
            <a:off x="0" y="0"/>
            <a:ext cx="9144000" cy="6958013"/>
          </a:xfrm>
          <a:prstGeom prst="rect">
            <a:avLst/>
          </a:prstGeom>
          <a:noFill/>
          <a:ln w="9525">
            <a:noFill/>
            <a:miter lim="800000"/>
            <a:headEnd/>
            <a:tailEnd/>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r="6216"/>
          <a:stretch>
            <a:fillRect/>
          </a:stretch>
        </p:blipFill>
        <p:spPr bwMode="auto">
          <a:xfrm>
            <a:off x="0" y="0"/>
            <a:ext cx="9144000" cy="6958013"/>
          </a:xfrm>
          <a:prstGeom prst="rect">
            <a:avLst/>
          </a:prstGeom>
          <a:noFill/>
          <a:ln w="9525">
            <a:noFill/>
            <a:miter lim="800000"/>
            <a:headEnd/>
            <a:tailEnd/>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ttangolo 1"/>
          <p:cNvSpPr>
            <a:spLocks noChangeArrowheads="1"/>
          </p:cNvSpPr>
          <p:nvPr/>
        </p:nvSpPr>
        <p:spPr bwMode="auto">
          <a:xfrm>
            <a:off x="971550" y="1052513"/>
            <a:ext cx="7561263" cy="4894262"/>
          </a:xfrm>
          <a:prstGeom prst="rect">
            <a:avLst/>
          </a:prstGeom>
          <a:noFill/>
          <a:ln w="9525">
            <a:noFill/>
            <a:miter lim="800000"/>
            <a:headEnd/>
            <a:tailEnd/>
          </a:ln>
        </p:spPr>
        <p:txBody>
          <a:bodyPr>
            <a:spAutoFit/>
          </a:bodyPr>
          <a:lstStyle/>
          <a:p>
            <a:pPr algn="just"/>
            <a:r>
              <a:rPr lang="it-IT" sz="2600" b="1" i="1"/>
              <a:t>Henry </a:t>
            </a:r>
            <a:r>
              <a:rPr lang="it-IT" sz="2600" b="1" i="1">
                <a:solidFill>
                  <a:srgbClr val="FFC000"/>
                </a:solidFill>
              </a:rPr>
              <a:t>Poincaré</a:t>
            </a:r>
            <a:r>
              <a:rPr lang="it-IT" sz="2600" b="1" i="1"/>
              <a:t>, che insieme a Aleksandr </a:t>
            </a:r>
            <a:r>
              <a:rPr lang="it-IT" sz="2600" b="1" i="1">
                <a:solidFill>
                  <a:srgbClr val="FFC000"/>
                </a:solidFill>
              </a:rPr>
              <a:t>Lyapunov</a:t>
            </a:r>
            <a:r>
              <a:rPr lang="it-IT" sz="2600" b="1" i="1"/>
              <a:t>  ha dato alla fine del secolo XIX i fondamenti all’analisi qualitativa dei sistemi dinamici, cioè alla </a:t>
            </a:r>
            <a:r>
              <a:rPr lang="it-IT" sz="2600" b="1" i="1">
                <a:solidFill>
                  <a:srgbClr val="FFC000"/>
                </a:solidFill>
              </a:rPr>
              <a:t>teoria della Stabilità</a:t>
            </a:r>
            <a:r>
              <a:rPr lang="it-IT" sz="2600" b="1" i="1"/>
              <a:t>, ha “inventato” il </a:t>
            </a:r>
            <a:r>
              <a:rPr lang="it-IT" sz="2600" b="1" i="1">
                <a:solidFill>
                  <a:srgbClr val="FFC000"/>
                </a:solidFill>
              </a:rPr>
              <a:t>caos</a:t>
            </a:r>
            <a:r>
              <a:rPr lang="it-IT" sz="2600" b="1" i="1"/>
              <a:t>. Parola che solo in tempi più recenti, dagli anni ’60, ha trovato cittadinanza e maggior interesse di ricerca; a partire dal modello di Edward </a:t>
            </a:r>
            <a:r>
              <a:rPr lang="it-IT" sz="2600" b="1" i="1">
                <a:solidFill>
                  <a:srgbClr val="FFC000"/>
                </a:solidFill>
              </a:rPr>
              <a:t>Lorenz</a:t>
            </a:r>
            <a:r>
              <a:rPr lang="it-IT" sz="2600" b="1" i="1"/>
              <a:t>, quello, per capirci, del “</a:t>
            </a:r>
            <a:r>
              <a:rPr lang="it-IT" sz="2600" b="1" i="1">
                <a:solidFill>
                  <a:srgbClr val="FFC000"/>
                </a:solidFill>
              </a:rPr>
              <a:t>battito delle ali di una farfalla a Pechino che può causare un tornado in Texas</a:t>
            </a:r>
            <a:r>
              <a:rPr lang="it-IT" sz="2600" b="1" i="1"/>
              <a:t>” (una frase che è entrata anche nelle sceneggiature cinematografiche).</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
          <p:cNvSpPr>
            <a:spLocks noChangeArrowheads="1"/>
          </p:cNvSpPr>
          <p:nvPr/>
        </p:nvSpPr>
        <p:spPr bwMode="auto">
          <a:xfrm>
            <a:off x="611188" y="731838"/>
            <a:ext cx="8137525" cy="5478462"/>
          </a:xfrm>
          <a:prstGeom prst="rect">
            <a:avLst/>
          </a:prstGeom>
          <a:noFill/>
          <a:ln w="9525">
            <a:noFill/>
            <a:miter lim="800000"/>
            <a:headEnd/>
            <a:tailEnd/>
          </a:ln>
        </p:spPr>
        <p:txBody>
          <a:bodyPr anchor="ctr">
            <a:spAutoFit/>
          </a:bodyPr>
          <a:lstStyle/>
          <a:p>
            <a:pPr algn="just"/>
            <a:r>
              <a:rPr lang="it-IT" sz="2200" b="1" i="1">
                <a:ea typeface="Times New Roman" pitchFamily="18" charset="0"/>
                <a:cs typeface="Arial" charset="0"/>
              </a:rPr>
              <a:t>Se un modello così “semplice” delle dinamiche climatiche ci fa imbattere nel caos, è ragionevole supporre che quando si tratti di tentare la sfida con le evoluzioni del clima ci troveremo di fronte a descrizione almeno di ugual complessità, come peraltro risulta dalla modellistica degli ultimi anni.</a:t>
            </a:r>
          </a:p>
          <a:p>
            <a:pPr algn="just"/>
            <a:endParaRPr lang="it-IT" sz="1000" b="1" i="1">
              <a:ea typeface="Times New Roman" pitchFamily="18" charset="0"/>
              <a:cs typeface="Arial" charset="0"/>
            </a:endParaRPr>
          </a:p>
          <a:p>
            <a:pPr algn="ctr"/>
            <a:r>
              <a:rPr lang="it-IT" sz="2600" b="1">
                <a:ea typeface="Times New Roman" pitchFamily="18" charset="0"/>
                <a:cs typeface="Arial" charset="0"/>
              </a:rPr>
              <a:t>Queste considerazioni tentano di fornire una base sufficiente a comprendere la cautela, già sottolineata, dello statement del giugno 2005; e a intuire perché nel testo del </a:t>
            </a:r>
            <a:r>
              <a:rPr lang="it-IT" sz="2600" b="1" i="1">
                <a:ea typeface="Times New Roman" pitchFamily="18" charset="0"/>
                <a:cs typeface="Arial" charset="0"/>
              </a:rPr>
              <a:t>NRC</a:t>
            </a:r>
            <a:r>
              <a:rPr lang="it-IT" sz="2600" b="1">
                <a:ea typeface="Times New Roman" pitchFamily="18" charset="0"/>
                <a:cs typeface="Arial" charset="0"/>
              </a:rPr>
              <a:t> si trovi, netta, l’affermazione dell’essere il sistema climatico della Terra un sistema caotico: “...</a:t>
            </a:r>
            <a:r>
              <a:rPr lang="it-IT" sz="2600" b="1" i="1">
                <a:solidFill>
                  <a:srgbClr val="FFC000"/>
                </a:solidFill>
                <a:ea typeface="Times New Roman" pitchFamily="18" charset="0"/>
                <a:cs typeface="Arial" charset="0"/>
              </a:rPr>
              <a:t>in a chaotic system, such as the earth’s climate, an abrupt climate change always could occur..</a:t>
            </a:r>
            <a:r>
              <a:rPr lang="en-US" sz="2600" b="1">
                <a:ea typeface="Times New Roman" pitchFamily="18" charset="0"/>
                <a:cs typeface="Arial" charset="0"/>
              </a:rPr>
              <a:t>”</a:t>
            </a:r>
            <a:r>
              <a:rPr lang="it-IT" sz="2400" b="1">
                <a:ea typeface="Times New Roman" pitchFamily="18" charset="0"/>
                <a:cs typeface="Arial" charset="0"/>
              </a:rPr>
              <a:t>.</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ChangeArrowheads="1"/>
          </p:cNvSpPr>
          <p:nvPr/>
        </p:nvSpPr>
        <p:spPr bwMode="auto">
          <a:xfrm>
            <a:off x="539750" y="836613"/>
            <a:ext cx="8353425" cy="5540375"/>
          </a:xfrm>
          <a:prstGeom prst="rect">
            <a:avLst/>
          </a:prstGeom>
          <a:noFill/>
          <a:ln w="9525">
            <a:noFill/>
            <a:miter lim="800000"/>
            <a:headEnd/>
            <a:tailEnd/>
          </a:ln>
        </p:spPr>
        <p:txBody>
          <a:bodyPr>
            <a:spAutoFit/>
          </a:bodyPr>
          <a:lstStyle/>
          <a:p>
            <a:pPr algn="ctr">
              <a:lnSpc>
                <a:spcPct val="95000"/>
              </a:lnSpc>
            </a:pPr>
            <a:r>
              <a:rPr lang="it-IT" sz="2600" b="1"/>
              <a:t>Il libro del NRC afferma il </a:t>
            </a:r>
            <a:r>
              <a:rPr lang="it-IT" sz="2800" b="1" i="1">
                <a:solidFill>
                  <a:srgbClr val="FFC000"/>
                </a:solidFill>
              </a:rPr>
              <a:t>nuovo paradigma</a:t>
            </a:r>
            <a:r>
              <a:rPr lang="it-IT" sz="2800" b="1">
                <a:solidFill>
                  <a:srgbClr val="FFC000"/>
                </a:solidFill>
              </a:rPr>
              <a:t> </a:t>
            </a:r>
            <a:r>
              <a:rPr lang="it-IT" sz="2600" b="1"/>
              <a:t>del sistema climatico che cambia drasticamente, nel passaggio </a:t>
            </a:r>
            <a:r>
              <a:rPr lang="it-IT" sz="2600" b="1" i="1">
                <a:solidFill>
                  <a:srgbClr val="FFC000"/>
                </a:solidFill>
              </a:rPr>
              <a:t>dalla stabilità  all’instabilità climatica</a:t>
            </a:r>
            <a:r>
              <a:rPr lang="it-IT" sz="2400" b="1"/>
              <a:t>.</a:t>
            </a:r>
            <a:endParaRPr lang="it-IT" sz="1200" b="1"/>
          </a:p>
          <a:p>
            <a:pPr algn="ctr">
              <a:lnSpc>
                <a:spcPct val="95000"/>
              </a:lnSpc>
            </a:pPr>
            <a:endParaRPr lang="it-IT" sz="1000" b="1"/>
          </a:p>
          <a:p>
            <a:pPr algn="ctr">
              <a:lnSpc>
                <a:spcPct val="95000"/>
              </a:lnSpc>
            </a:pPr>
            <a:r>
              <a:rPr lang="it-IT" sz="2700" b="1"/>
              <a:t>Questo nuovo pensiero è stato determinante nello </a:t>
            </a:r>
            <a:r>
              <a:rPr lang="it-IT" sz="2700" b="1" i="1"/>
              <a:t>statement</a:t>
            </a:r>
            <a:r>
              <a:rPr lang="it-IT" sz="2700" b="1"/>
              <a:t> delle Accademie scientifiche del 2005 e ha cominciato a fare breccia anche nel IV Rapporto dell’IPCC. </a:t>
            </a:r>
          </a:p>
          <a:p>
            <a:pPr>
              <a:lnSpc>
                <a:spcPct val="95000"/>
              </a:lnSpc>
            </a:pPr>
            <a:endParaRPr lang="it-IT" sz="1200" b="1"/>
          </a:p>
          <a:p>
            <a:pPr algn="ctr">
              <a:lnSpc>
                <a:spcPct val="95000"/>
              </a:lnSpc>
            </a:pPr>
            <a:r>
              <a:rPr lang="it-IT" sz="2700" b="1"/>
              <a:t>Ai repentini cambiamenti del clima non si può assegnare una data certa</a:t>
            </a:r>
          </a:p>
          <a:p>
            <a:pPr>
              <a:lnSpc>
                <a:spcPct val="95000"/>
              </a:lnSpc>
            </a:pPr>
            <a:endParaRPr lang="it-IT" sz="800" b="1"/>
          </a:p>
          <a:p>
            <a:pPr algn="ctr">
              <a:lnSpc>
                <a:spcPct val="85000"/>
              </a:lnSpc>
            </a:pPr>
            <a:r>
              <a:rPr lang="it-IT" sz="5400" b="1" i="1"/>
              <a:t>le sorprese sono però inevitabili</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196752"/>
            <a:ext cx="8208912" cy="4513543"/>
          </a:xfrm>
          <a:prstGeom prst="rect">
            <a:avLst/>
          </a:prstGeom>
        </p:spPr>
        <p:txBody>
          <a:bodyPr wrap="square">
            <a:spAutoFit/>
          </a:bodyPr>
          <a:lstStyle/>
          <a:p>
            <a:pPr algn="ctr">
              <a:lnSpc>
                <a:spcPct val="85000"/>
              </a:lnSpc>
            </a:pPr>
            <a:r>
              <a:rPr lang="it-IT" sz="3200" b="1" dirty="0" smtClean="0">
                <a:solidFill>
                  <a:srgbClr val="FFFF00"/>
                </a:solidFill>
              </a:rPr>
              <a:t>Nel suo V Rapporto – in tre volumi, il primo presentato oltre un anno fa –</a:t>
            </a:r>
          </a:p>
          <a:p>
            <a:pPr>
              <a:lnSpc>
                <a:spcPct val="85000"/>
              </a:lnSpc>
            </a:pPr>
            <a:r>
              <a:rPr lang="it-IT" b="1" dirty="0" smtClean="0">
                <a:solidFill>
                  <a:srgbClr val="FFFF00"/>
                </a:solidFill>
              </a:rPr>
              <a:t> </a:t>
            </a:r>
          </a:p>
          <a:p>
            <a:pPr algn="ctr">
              <a:lnSpc>
                <a:spcPct val="85000"/>
              </a:lnSpc>
            </a:pPr>
            <a:r>
              <a:rPr lang="it-IT" sz="4000" b="1" dirty="0" smtClean="0">
                <a:solidFill>
                  <a:srgbClr val="002060"/>
                </a:solidFill>
                <a:effectLst>
                  <a:outerShdw blurRad="38100" dist="38100" dir="2700000" algn="tl">
                    <a:srgbClr val="000000">
                      <a:alpha val="43137"/>
                    </a:srgbClr>
                  </a:outerShdw>
                </a:effectLst>
              </a:rPr>
              <a:t>l’IPCC anticipa  dal 2050 al 2030 il</a:t>
            </a:r>
            <a:r>
              <a:rPr lang="it-IT" sz="4000" b="1" dirty="0" smtClean="0">
                <a:solidFill>
                  <a:srgbClr val="FFFF00"/>
                </a:solidFill>
                <a:effectLst>
                  <a:outerShdw blurRad="38100" dist="38100" dir="2700000" algn="tl">
                    <a:srgbClr val="000000">
                      <a:alpha val="43137"/>
                    </a:srgbClr>
                  </a:outerShdw>
                </a:effectLst>
              </a:rPr>
              <a:t> </a:t>
            </a:r>
            <a:r>
              <a:rPr lang="it-IT" sz="3200" b="1" dirty="0" smtClean="0">
                <a:solidFill>
                  <a:srgbClr val="002060"/>
                </a:solidFill>
                <a:effectLst>
                  <a:outerShdw blurRad="38100" dist="38100" dir="2700000" algn="tl">
                    <a:srgbClr val="000000">
                      <a:alpha val="43137"/>
                    </a:srgbClr>
                  </a:outerShdw>
                </a:effectLst>
              </a:rPr>
              <a:t>“</a:t>
            </a:r>
            <a:r>
              <a:rPr lang="it-IT" sz="4800" b="1" dirty="0" smtClean="0">
                <a:solidFill>
                  <a:srgbClr val="002060"/>
                </a:solidFill>
                <a:effectLst>
                  <a:outerShdw blurRad="38100" dist="38100" dir="2700000" algn="tl">
                    <a:srgbClr val="000000">
                      <a:alpha val="43137"/>
                    </a:srgbClr>
                  </a:outerShdw>
                </a:effectLst>
              </a:rPr>
              <a:t>punto di non ritorno</a:t>
            </a:r>
            <a:r>
              <a:rPr lang="it-IT" sz="3200" b="1" dirty="0" smtClean="0">
                <a:solidFill>
                  <a:srgbClr val="002060"/>
                </a:solidFill>
                <a:effectLst>
                  <a:outerShdw blurRad="38100" dist="38100" dir="2700000" algn="tl">
                    <a:srgbClr val="000000">
                      <a:alpha val="43137"/>
                    </a:srgbClr>
                  </a:outerShdw>
                </a:effectLst>
              </a:rPr>
              <a:t>”.</a:t>
            </a:r>
          </a:p>
          <a:p>
            <a:pPr algn="ctr">
              <a:lnSpc>
                <a:spcPct val="85000"/>
              </a:lnSpc>
            </a:pPr>
            <a:endParaRPr lang="it-IT" sz="3200" b="1" dirty="0" smtClean="0">
              <a:solidFill>
                <a:srgbClr val="FFFF00"/>
              </a:solidFill>
            </a:endParaRPr>
          </a:p>
          <a:p>
            <a:pPr algn="ctr">
              <a:lnSpc>
                <a:spcPct val="85000"/>
              </a:lnSpc>
            </a:pPr>
            <a:r>
              <a:rPr lang="it-IT" sz="3400" b="1" dirty="0" smtClean="0">
                <a:solidFill>
                  <a:srgbClr val="FFFF00"/>
                </a:solidFill>
              </a:rPr>
              <a:t>Le inevitabili sorprese dell’instabilità climatica sono diventate purtroppo lo scenario dei drammi quotidiani dello sconvolgimento climatico</a:t>
            </a:r>
            <a:endParaRPr lang="it-IT" sz="3400" b="1" i="1" dirty="0">
              <a:solidFill>
                <a:srgbClr val="FFFF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appello2006_1"/>
          <p:cNvPicPr>
            <a:picLocks noChangeAspect="1" noChangeArrowheads="1"/>
          </p:cNvPicPr>
          <p:nvPr/>
        </p:nvPicPr>
        <p:blipFill>
          <a:blip r:embed="rId3" cstate="print"/>
          <a:srcRect/>
          <a:stretch>
            <a:fillRect/>
          </a:stretch>
        </p:blipFill>
        <p:spPr bwMode="auto">
          <a:xfrm>
            <a:off x="900113" y="333375"/>
            <a:ext cx="7416800" cy="6191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p:cNvSpPr>
          <p:nvPr/>
        </p:nvSpPr>
        <p:spPr bwMode="auto">
          <a:xfrm>
            <a:off x="684213" y="1125538"/>
            <a:ext cx="7839075" cy="4664075"/>
          </a:xfrm>
          <a:prstGeom prst="rect">
            <a:avLst/>
          </a:prstGeom>
          <a:noFill/>
          <a:ln w="9525">
            <a:noFill/>
            <a:miter lim="800000"/>
            <a:headEnd/>
            <a:tailEnd/>
          </a:ln>
        </p:spPr>
        <p:txBody>
          <a:bodyPr anchor="ctr">
            <a:spAutoFit/>
          </a:bodyPr>
          <a:lstStyle/>
          <a:p>
            <a:pPr algn="ctr" eaLnBrk="1" hangingPunct="1"/>
            <a:r>
              <a:rPr lang="it-IT" sz="6000" b="1">
                <a:solidFill>
                  <a:schemeClr val="tx2"/>
                </a:solidFill>
              </a:rPr>
              <a:t>Che fare? </a:t>
            </a:r>
          </a:p>
          <a:p>
            <a:pPr algn="ctr" eaLnBrk="1" hangingPunct="1"/>
            <a:r>
              <a:rPr lang="it-IT" sz="6000" b="1">
                <a:solidFill>
                  <a:schemeClr val="tx2"/>
                </a:solidFill>
              </a:rPr>
              <a:t>Come affrontare il nodo energia/cambiamenti climatici?</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ChangeArrowheads="1"/>
          </p:cNvSpPr>
          <p:nvPr/>
        </p:nvSpPr>
        <p:spPr bwMode="auto">
          <a:xfrm>
            <a:off x="539750" y="476250"/>
            <a:ext cx="8064500" cy="954107"/>
          </a:xfrm>
          <a:prstGeom prst="rect">
            <a:avLst/>
          </a:prstGeom>
          <a:noFill/>
          <a:ln w="9525">
            <a:noFill/>
            <a:miter lim="800000"/>
            <a:headEnd/>
            <a:tailEnd/>
          </a:ln>
          <a:effectLst/>
        </p:spPr>
        <p:txBody>
          <a:bodyPr>
            <a:spAutoFit/>
          </a:bodyPr>
          <a:lstStyle/>
          <a:p>
            <a:pPr algn="ctr">
              <a:defRPr/>
            </a:pPr>
            <a:r>
              <a:rPr lang="it-IT" sz="2800" b="1" i="1" dirty="0">
                <a:solidFill>
                  <a:schemeClr val="tx2"/>
                </a:solidFill>
                <a:effectLst>
                  <a:outerShdw blurRad="38100" dist="38100" dir="2700000" algn="tl">
                    <a:srgbClr val="000000"/>
                  </a:outerShdw>
                </a:effectLst>
                <a:latin typeface="Times New Roman" pitchFamily="18" charset="0"/>
              </a:rPr>
              <a:t>Joint science academies’ statement: Energy </a:t>
            </a:r>
          </a:p>
          <a:p>
            <a:pPr algn="ctr">
              <a:defRPr/>
            </a:pPr>
            <a:r>
              <a:rPr lang="it-IT" sz="2800" b="1" i="1" dirty="0">
                <a:solidFill>
                  <a:schemeClr val="tx2"/>
                </a:solidFill>
                <a:effectLst>
                  <a:outerShdw blurRad="38100" dist="38100" dir="2700000" algn="tl">
                    <a:srgbClr val="000000"/>
                  </a:outerShdw>
                </a:effectLst>
                <a:latin typeface="Times New Roman" pitchFamily="18" charset="0"/>
              </a:rPr>
              <a:t>Sustainability and Security</a:t>
            </a:r>
            <a:r>
              <a:rPr lang="it-IT" sz="2800" b="1" dirty="0">
                <a:solidFill>
                  <a:schemeClr val="tx2"/>
                </a:solidFill>
                <a:effectLst>
                  <a:outerShdw blurRad="38100" dist="38100" dir="2700000" algn="tl">
                    <a:srgbClr val="000000"/>
                  </a:outerShdw>
                </a:effectLst>
                <a:latin typeface="Times New Roman" pitchFamily="18" charset="0"/>
              </a:rPr>
              <a:t>, 14 giugno 2006 </a:t>
            </a:r>
          </a:p>
        </p:txBody>
      </p:sp>
      <p:sp>
        <p:nvSpPr>
          <p:cNvPr id="198659" name="Rectangle 3"/>
          <p:cNvSpPr>
            <a:spLocks noChangeArrowheads="1"/>
          </p:cNvSpPr>
          <p:nvPr/>
        </p:nvSpPr>
        <p:spPr bwMode="auto">
          <a:xfrm>
            <a:off x="539750" y="1628775"/>
            <a:ext cx="8137525" cy="795602"/>
          </a:xfrm>
          <a:prstGeom prst="rect">
            <a:avLst/>
          </a:prstGeom>
          <a:noFill/>
          <a:ln w="9525">
            <a:noFill/>
            <a:miter lim="800000"/>
            <a:headEnd/>
            <a:tailEnd/>
          </a:ln>
          <a:effectLst/>
        </p:spPr>
        <p:txBody>
          <a:bodyPr>
            <a:spAutoFit/>
          </a:bodyPr>
          <a:lstStyle/>
          <a:p>
            <a:pPr algn="ctr" eaLnBrk="1" hangingPunct="1">
              <a:lnSpc>
                <a:spcPct val="80000"/>
              </a:lnSpc>
              <a:spcBef>
                <a:spcPct val="20000"/>
              </a:spcBef>
              <a:spcAft>
                <a:spcPts val="300"/>
              </a:spcAft>
              <a:buClr>
                <a:schemeClr val="hlink"/>
              </a:buClr>
              <a:buSzPct val="60000"/>
              <a:buFont typeface="Wingdings" pitchFamily="2" charset="2"/>
              <a:buNone/>
              <a:defRPr/>
            </a:pPr>
            <a:r>
              <a:rPr lang="it-IT" sz="2400" b="1" dirty="0">
                <a:effectLst>
                  <a:outerShdw blurRad="38100" dist="38100" dir="2700000" algn="tl">
                    <a:srgbClr val="000000"/>
                  </a:outerShdw>
                </a:effectLst>
                <a:latin typeface="Times New Roman" pitchFamily="18" charset="0"/>
              </a:rPr>
              <a:t>Appello delle Accademie nazionali delle Scienze dei Paesi </a:t>
            </a:r>
            <a:r>
              <a:rPr lang="it-IT" sz="2400" b="1" dirty="0" smtClean="0">
                <a:effectLst>
                  <a:outerShdw blurRad="38100" dist="38100" dir="2700000" algn="tl">
                    <a:srgbClr val="000000"/>
                  </a:outerShdw>
                </a:effectLst>
                <a:latin typeface="Times New Roman" pitchFamily="18" charset="0"/>
              </a:rPr>
              <a:t>del</a:t>
            </a:r>
          </a:p>
          <a:p>
            <a:pPr algn="ctr" eaLnBrk="1" hangingPunct="1">
              <a:lnSpc>
                <a:spcPct val="80000"/>
              </a:lnSpc>
              <a:spcBef>
                <a:spcPct val="20000"/>
              </a:spcBef>
              <a:spcAft>
                <a:spcPts val="300"/>
              </a:spcAft>
              <a:buClr>
                <a:schemeClr val="hlink"/>
              </a:buClr>
              <a:buSzPct val="60000"/>
              <a:buFont typeface="Wingdings" pitchFamily="2" charset="2"/>
              <a:buNone/>
              <a:defRPr/>
            </a:pPr>
            <a:r>
              <a:rPr lang="it-IT" sz="2400" b="1" dirty="0" smtClean="0">
                <a:effectLst>
                  <a:outerShdw blurRad="38100" dist="38100" dir="2700000" algn="tl">
                    <a:srgbClr val="000000"/>
                  </a:outerShdw>
                </a:effectLst>
                <a:latin typeface="Times New Roman" pitchFamily="18" charset="0"/>
              </a:rPr>
              <a:t> </a:t>
            </a:r>
            <a:r>
              <a:rPr lang="it-IT" sz="2400" b="1" dirty="0">
                <a:effectLst>
                  <a:outerShdw blurRad="38100" dist="38100" dir="2700000" algn="tl">
                    <a:srgbClr val="000000"/>
                  </a:outerShdw>
                </a:effectLst>
                <a:latin typeface="Times New Roman" pitchFamily="18" charset="0"/>
              </a:rPr>
              <a:t>G8 e del Brasile, Cina, India e Sud Africa</a:t>
            </a:r>
          </a:p>
        </p:txBody>
      </p:sp>
      <p:sp>
        <p:nvSpPr>
          <p:cNvPr id="113668" name="Text Box 4"/>
          <p:cNvSpPr txBox="1">
            <a:spLocks noChangeArrowheads="1"/>
          </p:cNvSpPr>
          <p:nvPr/>
        </p:nvSpPr>
        <p:spPr bwMode="auto">
          <a:xfrm>
            <a:off x="323850" y="2636912"/>
            <a:ext cx="8496300" cy="3330142"/>
          </a:xfrm>
          <a:prstGeom prst="rect">
            <a:avLst/>
          </a:prstGeom>
          <a:noFill/>
          <a:ln w="9525">
            <a:noFill/>
            <a:miter lim="800000"/>
            <a:headEnd/>
            <a:tailEnd/>
          </a:ln>
        </p:spPr>
        <p:txBody>
          <a:bodyPr wrap="square">
            <a:spAutoFit/>
          </a:bodyPr>
          <a:lstStyle/>
          <a:p>
            <a:pPr algn="ctr">
              <a:lnSpc>
                <a:spcPct val="90000"/>
              </a:lnSpc>
              <a:spcBef>
                <a:spcPct val="50000"/>
              </a:spcBef>
            </a:pPr>
            <a:r>
              <a:rPr lang="it-IT" sz="3200" b="1" dirty="0"/>
              <a:t>Resolving Energy Sustainability and Security Challenges </a:t>
            </a:r>
            <a:r>
              <a:rPr lang="it-IT" b="1" dirty="0"/>
              <a:t> </a:t>
            </a:r>
          </a:p>
          <a:p>
            <a:pPr algn="ctr">
              <a:lnSpc>
                <a:spcPct val="90000"/>
              </a:lnSpc>
              <a:spcBef>
                <a:spcPct val="50000"/>
              </a:spcBef>
            </a:pPr>
            <a:endParaRPr lang="it-IT" sz="800" b="1" dirty="0" smtClean="0"/>
          </a:p>
          <a:p>
            <a:pPr algn="ctr">
              <a:lnSpc>
                <a:spcPct val="90000"/>
              </a:lnSpc>
              <a:spcBef>
                <a:spcPct val="50000"/>
              </a:spcBef>
            </a:pPr>
            <a:r>
              <a:rPr lang="it-IT" sz="2400" b="1" dirty="0" smtClean="0"/>
              <a:t>“</a:t>
            </a:r>
            <a:r>
              <a:rPr lang="it-IT" sz="2400" b="1" i="1" dirty="0"/>
              <a:t>Providing for global energy sustainability and security will require many vigorous actions at national levels, and considerable international cooperation. These actions and cooperative steps will need to be based on wide-spread public support, especially in exploring avenues for increased efficiency of energy use.”</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539750" y="688975"/>
            <a:ext cx="8280400" cy="5330825"/>
          </a:xfrm>
          <a:prstGeom prst="rect">
            <a:avLst/>
          </a:prstGeom>
          <a:noFill/>
          <a:ln w="9525">
            <a:noFill/>
            <a:miter lim="800000"/>
            <a:headEnd/>
            <a:tailEnd/>
          </a:ln>
        </p:spPr>
        <p:txBody>
          <a:bodyPr anchor="ctr">
            <a:spAutoFit/>
          </a:bodyPr>
          <a:lstStyle/>
          <a:p>
            <a:pPr algn="ctr"/>
            <a:r>
              <a:rPr lang="it-IT" sz="3200" b="1"/>
              <a:t>Per risolvere le sfide della sicurezza e della sostenibilità degli approvvigionamenti energetici</a:t>
            </a:r>
          </a:p>
          <a:p>
            <a:endParaRPr lang="it-IT" sz="1400" b="1"/>
          </a:p>
          <a:p>
            <a:endParaRPr lang="it-IT" sz="1000" b="1"/>
          </a:p>
          <a:p>
            <a:pPr algn="ctr">
              <a:lnSpc>
                <a:spcPct val="95000"/>
              </a:lnSpc>
            </a:pPr>
            <a:r>
              <a:rPr lang="it-IT" sz="2600" b="1"/>
              <a:t>“</a:t>
            </a:r>
            <a:r>
              <a:rPr lang="it-IT" sz="2600" b="1" i="1">
                <a:solidFill>
                  <a:srgbClr val="FFC000"/>
                </a:solidFill>
              </a:rPr>
              <a:t>La sostenibilità e la sicurezza per l’energia richiederanno </a:t>
            </a:r>
            <a:r>
              <a:rPr lang="it-IT" sz="3200" b="1" i="1">
                <a:solidFill>
                  <a:srgbClr val="FFC000"/>
                </a:solidFill>
              </a:rPr>
              <a:t>molte vigorose azioni a livello nazionale</a:t>
            </a:r>
            <a:r>
              <a:rPr lang="it-IT" sz="2600" b="1" i="1">
                <a:solidFill>
                  <a:srgbClr val="FFC000"/>
                </a:solidFill>
              </a:rPr>
              <a:t> e un’intensa cooperazione internazionale. Queste azioni e questi passi da fare insieme dovranno necessariamente essere basati sul più ampio supporto pubblico, soprattutto nell’esplorare le strade </a:t>
            </a:r>
            <a:r>
              <a:rPr lang="it-IT" sz="3200" b="1" i="1">
                <a:solidFill>
                  <a:srgbClr val="FFC000"/>
                </a:solidFill>
              </a:rPr>
              <a:t>per aumentare l’efficienza nell’uso dell’energia</a:t>
            </a:r>
            <a:r>
              <a:rPr lang="it-IT" sz="2600" b="1"/>
              <a:t>.”</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611188" y="1074738"/>
            <a:ext cx="8064500" cy="4821237"/>
          </a:xfrm>
          <a:prstGeom prst="rect">
            <a:avLst/>
          </a:prstGeom>
          <a:noFill/>
          <a:ln w="9525">
            <a:noFill/>
            <a:miter lim="800000"/>
            <a:headEnd/>
            <a:tailEnd/>
          </a:ln>
        </p:spPr>
        <p:txBody>
          <a:bodyPr anchor="ctr">
            <a:spAutoFit/>
          </a:bodyPr>
          <a:lstStyle/>
          <a:p>
            <a:pPr algn="ctr">
              <a:lnSpc>
                <a:spcPct val="85000"/>
              </a:lnSpc>
            </a:pPr>
            <a:r>
              <a:rPr lang="it-IT" sz="3200" b="1" dirty="0"/>
              <a:t>La </a:t>
            </a:r>
            <a:r>
              <a:rPr lang="it-IT" sz="4000" b="1" i="1" dirty="0"/>
              <a:t>comunità scientifica</a:t>
            </a:r>
            <a:r>
              <a:rPr lang="it-IT" sz="3200" b="1" dirty="0"/>
              <a:t> ha rivolto i suoi appelli ai “Grandi” </a:t>
            </a:r>
            <a:r>
              <a:rPr lang="it-IT" sz="4000" b="1" i="1" dirty="0"/>
              <a:t>con una sola voce.</a:t>
            </a:r>
          </a:p>
          <a:p>
            <a:pPr>
              <a:lnSpc>
                <a:spcPct val="95000"/>
              </a:lnSpc>
            </a:pPr>
            <a:endParaRPr lang="it-IT" sz="1000" b="1" i="1" dirty="0"/>
          </a:p>
          <a:p>
            <a:pPr algn="ctr">
              <a:lnSpc>
                <a:spcPct val="90000"/>
              </a:lnSpc>
            </a:pPr>
            <a:endParaRPr lang="it-IT" sz="1000" b="1" dirty="0"/>
          </a:p>
          <a:p>
            <a:pPr algn="ctr">
              <a:lnSpc>
                <a:spcPct val="90000"/>
              </a:lnSpc>
            </a:pPr>
            <a:r>
              <a:rPr lang="it-IT" sz="3200" b="1" dirty="0"/>
              <a:t>E’ un fatto di grande rilievo perché invece su tutti i temi più “scottanti” infatti la scienza </a:t>
            </a:r>
            <a:r>
              <a:rPr lang="it-IT" sz="4000" b="1" i="1" dirty="0"/>
              <a:t>appare divisa</a:t>
            </a:r>
            <a:r>
              <a:rPr lang="it-IT" sz="3200" b="1" dirty="0"/>
              <a:t>, che si tratti degli OGM o del “testamento biologico”, dell’energia nucleare o della procreazione assistita.</a:t>
            </a:r>
          </a:p>
          <a:p>
            <a:pPr>
              <a:lnSpc>
                <a:spcPct val="85000"/>
              </a:lnSpc>
            </a:pPr>
            <a:endParaRPr lang="it-IT" sz="800" b="1"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ChangeArrowheads="1"/>
          </p:cNvSpPr>
          <p:nvPr/>
        </p:nvSpPr>
        <p:spPr bwMode="auto">
          <a:xfrm>
            <a:off x="755650" y="692150"/>
            <a:ext cx="7920038" cy="5461000"/>
          </a:xfrm>
          <a:prstGeom prst="rect">
            <a:avLst/>
          </a:prstGeom>
          <a:noFill/>
          <a:ln w="9525">
            <a:noFill/>
            <a:miter lim="800000"/>
            <a:headEnd/>
            <a:tailEnd/>
          </a:ln>
        </p:spPr>
        <p:txBody>
          <a:bodyPr>
            <a:spAutoFit/>
          </a:bodyPr>
          <a:lstStyle/>
          <a:p>
            <a:pPr algn="just"/>
            <a:r>
              <a:rPr lang="it-IT" sz="2600" b="1"/>
              <a:t>Sulla fondamentale questione dell’</a:t>
            </a:r>
            <a:r>
              <a:rPr lang="it-IT" sz="3000" b="1" i="1"/>
              <a:t>energia</a:t>
            </a:r>
            <a:r>
              <a:rPr lang="it-IT" sz="2600" b="1"/>
              <a:t> e dei </a:t>
            </a:r>
            <a:r>
              <a:rPr lang="it-IT" sz="3000" b="1" i="1"/>
              <a:t>cambiamenti climatici</a:t>
            </a:r>
            <a:r>
              <a:rPr lang="it-IT" sz="3000" b="1"/>
              <a:t> </a:t>
            </a:r>
            <a:r>
              <a:rPr lang="it-IT" sz="2600" b="1" i="1"/>
              <a:t>invece</a:t>
            </a:r>
            <a:r>
              <a:rPr lang="it-IT" sz="2600" b="1"/>
              <a:t> </a:t>
            </a:r>
            <a:r>
              <a:rPr lang="it-IT" sz="2600" b="1" i="1"/>
              <a:t>la</a:t>
            </a:r>
            <a:r>
              <a:rPr lang="it-IT" sz="2600" b="1"/>
              <a:t> </a:t>
            </a:r>
            <a:r>
              <a:rPr lang="it-IT" sz="2600" b="1" i="1"/>
              <a:t>comunità scientifica</a:t>
            </a:r>
            <a:r>
              <a:rPr lang="it-IT" sz="2600" b="1"/>
              <a:t> si è pronunciata </a:t>
            </a:r>
            <a:r>
              <a:rPr lang="it-IT" sz="3000" b="1" i="1"/>
              <a:t>unita</a:t>
            </a:r>
            <a:r>
              <a:rPr lang="it-IT" sz="2600" b="1"/>
              <a:t>, con chiarezza e con determinazione; e ha indicato </a:t>
            </a:r>
            <a:r>
              <a:rPr lang="it-IT" sz="3000" b="1" i="1"/>
              <a:t>priorità</a:t>
            </a:r>
            <a:r>
              <a:rPr lang="it-IT" sz="2600" b="1" i="1"/>
              <a:t> </a:t>
            </a:r>
            <a:r>
              <a:rPr lang="it-IT" sz="2600" b="1"/>
              <a:t>e</a:t>
            </a:r>
            <a:r>
              <a:rPr lang="it-IT" sz="2600" b="1" i="1"/>
              <a:t> </a:t>
            </a:r>
            <a:r>
              <a:rPr lang="it-IT" sz="3000" b="1" i="1"/>
              <a:t>obiettivi</a:t>
            </a:r>
            <a:r>
              <a:rPr lang="it-IT" sz="2600" b="1"/>
              <a:t>  ai “Grandi”. </a:t>
            </a:r>
          </a:p>
          <a:p>
            <a:endParaRPr lang="it-IT" sz="1000" b="1"/>
          </a:p>
          <a:p>
            <a:pPr algn="ctr">
              <a:lnSpc>
                <a:spcPct val="95000"/>
              </a:lnSpc>
            </a:pPr>
            <a:r>
              <a:rPr lang="it-IT" sz="4600" b="1"/>
              <a:t>E qualche cosa ha cominciò significativamente a cambiare</a:t>
            </a:r>
          </a:p>
          <a:p>
            <a:endParaRPr lang="it-IT" sz="1400" b="1"/>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ChangeArrowheads="1"/>
          </p:cNvSpPr>
          <p:nvPr/>
        </p:nvSpPr>
        <p:spPr bwMode="auto">
          <a:xfrm>
            <a:off x="395536" y="692150"/>
            <a:ext cx="8352928" cy="5438412"/>
          </a:xfrm>
          <a:prstGeom prst="rect">
            <a:avLst/>
          </a:prstGeom>
          <a:noFill/>
          <a:ln w="9525">
            <a:noFill/>
            <a:miter lim="800000"/>
            <a:headEnd/>
            <a:tailEnd/>
          </a:ln>
        </p:spPr>
        <p:txBody>
          <a:bodyPr wrap="square">
            <a:spAutoFit/>
          </a:bodyPr>
          <a:lstStyle/>
          <a:p>
            <a:pPr algn="ctr">
              <a:lnSpc>
                <a:spcPct val="95000"/>
              </a:lnSpc>
            </a:pPr>
            <a:r>
              <a:rPr lang="it-IT" sz="3200" b="1" i="1" dirty="0"/>
              <a:t>Blair, destinatario del rapporto Stern, propose la riduzione </a:t>
            </a:r>
            <a:r>
              <a:rPr lang="it-IT" sz="3200" b="1" i="1" dirty="0" smtClean="0"/>
              <a:t>del </a:t>
            </a:r>
            <a:r>
              <a:rPr lang="it-IT" sz="3200" b="1" i="1" dirty="0"/>
              <a:t>75% della CO</a:t>
            </a:r>
            <a:r>
              <a:rPr lang="it-IT" sz="3200" b="1" i="1" baseline="-25000" dirty="0"/>
              <a:t>2 </a:t>
            </a:r>
            <a:r>
              <a:rPr lang="it-IT" sz="3200" b="1" i="1" dirty="0"/>
              <a:t>entro il 2050; anche il dimenticato avversario di Obama, Mac Cain, proponeva una riduzione analoga.</a:t>
            </a:r>
          </a:p>
          <a:p>
            <a:pPr algn="just"/>
            <a:endParaRPr lang="it-IT" sz="3200" b="1" dirty="0"/>
          </a:p>
          <a:p>
            <a:pPr algn="ctr">
              <a:lnSpc>
                <a:spcPct val="95000"/>
              </a:lnSpc>
            </a:pPr>
            <a:r>
              <a:rPr lang="it-IT" sz="3200" b="1" i="1" dirty="0"/>
              <a:t>L’ex rivale di Bush, Al Gore, vinse l’Oscar col documentario “An inconvenient truth” (Una scomoda verità), dal quale ho ripreso varie immagini. E, insieme all’IPCC, il Nobel per la pace 2007</a:t>
            </a:r>
            <a:r>
              <a:rPr lang="it-IT" sz="3200" b="1" dirty="0"/>
              <a:t>.</a:t>
            </a:r>
          </a:p>
          <a:p>
            <a:pPr>
              <a:lnSpc>
                <a:spcPct val="95000"/>
              </a:lnSpc>
            </a:pPr>
            <a:endParaRPr lang="it-IT" sz="1200" b="1"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908721"/>
            <a:ext cx="7776864" cy="5078313"/>
          </a:xfrm>
          <a:prstGeom prst="rect">
            <a:avLst/>
          </a:prstGeom>
        </p:spPr>
        <p:txBody>
          <a:bodyPr wrap="square">
            <a:spAutoFit/>
          </a:bodyPr>
          <a:lstStyle/>
          <a:p>
            <a:pPr algn="ctr"/>
            <a:r>
              <a:rPr lang="it-IT" sz="4400" b="1" i="1" dirty="0" smtClean="0">
                <a:effectLst>
                  <a:outerShdw blurRad="38100" dist="38100" dir="2700000" algn="tl">
                    <a:srgbClr val="000000">
                      <a:alpha val="43137"/>
                    </a:srgbClr>
                  </a:outerShdw>
                </a:effectLst>
              </a:rPr>
              <a:t>I tre 20% al 2020</a:t>
            </a:r>
          </a:p>
          <a:p>
            <a:pPr algn="ctr"/>
            <a:endParaRPr lang="it-IT" sz="2000" b="1" dirty="0" smtClean="0">
              <a:solidFill>
                <a:srgbClr val="FFC000"/>
              </a:solidFill>
            </a:endParaRPr>
          </a:p>
          <a:p>
            <a:pPr algn="ctr"/>
            <a:r>
              <a:rPr lang="it-IT" sz="3600" b="1" dirty="0" smtClean="0">
                <a:solidFill>
                  <a:srgbClr val="FFC000"/>
                </a:solidFill>
              </a:rPr>
              <a:t>L’</a:t>
            </a:r>
            <a:r>
              <a:rPr lang="it-IT" sz="3600" b="1" dirty="0" smtClean="0">
                <a:solidFill>
                  <a:srgbClr val="002060"/>
                </a:solidFill>
              </a:rPr>
              <a:t>Unione Europea</a:t>
            </a:r>
            <a:r>
              <a:rPr lang="it-IT" sz="3600" b="1" dirty="0" smtClean="0">
                <a:solidFill>
                  <a:srgbClr val="FFC000"/>
                </a:solidFill>
              </a:rPr>
              <a:t>, già nel marzo del 2007, approvò degli obiettivi vincolanti da conseguire entro il 2020 per </a:t>
            </a:r>
            <a:r>
              <a:rPr lang="it-IT" sz="3600" b="1" dirty="0" smtClean="0">
                <a:solidFill>
                  <a:srgbClr val="002060"/>
                </a:solidFill>
              </a:rPr>
              <a:t>ridurre le emissioni di CO</a:t>
            </a:r>
            <a:r>
              <a:rPr lang="it-IT" sz="3600" b="1" baseline="-25000" dirty="0" smtClean="0">
                <a:solidFill>
                  <a:srgbClr val="002060"/>
                </a:solidFill>
              </a:rPr>
              <a:t>2</a:t>
            </a:r>
            <a:r>
              <a:rPr lang="it-IT" sz="3600" b="1" dirty="0" smtClean="0">
                <a:solidFill>
                  <a:srgbClr val="FFC000"/>
                </a:solidFill>
              </a:rPr>
              <a:t>, rispetto al </a:t>
            </a:r>
            <a:r>
              <a:rPr lang="it-IT" sz="3600" b="1" dirty="0" smtClean="0">
                <a:solidFill>
                  <a:srgbClr val="002060"/>
                </a:solidFill>
              </a:rPr>
              <a:t>livello del 1990</a:t>
            </a:r>
            <a:r>
              <a:rPr lang="it-IT" sz="3600" b="1" dirty="0" smtClean="0">
                <a:solidFill>
                  <a:srgbClr val="FFC000"/>
                </a:solidFill>
              </a:rPr>
              <a:t>, a colpi di risparmio energetico e di fonti di energia rinnovabili</a:t>
            </a:r>
            <a:endParaRPr lang="it-IT" sz="36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692696"/>
            <a:ext cx="7416824" cy="5878532"/>
          </a:xfrm>
          <a:prstGeom prst="rect">
            <a:avLst/>
          </a:prstGeom>
        </p:spPr>
        <p:txBody>
          <a:bodyPr wrap="square">
            <a:spAutoFit/>
          </a:bodyPr>
          <a:lstStyle/>
          <a:p>
            <a:pPr>
              <a:buFontTx/>
              <a:buChar char="-"/>
            </a:pPr>
            <a:r>
              <a:rPr lang="it-IT" sz="4000" b="1" dirty="0" smtClean="0">
                <a:solidFill>
                  <a:srgbClr val="002060"/>
                </a:solidFill>
              </a:rPr>
              <a:t>20%</a:t>
            </a:r>
            <a:r>
              <a:rPr lang="it-IT" sz="4000" b="1" dirty="0" smtClean="0"/>
              <a:t> delle emissioni di </a:t>
            </a:r>
            <a:r>
              <a:rPr lang="it-IT" sz="4000" b="1" dirty="0" smtClean="0">
                <a:solidFill>
                  <a:srgbClr val="002060"/>
                </a:solidFill>
              </a:rPr>
              <a:t>CO</a:t>
            </a:r>
            <a:r>
              <a:rPr lang="it-IT" sz="4000" b="1" baseline="-25000" dirty="0" smtClean="0">
                <a:solidFill>
                  <a:srgbClr val="002060"/>
                </a:solidFill>
              </a:rPr>
              <a:t>2 </a:t>
            </a:r>
            <a:r>
              <a:rPr lang="it-IT" sz="4000" b="1" dirty="0" smtClean="0"/>
              <a:t>rispetto al livello 1990</a:t>
            </a:r>
          </a:p>
          <a:p>
            <a:pPr>
              <a:buFontTx/>
              <a:buChar char="-"/>
            </a:pPr>
            <a:endParaRPr lang="it-IT" sz="2800" b="1" dirty="0" smtClean="0"/>
          </a:p>
          <a:p>
            <a:pPr>
              <a:buFontTx/>
              <a:buChar char="-"/>
            </a:pPr>
            <a:r>
              <a:rPr lang="it-IT" sz="4000" b="1" dirty="0" smtClean="0">
                <a:solidFill>
                  <a:srgbClr val="002060"/>
                </a:solidFill>
              </a:rPr>
              <a:t> 20% </a:t>
            </a:r>
            <a:r>
              <a:rPr lang="it-IT" sz="4000" b="1" dirty="0" smtClean="0"/>
              <a:t>dei consumi finali previsti al 2020</a:t>
            </a:r>
          </a:p>
          <a:p>
            <a:pPr>
              <a:buFontTx/>
              <a:buChar char="-"/>
            </a:pPr>
            <a:endParaRPr lang="it-IT" sz="2800" b="1" dirty="0" smtClean="0"/>
          </a:p>
          <a:p>
            <a:r>
              <a:rPr lang="it-IT" sz="4000" b="1" dirty="0" smtClean="0">
                <a:solidFill>
                  <a:srgbClr val="002060"/>
                </a:solidFill>
              </a:rPr>
              <a:t>20%</a:t>
            </a:r>
            <a:r>
              <a:rPr lang="it-IT" sz="4000" b="1" dirty="0" smtClean="0"/>
              <a:t> dei consumi finali, </a:t>
            </a:r>
            <a:r>
              <a:rPr lang="it-IT" sz="4000" b="1" i="1" dirty="0" smtClean="0"/>
              <a:t>non solo quelli elettrici</a:t>
            </a:r>
            <a:r>
              <a:rPr lang="it-IT" sz="4000" b="1" dirty="0" smtClean="0"/>
              <a:t>, coperti da fonti rinnovabili</a:t>
            </a:r>
          </a:p>
          <a:p>
            <a:pPr>
              <a:buFontTx/>
              <a:buChar char="-"/>
            </a:pPr>
            <a:endParaRPr lang="it-IT" sz="40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ttangolo 1"/>
          <p:cNvSpPr>
            <a:spLocks noChangeArrowheads="1"/>
          </p:cNvSpPr>
          <p:nvPr/>
        </p:nvSpPr>
        <p:spPr bwMode="auto">
          <a:xfrm>
            <a:off x="684213" y="1052513"/>
            <a:ext cx="7920037" cy="4985980"/>
          </a:xfrm>
          <a:prstGeom prst="rect">
            <a:avLst/>
          </a:prstGeom>
          <a:noFill/>
          <a:ln w="9525">
            <a:noFill/>
            <a:miter lim="800000"/>
            <a:headEnd/>
            <a:tailEnd/>
          </a:ln>
        </p:spPr>
        <p:txBody>
          <a:bodyPr>
            <a:spAutoFit/>
          </a:bodyPr>
          <a:lstStyle/>
          <a:p>
            <a:pPr algn="just"/>
            <a:r>
              <a:rPr lang="it-IT" sz="2800" b="1" dirty="0">
                <a:solidFill>
                  <a:schemeClr val="tx2"/>
                </a:solidFill>
              </a:rPr>
              <a:t>I tre 20% al 2020 della UE, vincolanti per i Paesi aderenti, criticati all’alba della loro formulazione perché non in grado di far fronte alla globalità del problema dei cambiamenti climatici, sono invece diventati a </a:t>
            </a:r>
            <a:r>
              <a:rPr lang="it-IT" sz="2800" b="1" dirty="0" smtClean="0">
                <a:solidFill>
                  <a:schemeClr val="tx2"/>
                </a:solidFill>
              </a:rPr>
              <a:t>partire da COP-15</a:t>
            </a:r>
            <a:r>
              <a:rPr lang="it-IT" sz="2800" b="1" dirty="0">
                <a:solidFill>
                  <a:schemeClr val="tx2"/>
                </a:solidFill>
              </a:rPr>
              <a:t>, Copenhagen dicembre 2009, </a:t>
            </a:r>
            <a:r>
              <a:rPr lang="it-IT" sz="2800" b="1" dirty="0" smtClean="0">
                <a:solidFill>
                  <a:schemeClr val="tx2"/>
                </a:solidFill>
              </a:rPr>
              <a:t>e fino a Parigi, COP - 21</a:t>
            </a:r>
            <a:endParaRPr lang="it-IT" sz="2800" b="1" dirty="0">
              <a:solidFill>
                <a:schemeClr val="tx2"/>
              </a:solidFill>
            </a:endParaRPr>
          </a:p>
          <a:p>
            <a:pPr algn="just"/>
            <a:endParaRPr lang="it-IT" sz="1400" b="1" dirty="0">
              <a:solidFill>
                <a:schemeClr val="tx2"/>
              </a:solidFill>
            </a:endParaRPr>
          </a:p>
          <a:p>
            <a:pPr algn="ctr"/>
            <a:r>
              <a:rPr lang="it-IT" sz="3600" b="1" i="1" dirty="0">
                <a:solidFill>
                  <a:srgbClr val="FFC000"/>
                </a:solidFill>
              </a:rPr>
              <a:t>il punto di riferimento del dibattito mondiale  su le strategie energetiche per la “mitigazione”.</a:t>
            </a:r>
            <a:endParaRPr lang="it-IT" sz="3600" dirty="0">
              <a:solidFill>
                <a:srgbClr val="FFC000"/>
              </a:solidFill>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ttangolo 1"/>
          <p:cNvSpPr>
            <a:spLocks noChangeArrowheads="1"/>
          </p:cNvSpPr>
          <p:nvPr/>
        </p:nvSpPr>
        <p:spPr bwMode="auto">
          <a:xfrm>
            <a:off x="467544" y="836711"/>
            <a:ext cx="8280920" cy="5139869"/>
          </a:xfrm>
          <a:prstGeom prst="rect">
            <a:avLst/>
          </a:prstGeom>
          <a:noFill/>
          <a:ln w="9525">
            <a:noFill/>
            <a:miter lim="800000"/>
            <a:headEnd/>
            <a:tailEnd/>
          </a:ln>
        </p:spPr>
        <p:txBody>
          <a:bodyPr wrap="square">
            <a:spAutoFit/>
          </a:bodyPr>
          <a:lstStyle/>
          <a:p>
            <a:pPr algn="ctr" eaLnBrk="1" hangingPunct="1"/>
            <a:r>
              <a:rPr lang="it-IT" sz="2800" b="1" dirty="0" smtClean="0">
                <a:solidFill>
                  <a:schemeClr val="tx2"/>
                </a:solidFill>
              </a:rPr>
              <a:t>In tutte queste conferenze </a:t>
            </a:r>
            <a:r>
              <a:rPr lang="it-IT" sz="4400" b="1" dirty="0" smtClean="0">
                <a:solidFill>
                  <a:srgbClr val="002060"/>
                </a:solidFill>
              </a:rPr>
              <a:t>è stato rigettato </a:t>
            </a:r>
            <a:r>
              <a:rPr lang="it-IT" sz="4000" b="1" dirty="0" smtClean="0">
                <a:solidFill>
                  <a:schemeClr val="tx2"/>
                </a:solidFill>
              </a:rPr>
              <a:t>il</a:t>
            </a:r>
            <a:r>
              <a:rPr lang="it-IT" sz="2800" b="1" dirty="0" smtClean="0">
                <a:solidFill>
                  <a:schemeClr val="tx2"/>
                </a:solidFill>
              </a:rPr>
              <a:t> </a:t>
            </a:r>
            <a:r>
              <a:rPr lang="it-IT" sz="4400" b="1" dirty="0">
                <a:solidFill>
                  <a:schemeClr val="tx2"/>
                </a:solidFill>
              </a:rPr>
              <a:t>“negazionismo” dei cambiamenti climatici. </a:t>
            </a:r>
            <a:endParaRPr lang="it-IT" sz="4400" b="1" dirty="0" smtClean="0">
              <a:solidFill>
                <a:schemeClr val="tx2"/>
              </a:solidFill>
            </a:endParaRPr>
          </a:p>
          <a:p>
            <a:pPr algn="ctr" eaLnBrk="1" hangingPunct="1"/>
            <a:endParaRPr lang="it-IT" sz="2000" b="1" dirty="0" smtClean="0">
              <a:solidFill>
                <a:schemeClr val="tx2"/>
              </a:solidFill>
            </a:endParaRPr>
          </a:p>
          <a:p>
            <a:pPr algn="ctr" eaLnBrk="1" hangingPunct="1"/>
            <a:r>
              <a:rPr lang="it-IT" sz="2800" b="1" dirty="0" smtClean="0">
                <a:solidFill>
                  <a:schemeClr val="tx2"/>
                </a:solidFill>
              </a:rPr>
              <a:t>E </a:t>
            </a:r>
            <a:r>
              <a:rPr lang="it-IT" sz="2800" b="1" dirty="0">
                <a:solidFill>
                  <a:schemeClr val="tx2"/>
                </a:solidFill>
              </a:rPr>
              <a:t>nonostante i tentativi fatti, e respinti definitivamente dal Parlamento europeo, </a:t>
            </a:r>
          </a:p>
          <a:p>
            <a:pPr algn="ctr" eaLnBrk="1" hangingPunct="1"/>
            <a:r>
              <a:rPr lang="it-IT" sz="4400" b="1" i="1" dirty="0">
                <a:solidFill>
                  <a:schemeClr val="tx2"/>
                </a:solidFill>
              </a:rPr>
              <a:t>il nucleare non rientra tra gli obiettivi al 2020. </a:t>
            </a:r>
          </a:p>
          <a:p>
            <a:pPr algn="ctr" eaLnBrk="1" hangingPunct="1"/>
            <a:endParaRPr lang="it-IT" sz="3200" b="1" i="1" dirty="0">
              <a:solidFill>
                <a:schemeClr val="tx2"/>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appello2006_2"/>
          <p:cNvPicPr>
            <a:picLocks noChangeAspect="1" noChangeArrowheads="1"/>
          </p:cNvPicPr>
          <p:nvPr/>
        </p:nvPicPr>
        <p:blipFill>
          <a:blip r:embed="rId3" cstate="print"/>
          <a:srcRect/>
          <a:stretch>
            <a:fillRect/>
          </a:stretch>
        </p:blipFill>
        <p:spPr bwMode="auto">
          <a:xfrm>
            <a:off x="827088" y="476250"/>
            <a:ext cx="7489825" cy="5976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980728"/>
            <a:ext cx="7776864" cy="4955203"/>
          </a:xfrm>
          <a:prstGeom prst="rect">
            <a:avLst/>
          </a:prstGeom>
        </p:spPr>
        <p:txBody>
          <a:bodyPr wrap="square">
            <a:spAutoFit/>
          </a:bodyPr>
          <a:lstStyle/>
          <a:p>
            <a:pPr algn="ctr" eaLnBrk="1" hangingPunct="1"/>
            <a:r>
              <a:rPr lang="it-IT" sz="4800" b="1" i="1" dirty="0" smtClean="0">
                <a:solidFill>
                  <a:srgbClr val="FFC000"/>
                </a:solidFill>
              </a:rPr>
              <a:t>Ma il “dopo Kyoto” ha battuto purtroppo il passo e COP 17 (Durban) ha rinviato ogni azione globale al 2015 alla COP 21 di Parigi </a:t>
            </a:r>
          </a:p>
          <a:p>
            <a:pPr algn="ctr" eaLnBrk="1" hangingPunct="1"/>
            <a:endParaRPr lang="it-IT" sz="2800" b="1" i="1" dirty="0" smtClean="0">
              <a:solidFill>
                <a:srgbClr val="FFC000"/>
              </a:solidFil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548680"/>
            <a:ext cx="8748464" cy="5386090"/>
          </a:xfrm>
          <a:prstGeom prst="rect">
            <a:avLst/>
          </a:prstGeom>
        </p:spPr>
        <p:txBody>
          <a:bodyPr wrap="square">
            <a:spAutoFit/>
          </a:bodyPr>
          <a:lstStyle/>
          <a:p>
            <a:pPr algn="ctr"/>
            <a:r>
              <a:rPr lang="it-IT" sz="3600" b="1" dirty="0" smtClean="0">
                <a:solidFill>
                  <a:srgbClr val="002060"/>
                </a:solidFill>
                <a:effectLst>
                  <a:outerShdw blurRad="38100" dist="38100" dir="2700000" algn="tl">
                    <a:srgbClr val="000000">
                      <a:alpha val="43137"/>
                    </a:srgbClr>
                  </a:outerShdw>
                </a:effectLst>
              </a:rPr>
              <a:t>L’ Accordo di Parigi</a:t>
            </a:r>
          </a:p>
          <a:p>
            <a:pPr algn="ctr"/>
            <a:r>
              <a:rPr lang="it-IT" sz="2800" dirty="0" smtClean="0">
                <a:solidFill>
                  <a:srgbClr val="FFC000"/>
                </a:solidFill>
              </a:rPr>
              <a:t>Il </a:t>
            </a:r>
            <a:r>
              <a:rPr lang="it-IT" sz="2800" b="1" dirty="0" smtClean="0">
                <a:solidFill>
                  <a:srgbClr val="002060"/>
                </a:solidFill>
              </a:rPr>
              <a:t>12 dicembre del 2015 </a:t>
            </a:r>
            <a:r>
              <a:rPr lang="it-IT" sz="2800" dirty="0" smtClean="0">
                <a:solidFill>
                  <a:srgbClr val="FFC000"/>
                </a:solidFill>
              </a:rPr>
              <a:t>si perviene all’Accordo di Parigi, in qualche modo “già scritto”:</a:t>
            </a:r>
          </a:p>
          <a:p>
            <a:pPr>
              <a:buFont typeface="Wingdings" pitchFamily="2" charset="2"/>
              <a:buChar char="Ø"/>
            </a:pPr>
            <a:r>
              <a:rPr lang="it-IT" sz="2800" dirty="0" smtClean="0">
                <a:solidFill>
                  <a:srgbClr val="FFC000"/>
                </a:solidFill>
              </a:rPr>
              <a:t> nelle sessioni UNFCCC (</a:t>
            </a:r>
            <a:r>
              <a:rPr lang="it-IT" sz="2800" i="1" dirty="0" smtClean="0">
                <a:solidFill>
                  <a:srgbClr val="FFC000"/>
                </a:solidFill>
              </a:rPr>
              <a:t>United Nations Framework Convention on Climate Change</a:t>
            </a:r>
            <a:r>
              <a:rPr lang="it-IT" sz="2800" dirty="0" smtClean="0">
                <a:solidFill>
                  <a:srgbClr val="FFC000"/>
                </a:solidFill>
              </a:rPr>
              <a:t>) tenute nel corso dell’anno;</a:t>
            </a:r>
          </a:p>
          <a:p>
            <a:pPr>
              <a:buFont typeface="Wingdings" pitchFamily="2" charset="2"/>
              <a:buChar char="Ø"/>
            </a:pPr>
            <a:r>
              <a:rPr lang="it-IT" sz="2800" dirty="0" smtClean="0">
                <a:solidFill>
                  <a:srgbClr val="FFC000"/>
                </a:solidFill>
              </a:rPr>
              <a:t> nei risultati già ottenuti dalla UE rispetto ai tre 20%;</a:t>
            </a:r>
          </a:p>
          <a:p>
            <a:pPr>
              <a:buFont typeface="Wingdings" pitchFamily="2" charset="2"/>
              <a:buChar char="Ø"/>
            </a:pPr>
            <a:r>
              <a:rPr lang="it-IT" sz="2800" dirty="0" smtClean="0">
                <a:solidFill>
                  <a:srgbClr val="FFC000"/>
                </a:solidFill>
              </a:rPr>
              <a:t> nei precedenti accordi bilaterali, nel triangolo Stati Uniti, Cina e Russia; </a:t>
            </a:r>
          </a:p>
          <a:p>
            <a:pPr>
              <a:buFont typeface="Wingdings" pitchFamily="2" charset="2"/>
              <a:buChar char="Ø"/>
            </a:pPr>
            <a:r>
              <a:rPr lang="it-IT" sz="2800" dirty="0" smtClean="0">
                <a:solidFill>
                  <a:srgbClr val="FFC000"/>
                </a:solidFill>
              </a:rPr>
              <a:t>nell’ impegno dell’amministrazione Usa, proprio nel 2015, di ridurre del 32% le emissioni carboniose entro il 2030 (rispetto al 2005 e non al 1990). </a:t>
            </a:r>
            <a:endParaRPr lang="it-IT" sz="2800" dirty="0">
              <a:solidFill>
                <a:srgbClr val="FFC000"/>
              </a:solidFill>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764704"/>
            <a:ext cx="7992888" cy="5386090"/>
          </a:xfrm>
          <a:prstGeom prst="rect">
            <a:avLst/>
          </a:prstGeom>
        </p:spPr>
        <p:txBody>
          <a:bodyPr wrap="square">
            <a:spAutoFit/>
          </a:bodyPr>
          <a:lstStyle/>
          <a:p>
            <a:r>
              <a:rPr lang="it-IT" sz="2800" dirty="0" smtClean="0">
                <a:solidFill>
                  <a:srgbClr val="FFC000"/>
                </a:solidFill>
              </a:rPr>
              <a:t>Non viene fissato un obiettivo di riduzione delle emissioni climalteranti, ma si concorda di: </a:t>
            </a:r>
          </a:p>
          <a:p>
            <a:pPr algn="ctr"/>
            <a:r>
              <a:rPr lang="it-IT" sz="3600" dirty="0" smtClean="0">
                <a:solidFill>
                  <a:srgbClr val="FFC000"/>
                </a:solidFill>
              </a:rPr>
              <a:t>“</a:t>
            </a:r>
            <a:r>
              <a:rPr lang="it-IT" sz="3600" i="1" dirty="0" smtClean="0">
                <a:solidFill>
                  <a:srgbClr val="FFC000"/>
                </a:solidFill>
              </a:rPr>
              <a:t>tenere l’incremento della temperatura media mondiale </a:t>
            </a:r>
            <a:r>
              <a:rPr lang="it-IT" sz="3600" b="1" i="1" dirty="0" smtClean="0">
                <a:solidFill>
                  <a:srgbClr val="002060"/>
                </a:solidFill>
                <a:effectLst>
                  <a:outerShdw blurRad="38100" dist="38100" dir="2700000" algn="tl">
                    <a:srgbClr val="000000">
                      <a:alpha val="43137"/>
                    </a:srgbClr>
                  </a:outerShdw>
                </a:effectLst>
              </a:rPr>
              <a:t>ben sotto i 2 gradi </a:t>
            </a:r>
            <a:r>
              <a:rPr lang="it-IT" sz="3600" i="1" dirty="0" smtClean="0">
                <a:solidFill>
                  <a:srgbClr val="FFC000"/>
                </a:solidFill>
              </a:rPr>
              <a:t>rispetto ai livelli pre-industriali e fare sforzi per </a:t>
            </a:r>
            <a:r>
              <a:rPr lang="it-IT" sz="3600" b="1" i="1" dirty="0" smtClean="0">
                <a:solidFill>
                  <a:srgbClr val="002060"/>
                </a:solidFill>
                <a:effectLst>
                  <a:outerShdw blurRad="38100" dist="38100" dir="2700000" algn="tl">
                    <a:srgbClr val="000000">
                      <a:alpha val="43137"/>
                    </a:srgbClr>
                  </a:outerShdw>
                </a:effectLst>
              </a:rPr>
              <a:t>limitare l’incremento della temperatura a 1,5 C</a:t>
            </a:r>
            <a:r>
              <a:rPr lang="it-IT" sz="3600" i="1" dirty="0" smtClean="0">
                <a:solidFill>
                  <a:srgbClr val="FFC000"/>
                </a:solidFill>
              </a:rPr>
              <a:t>, riconoscendo che ciò ridurrebbe significativamente i rischi e gli impatti del cambiamento climatico</a:t>
            </a:r>
            <a:r>
              <a:rPr lang="it-IT" sz="3600" dirty="0" smtClean="0">
                <a:solidFill>
                  <a:srgbClr val="FFC000"/>
                </a:solidFill>
              </a:rPr>
              <a:t>”. </a:t>
            </a:r>
            <a:endParaRPr lang="it-IT" sz="3600" dirty="0">
              <a:solidFill>
                <a:srgbClr val="FFC000"/>
              </a:solidFill>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908720"/>
            <a:ext cx="8280920" cy="5184576"/>
          </a:xfrm>
          <a:prstGeom prst="rect">
            <a:avLst/>
          </a:prstGeom>
        </p:spPr>
        <p:txBody>
          <a:bodyPr wrap="square">
            <a:spAutoFit/>
          </a:bodyPr>
          <a:lstStyle/>
          <a:p>
            <a:pPr algn="ctr"/>
            <a:r>
              <a:rPr lang="it-IT" sz="2800" dirty="0" smtClean="0">
                <a:solidFill>
                  <a:srgbClr val="FFC000"/>
                </a:solidFill>
              </a:rPr>
              <a:t>Agli obiettivi quantitativamente vincolanti si sostituiscono gli </a:t>
            </a:r>
            <a:r>
              <a:rPr lang="it-IT" sz="2800" b="1" i="1" dirty="0" smtClean="0">
                <a:solidFill>
                  <a:srgbClr val="002060"/>
                </a:solidFill>
                <a:effectLst>
                  <a:outerShdw blurRad="38100" dist="38100" dir="2700000" algn="tl">
                    <a:srgbClr val="000000">
                      <a:alpha val="43137"/>
                    </a:srgbClr>
                  </a:outerShdw>
                </a:effectLst>
              </a:rPr>
              <a:t>Intended National Determined Contribution</a:t>
            </a:r>
            <a:r>
              <a:rPr lang="it-IT" sz="2800" b="1" dirty="0" smtClean="0">
                <a:solidFill>
                  <a:srgbClr val="FFC000"/>
                </a:solidFill>
                <a:effectLst>
                  <a:outerShdw blurRad="38100" dist="38100" dir="2700000" algn="tl">
                    <a:srgbClr val="000000">
                      <a:alpha val="43137"/>
                    </a:srgbClr>
                  </a:outerShdw>
                </a:effectLst>
              </a:rPr>
              <a:t> </a:t>
            </a:r>
            <a:r>
              <a:rPr lang="it-IT" sz="2800" dirty="0" smtClean="0">
                <a:solidFill>
                  <a:srgbClr val="FFC000"/>
                </a:solidFill>
              </a:rPr>
              <a:t>(INDC) sui tre obiettivi fissati nell’Accordo (articolo 3): </a:t>
            </a:r>
            <a:r>
              <a:rPr lang="it-IT" sz="2800" b="1" i="1" dirty="0" smtClean="0">
                <a:solidFill>
                  <a:srgbClr val="002060"/>
                </a:solidFill>
                <a:effectLst>
                  <a:outerShdw blurRad="38100" dist="38100" dir="2700000" algn="tl">
                    <a:srgbClr val="000000">
                      <a:alpha val="43137"/>
                    </a:srgbClr>
                  </a:outerShdw>
                </a:effectLst>
              </a:rPr>
              <a:t>mitigazione</a:t>
            </a:r>
            <a:r>
              <a:rPr lang="it-IT" sz="2800" dirty="0" smtClean="0">
                <a:solidFill>
                  <a:srgbClr val="FFC000"/>
                </a:solidFill>
              </a:rPr>
              <a:t>, </a:t>
            </a:r>
            <a:r>
              <a:rPr lang="it-IT" sz="2800" b="1" i="1" dirty="0" smtClean="0">
                <a:solidFill>
                  <a:srgbClr val="002060"/>
                </a:solidFill>
              </a:rPr>
              <a:t>adattamento</a:t>
            </a:r>
            <a:r>
              <a:rPr lang="it-IT" sz="2800" dirty="0" smtClean="0">
                <a:solidFill>
                  <a:srgbClr val="FFC000"/>
                </a:solidFill>
              </a:rPr>
              <a:t> e </a:t>
            </a:r>
            <a:r>
              <a:rPr lang="it-IT" sz="2800" b="1" i="1" dirty="0" smtClean="0">
                <a:solidFill>
                  <a:srgbClr val="002060"/>
                </a:solidFill>
              </a:rPr>
              <a:t>flussi finanziari</a:t>
            </a:r>
            <a:r>
              <a:rPr lang="it-IT" sz="2800" dirty="0" smtClean="0">
                <a:solidFill>
                  <a:srgbClr val="FFC000"/>
                </a:solidFill>
              </a:rPr>
              <a:t>. </a:t>
            </a:r>
          </a:p>
          <a:p>
            <a:pPr algn="just"/>
            <a:endParaRPr lang="it-IT" sz="1200" b="1" dirty="0" smtClean="0">
              <a:solidFill>
                <a:srgbClr val="FFC000"/>
              </a:solidFill>
              <a:effectLst>
                <a:outerShdw blurRad="38100" dist="38100" dir="2700000" algn="tl">
                  <a:srgbClr val="000000">
                    <a:alpha val="43137"/>
                  </a:srgbClr>
                </a:outerShdw>
              </a:effectLst>
            </a:endParaRPr>
          </a:p>
          <a:p>
            <a:pPr algn="just"/>
            <a:r>
              <a:rPr lang="it-IT" sz="2800" b="1" dirty="0" smtClean="0">
                <a:solidFill>
                  <a:srgbClr val="002060"/>
                </a:solidFill>
                <a:effectLst>
                  <a:outerShdw blurRad="38100" dist="38100" dir="2700000" algn="tl">
                    <a:srgbClr val="000000">
                      <a:alpha val="43137"/>
                    </a:srgbClr>
                  </a:outerShdw>
                </a:effectLst>
              </a:rPr>
              <a:t>Vincolanti</a:t>
            </a:r>
            <a:r>
              <a:rPr lang="it-IT" sz="2800" dirty="0" smtClean="0">
                <a:solidFill>
                  <a:srgbClr val="FFC000"/>
                </a:solidFill>
              </a:rPr>
              <a:t> diventano </a:t>
            </a:r>
            <a:r>
              <a:rPr lang="it-IT" sz="2800" b="1" dirty="0" smtClean="0">
                <a:solidFill>
                  <a:srgbClr val="002060"/>
                </a:solidFill>
                <a:effectLst>
                  <a:outerShdw blurRad="38100" dist="38100" dir="2700000" algn="tl">
                    <a:srgbClr val="000000">
                      <a:alpha val="43137"/>
                    </a:srgbClr>
                  </a:outerShdw>
                </a:effectLst>
              </a:rPr>
              <a:t>le procedure</a:t>
            </a:r>
            <a:r>
              <a:rPr lang="it-IT" sz="2800" dirty="0" smtClean="0">
                <a:solidFill>
                  <a:srgbClr val="FFC000"/>
                </a:solidFill>
              </a:rPr>
              <a:t>, come gli obblighi di reporting delle emissioni di gas serra e delle politiche e misure messe in atto per la mitigazione. </a:t>
            </a:r>
            <a:r>
              <a:rPr lang="it-IT" sz="2800" b="1" dirty="0" smtClean="0">
                <a:solidFill>
                  <a:srgbClr val="FFC000"/>
                </a:solidFill>
                <a:effectLst>
                  <a:outerShdw blurRad="38100" dist="38100" dir="2700000" algn="tl">
                    <a:srgbClr val="000000">
                      <a:alpha val="43137"/>
                    </a:srgbClr>
                  </a:outerShdw>
                </a:effectLst>
              </a:rPr>
              <a:t>I reporting saranno sottoposti a una revisione</a:t>
            </a:r>
            <a:r>
              <a:rPr lang="it-IT" sz="2800" dirty="0" smtClean="0">
                <a:solidFill>
                  <a:srgbClr val="FFC000"/>
                </a:solidFill>
              </a:rPr>
              <a:t> per verificare il livello di attuazione degli impegni che i Paesi hanno assunto con gli </a:t>
            </a:r>
            <a:r>
              <a:rPr lang="it-IT" sz="2800" b="1" i="1" dirty="0" smtClean="0">
                <a:solidFill>
                  <a:srgbClr val="002060"/>
                </a:solidFill>
                <a:effectLst>
                  <a:outerShdw blurRad="38100" dist="38100" dir="2700000" algn="tl">
                    <a:srgbClr val="000000">
                      <a:alpha val="43137"/>
                    </a:srgbClr>
                  </a:outerShdw>
                </a:effectLst>
              </a:rPr>
              <a:t>INDC</a:t>
            </a:r>
            <a:r>
              <a:rPr lang="it-IT" sz="2800" dirty="0" smtClean="0">
                <a:solidFill>
                  <a:srgbClr val="FFC000"/>
                </a:solidFill>
              </a:rPr>
              <a:t>.</a:t>
            </a:r>
            <a:endParaRPr lang="it-IT" sz="2800" dirty="0">
              <a:solidFill>
                <a:srgbClr val="FFC000"/>
              </a:solidFill>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12845"/>
            <a:ext cx="8568952" cy="5386090"/>
          </a:xfrm>
          <a:prstGeom prst="rect">
            <a:avLst/>
          </a:prstGeom>
        </p:spPr>
        <p:txBody>
          <a:bodyPr wrap="square">
            <a:spAutoFit/>
          </a:bodyPr>
          <a:lstStyle/>
          <a:p>
            <a:pPr algn="ctr"/>
            <a:r>
              <a:rPr lang="it-IT" sz="3600" b="1" dirty="0" smtClean="0">
                <a:solidFill>
                  <a:srgbClr val="FFC000"/>
                </a:solidFill>
                <a:effectLst>
                  <a:outerShdw blurRad="38100" dist="38100" dir="2700000" algn="tl">
                    <a:srgbClr val="000000">
                      <a:alpha val="43137"/>
                    </a:srgbClr>
                  </a:outerShdw>
                </a:effectLst>
              </a:rPr>
              <a:t>Un Accordo complesso</a:t>
            </a:r>
            <a:r>
              <a:rPr lang="it-IT" sz="2800" b="1" dirty="0" smtClean="0">
                <a:solidFill>
                  <a:srgbClr val="FFC000"/>
                </a:solidFill>
                <a:effectLst>
                  <a:outerShdw blurRad="38100" dist="38100" dir="2700000" algn="tl">
                    <a:srgbClr val="000000">
                      <a:alpha val="43137"/>
                    </a:srgbClr>
                  </a:outerShdw>
                </a:effectLst>
              </a:rPr>
              <a:t> </a:t>
            </a:r>
          </a:p>
          <a:p>
            <a:pPr>
              <a:buFont typeface="Wingdings" pitchFamily="2" charset="2"/>
              <a:buChar char="Ø"/>
            </a:pPr>
            <a:r>
              <a:rPr lang="it-IT" sz="2800" b="1" dirty="0" smtClean="0">
                <a:solidFill>
                  <a:srgbClr val="FFC000"/>
                </a:solidFill>
                <a:effectLst>
                  <a:outerShdw blurRad="38100" dist="38100" dir="2700000" algn="tl">
                    <a:srgbClr val="000000">
                      <a:alpha val="43137"/>
                    </a:srgbClr>
                  </a:outerShdw>
                </a:effectLst>
              </a:rPr>
              <a:t>fortissima legittimazione</a:t>
            </a:r>
            <a:r>
              <a:rPr lang="it-IT" sz="2800" dirty="0" smtClean="0">
                <a:solidFill>
                  <a:srgbClr val="FFC000"/>
                </a:solidFill>
              </a:rPr>
              <a:t>, una folta presenza di capi di Stato e di governo nella fase finale dell’Accordo.</a:t>
            </a:r>
          </a:p>
          <a:p>
            <a:pPr>
              <a:buFont typeface="Wingdings" pitchFamily="2" charset="2"/>
              <a:buChar char="Ø"/>
            </a:pPr>
            <a:r>
              <a:rPr lang="it-IT" sz="2800" dirty="0" smtClean="0">
                <a:solidFill>
                  <a:srgbClr val="FFC000"/>
                </a:solidFill>
              </a:rPr>
              <a:t>Il direttore esecutivo di Greenpeace International, </a:t>
            </a:r>
            <a:r>
              <a:rPr lang="it-IT" sz="2800" b="1" dirty="0" smtClean="0">
                <a:solidFill>
                  <a:srgbClr val="FFC000"/>
                </a:solidFill>
                <a:effectLst>
                  <a:outerShdw blurRad="38100" dist="38100" dir="2700000" algn="tl">
                    <a:srgbClr val="000000">
                      <a:alpha val="43137"/>
                    </a:srgbClr>
                  </a:outerShdw>
                </a:effectLst>
              </a:rPr>
              <a:t>Kumi Naidoo</a:t>
            </a:r>
            <a:r>
              <a:rPr lang="it-IT" sz="2800" dirty="0" smtClean="0">
                <a:solidFill>
                  <a:srgbClr val="FFC000"/>
                </a:solidFill>
              </a:rPr>
              <a:t>, e da </a:t>
            </a:r>
            <a:r>
              <a:rPr lang="it-IT" sz="2800" b="1" dirty="0" smtClean="0">
                <a:solidFill>
                  <a:srgbClr val="FFC000"/>
                </a:solidFill>
                <a:effectLst>
                  <a:outerShdw blurRad="38100" dist="38100" dir="2700000" algn="tl">
                    <a:srgbClr val="000000">
                      <a:alpha val="43137"/>
                    </a:srgbClr>
                  </a:outerShdw>
                </a:effectLst>
              </a:rPr>
              <a:t>Nicholas Stern</a:t>
            </a:r>
            <a:r>
              <a:rPr lang="it-IT" sz="2800" dirty="0" smtClean="0">
                <a:solidFill>
                  <a:srgbClr val="FFC000"/>
                </a:solidFill>
              </a:rPr>
              <a:t>, consigliere economico del governo inglese per i cambiamenti climatici: </a:t>
            </a:r>
          </a:p>
          <a:p>
            <a:pPr algn="ctr"/>
            <a:r>
              <a:rPr lang="it-IT" sz="2800" dirty="0" smtClean="0">
                <a:solidFill>
                  <a:srgbClr val="FFC000"/>
                </a:solidFill>
              </a:rPr>
              <a:t>“</a:t>
            </a:r>
            <a:r>
              <a:rPr lang="it-IT" sz="2800" b="1" i="1" dirty="0" smtClean="0">
                <a:solidFill>
                  <a:srgbClr val="002060"/>
                </a:solidFill>
              </a:rPr>
              <a:t>Indipendentemente da valutazioni di merito sui singoli aspetti, il più importante effetto dell’Accordo di Parigi è quello di segnare l’inizio della fine dell’era dei combustibili fossili</a:t>
            </a:r>
            <a:r>
              <a:rPr lang="it-IT" sz="2800" dirty="0" smtClean="0">
                <a:solidFill>
                  <a:srgbClr val="FFC000"/>
                </a:solidFill>
              </a:rPr>
              <a:t>.” </a:t>
            </a:r>
            <a:endParaRPr lang="it-IT" sz="2800" dirty="0">
              <a:solidFill>
                <a:srgbClr val="FFC000"/>
              </a:solidFill>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755576" y="620688"/>
            <a:ext cx="8136904" cy="592823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1" hangingPunct="1">
              <a:buFont typeface="Wingdings" pitchFamily="2" charset="2"/>
              <a:buChar char="Ø"/>
            </a:pPr>
            <a:r>
              <a:rPr kumimoji="0" lang="it-IT" sz="2800" b="1" i="0" u="none" strike="noStrike" cap="none" normalizeH="0" baseline="0" dirty="0" smtClean="0">
                <a:ln>
                  <a:noFill/>
                </a:ln>
                <a:solidFill>
                  <a:srgbClr val="00206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180 Paesi</a:t>
            </a:r>
            <a:r>
              <a:rPr kumimoji="0" lang="it-IT" sz="2800" b="0"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 che rappresentano il </a:t>
            </a:r>
            <a:r>
              <a:rPr kumimoji="0" lang="it-IT" sz="2800" b="1" i="0" u="none" strike="noStrike" cap="none" normalizeH="0" baseline="0" dirty="0" smtClean="0">
                <a:ln>
                  <a:noFill/>
                </a:ln>
                <a:solidFill>
                  <a:srgbClr val="00206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95% delle emissioni </a:t>
            </a:r>
            <a:r>
              <a:rPr kumimoji="0" lang="it-IT" sz="2800" b="0"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globali; </a:t>
            </a:r>
            <a:r>
              <a:rPr lang="it-IT" sz="2800" dirty="0" smtClean="0">
                <a:solidFill>
                  <a:srgbClr val="FFC000"/>
                </a:solidFill>
                <a:latin typeface="Times New Roman" pitchFamily="18" charset="0"/>
                <a:ea typeface="Calibri" pitchFamily="34" charset="0"/>
                <a:cs typeface="Times New Roman" pitchFamily="18" charset="0"/>
              </a:rPr>
              <a:t>all’entrata in vigore del </a:t>
            </a:r>
            <a:r>
              <a:rPr lang="it-IT" sz="2800" b="1" dirty="0" smtClean="0">
                <a:solidFill>
                  <a:srgbClr val="FFC00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Protocollo di Kyoto</a:t>
            </a:r>
            <a:r>
              <a:rPr lang="it-IT" sz="2800" dirty="0" smtClean="0">
                <a:solidFill>
                  <a:srgbClr val="FFC000"/>
                </a:solidFill>
                <a:latin typeface="Times New Roman" pitchFamily="18" charset="0"/>
                <a:ea typeface="Calibri" pitchFamily="34" charset="0"/>
                <a:cs typeface="Times New Roman" pitchFamily="18" charset="0"/>
              </a:rPr>
              <a:t>, il </a:t>
            </a:r>
            <a:r>
              <a:rPr lang="it-IT" sz="2800" b="1" dirty="0" smtClean="0">
                <a:solidFill>
                  <a:srgbClr val="FFC000"/>
                </a:solidFill>
                <a:latin typeface="Times New Roman" pitchFamily="18" charset="0"/>
                <a:ea typeface="Calibri" pitchFamily="34" charset="0"/>
                <a:cs typeface="Times New Roman" pitchFamily="18" charset="0"/>
              </a:rPr>
              <a:t>16 febbraio del 2005</a:t>
            </a:r>
            <a:r>
              <a:rPr lang="it-IT" sz="2800" dirty="0" smtClean="0">
                <a:solidFill>
                  <a:srgbClr val="FFC000"/>
                </a:solidFill>
                <a:latin typeface="Times New Roman" pitchFamily="18" charset="0"/>
                <a:ea typeface="Calibri" pitchFamily="34" charset="0"/>
                <a:cs typeface="Times New Roman" pitchFamily="18" charset="0"/>
              </a:rPr>
              <a:t>, </a:t>
            </a:r>
            <a:r>
              <a:rPr kumimoji="0" lang="it-IT" sz="2800" b="0"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i Paesi impegnati al momento, rappresentavano poco più del </a:t>
            </a:r>
            <a:r>
              <a:rPr kumimoji="0" lang="it-IT" sz="2800" b="1" i="0" u="none" strike="noStrike" cap="none" normalizeH="0" baseline="0" dirty="0" smtClean="0">
                <a:ln>
                  <a:noFill/>
                </a:ln>
                <a:solidFill>
                  <a:srgbClr val="00206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55% delle emissioni</a:t>
            </a:r>
            <a:r>
              <a:rPr kumimoji="0" lang="it-IT" sz="2800" b="0"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a:t>
            </a:r>
          </a:p>
          <a:p>
            <a:pPr lvl="0" eaLnBrk="1" hangingPunct="1">
              <a:buFont typeface="Wingdings" pitchFamily="2" charset="2"/>
              <a:buChar char="Ø"/>
            </a:pPr>
            <a:endParaRPr kumimoji="0" lang="it-IT" sz="1600" b="0"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endParaRPr>
          </a:p>
          <a:p>
            <a:pPr lvl="0" eaLnBrk="1" hangingPunct="1">
              <a:buFont typeface="Wingdings" pitchFamily="2" charset="2"/>
              <a:buChar char="Ø"/>
            </a:pPr>
            <a:r>
              <a:rPr kumimoji="0" lang="it-IT" sz="2800" b="0"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 L’Europa sta già discutendo di come ripartire l’obiettivo del </a:t>
            </a:r>
            <a:r>
              <a:rPr kumimoji="0" lang="it-IT" sz="2800" b="1" i="0" u="none" strike="noStrike" cap="none" normalizeH="0" baseline="0" dirty="0" smtClean="0">
                <a:ln>
                  <a:noFill/>
                </a:ln>
                <a:solidFill>
                  <a:srgbClr val="00206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40% di riduzione al 2030</a:t>
            </a:r>
            <a:r>
              <a:rPr kumimoji="0" lang="it-IT" sz="2800" b="0"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a:t>
            </a:r>
          </a:p>
          <a:p>
            <a:pPr lvl="0" eaLnBrk="1" hangingPunct="1"/>
            <a:r>
              <a:rPr kumimoji="0" lang="it-IT" sz="1600" b="0"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 </a:t>
            </a:r>
          </a:p>
          <a:p>
            <a:pPr lvl="0" eaLnBrk="1" hangingPunct="1">
              <a:buFont typeface="Wingdings" pitchFamily="2" charset="2"/>
              <a:buChar char="Ø"/>
            </a:pPr>
            <a:r>
              <a:rPr kumimoji="0" lang="it-IT" sz="2800" b="0"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il </a:t>
            </a:r>
            <a:r>
              <a:rPr kumimoji="0" lang="it-IT" sz="2800" b="1" i="0" u="none" strike="noStrike" cap="none" normalizeH="0" baseline="0" dirty="0" smtClean="0">
                <a:ln>
                  <a:noFill/>
                </a:ln>
                <a:solidFill>
                  <a:srgbClr val="00206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100% di copertura </a:t>
            </a:r>
            <a:r>
              <a:rPr kumimoji="0" lang="it-IT" sz="2800" b="1" i="0" u="none" strike="noStrike" cap="none" normalizeH="0" baseline="0" dirty="0" smtClean="0">
                <a:ln>
                  <a:noFill/>
                </a:ln>
                <a:solidFill>
                  <a:srgbClr val="FFC00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dei consumi elettrici al 2050 </a:t>
            </a:r>
            <a:r>
              <a:rPr kumimoji="0" lang="it-IT" sz="2800" b="0"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con fonti rinnovabili (rapporto McKinsey*) sembra un obiettivo del tutto ragionevole.</a:t>
            </a:r>
          </a:p>
          <a:p>
            <a:pPr lvl="0" eaLnBrk="1" hangingPunct="1"/>
            <a:endParaRPr lang="it-IT" sz="1600" dirty="0" smtClean="0">
              <a:solidFill>
                <a:srgbClr val="FFC000"/>
              </a:solidFill>
              <a:latin typeface="Times New Roman" pitchFamily="18" charset="0"/>
              <a:cs typeface="Times New Roman" pitchFamily="18" charset="0"/>
            </a:endParaRPr>
          </a:p>
          <a:p>
            <a:pPr lvl="0" eaLnBrk="1" hangingPunct="1"/>
            <a:r>
              <a:rPr lang="it-IT" sz="1600" dirty="0" smtClean="0">
                <a:solidFill>
                  <a:srgbClr val="FFC000"/>
                </a:solidFill>
                <a:latin typeface="Times New Roman" pitchFamily="18" charset="0"/>
                <a:cs typeface="Times New Roman" pitchFamily="18" charset="0"/>
              </a:rPr>
              <a:t>*</a:t>
            </a:r>
            <a:r>
              <a:rPr lang="en-US" sz="1400" dirty="0" smtClean="0">
                <a:solidFill>
                  <a:srgbClr val="FFC000"/>
                </a:solidFill>
              </a:rPr>
              <a:t>McKinsey &amp; Company (2010), </a:t>
            </a:r>
            <a:r>
              <a:rPr lang="en-US" sz="1400" i="1" dirty="0" smtClean="0">
                <a:solidFill>
                  <a:srgbClr val="FFC000"/>
                </a:solidFill>
              </a:rPr>
              <a:t>Transformation of Europe’s power system until 2050. </a:t>
            </a:r>
            <a:r>
              <a:rPr lang="it-IT" sz="1400" i="1" dirty="0" smtClean="0">
                <a:solidFill>
                  <a:srgbClr val="FFC000"/>
                </a:solidFill>
              </a:rPr>
              <a:t>Including specific considerations for Germany.</a:t>
            </a:r>
            <a:endParaRPr kumimoji="0" lang="it-IT" sz="2800" b="0" i="0" u="none" strike="noStrike" cap="none" normalizeH="0" baseline="0" dirty="0" smtClean="0">
              <a:ln>
                <a:noFill/>
              </a:ln>
              <a:solidFill>
                <a:srgbClr val="FFC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dirty="0" smtClean="0">
                <a:ln>
                  <a:noFill/>
                </a:ln>
                <a:solidFill>
                  <a:schemeClr val="tx1"/>
                </a:solidFill>
                <a:effectLst/>
                <a:latin typeface="Arial" pitchFamily="34" charset="0"/>
                <a:cs typeface="Arial" pitchFamily="34" charset="0"/>
              </a:rPr>
              <a:t/>
            </a:r>
            <a:br>
              <a:rPr kumimoji="0" lang="it-IT" sz="1800" b="0" i="0" u="none" strike="noStrike" cap="none" normalizeH="0" baseline="0" dirty="0" smtClean="0">
                <a:ln>
                  <a:noFill/>
                </a:ln>
                <a:solidFill>
                  <a:schemeClr val="tx1"/>
                </a:solidFill>
                <a:effectLst/>
                <a:latin typeface="Arial" pitchFamily="34" charset="0"/>
                <a:cs typeface="Arial" pitchFamily="34" charset="0"/>
              </a:rPr>
            </a:b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92696"/>
            <a:ext cx="8208912" cy="5740033"/>
          </a:xfrm>
          <a:prstGeom prst="rect">
            <a:avLst/>
          </a:prstGeom>
        </p:spPr>
        <p:txBody>
          <a:bodyPr wrap="square">
            <a:spAutoFit/>
          </a:bodyPr>
          <a:lstStyle/>
          <a:p>
            <a:pPr algn="ctr">
              <a:defRPr/>
            </a:pPr>
            <a:r>
              <a:rPr lang="en-US" sz="3600" b="1" dirty="0" err="1" smtClean="0">
                <a:solidFill>
                  <a:srgbClr val="FFC000"/>
                </a:solidFill>
                <a:effectLst>
                  <a:outerShdw blurRad="38100" dist="38100" dir="2700000" algn="tl">
                    <a:srgbClr val="000000">
                      <a:alpha val="43137"/>
                    </a:srgbClr>
                  </a:outerShdw>
                </a:effectLst>
              </a:rPr>
              <a:t>Nel</a:t>
            </a:r>
            <a:r>
              <a:rPr lang="en-US" sz="3600" b="1" dirty="0" smtClean="0">
                <a:solidFill>
                  <a:srgbClr val="FFC000"/>
                </a:solidFill>
                <a:effectLst>
                  <a:outerShdw blurRad="38100" dist="38100" dir="2700000" algn="tl">
                    <a:srgbClr val="000000">
                      <a:alpha val="43137"/>
                    </a:srgbClr>
                  </a:outerShdw>
                </a:effectLst>
              </a:rPr>
              <a:t> </a:t>
            </a:r>
            <a:r>
              <a:rPr lang="en-US" sz="3600" b="1" dirty="0" err="1" smtClean="0">
                <a:solidFill>
                  <a:srgbClr val="FFC000"/>
                </a:solidFill>
                <a:effectLst>
                  <a:outerShdw blurRad="38100" dist="38100" dir="2700000" algn="tl">
                    <a:srgbClr val="000000">
                      <a:alpha val="43137"/>
                    </a:srgbClr>
                  </a:outerShdw>
                </a:effectLst>
              </a:rPr>
              <a:t>Mondo</a:t>
            </a:r>
            <a:endParaRPr lang="en-US" sz="3600" b="1" dirty="0" smtClean="0">
              <a:solidFill>
                <a:srgbClr val="FFC000"/>
              </a:solidFill>
              <a:effectLst>
                <a:outerShdw blurRad="38100" dist="38100" dir="2700000" algn="tl">
                  <a:srgbClr val="000000">
                    <a:alpha val="43137"/>
                  </a:srgbClr>
                </a:outerShdw>
              </a:effectLst>
            </a:endParaRPr>
          </a:p>
          <a:p>
            <a:pPr>
              <a:defRPr/>
            </a:pPr>
            <a:endParaRPr lang="en-US" sz="1200" b="1" dirty="0" smtClean="0">
              <a:effectLst>
                <a:outerShdw blurRad="38100" dist="38100" dir="2700000" algn="tl">
                  <a:srgbClr val="000000">
                    <a:alpha val="43137"/>
                  </a:srgbClr>
                </a:outerShdw>
              </a:effectLst>
            </a:endParaRPr>
          </a:p>
          <a:p>
            <a:pPr>
              <a:buFont typeface="Arial" pitchFamily="34" charset="0"/>
              <a:buChar char="•"/>
              <a:defRPr/>
            </a:pPr>
            <a:r>
              <a:rPr lang="en-US" sz="2600" b="1" dirty="0" err="1" smtClean="0">
                <a:effectLst>
                  <a:outerShdw blurRad="38100" dist="38100" dir="2700000" algn="tl">
                    <a:srgbClr val="000000">
                      <a:alpha val="43137"/>
                    </a:srgbClr>
                  </a:outerShdw>
                </a:effectLst>
              </a:rPr>
              <a:t>Nel</a:t>
            </a:r>
            <a:r>
              <a:rPr lang="en-US" sz="2600" b="1" dirty="0" smtClean="0">
                <a:effectLst>
                  <a:outerShdw blurRad="38100" dist="38100" dir="2700000" algn="tl">
                    <a:srgbClr val="000000">
                      <a:alpha val="43137"/>
                    </a:srgbClr>
                  </a:outerShdw>
                </a:effectLst>
              </a:rPr>
              <a:t> 2013, le </a:t>
            </a:r>
            <a:r>
              <a:rPr lang="en-US" sz="2600" b="1" dirty="0" err="1" smtClean="0">
                <a:effectLst>
                  <a:outerShdw blurRad="38100" dist="38100" dir="2700000" algn="tl">
                    <a:srgbClr val="000000">
                      <a:alpha val="43137"/>
                    </a:srgbClr>
                  </a:outerShdw>
                </a:effectLst>
              </a:rPr>
              <a:t>energie</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rinnovabili</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erano</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il</a:t>
            </a:r>
            <a:r>
              <a:rPr lang="en-US" sz="2600" b="1" dirty="0" smtClean="0">
                <a:effectLst>
                  <a:outerShdw blurRad="38100" dist="38100" dir="2700000" algn="tl">
                    <a:srgbClr val="000000">
                      <a:alpha val="43137"/>
                    </a:srgbClr>
                  </a:outerShdw>
                </a:effectLst>
              </a:rPr>
              <a:t> </a:t>
            </a:r>
            <a:r>
              <a:rPr lang="en-US" sz="2600" b="1" dirty="0" smtClean="0">
                <a:solidFill>
                  <a:srgbClr val="002060"/>
                </a:solidFill>
                <a:effectLst>
                  <a:outerShdw blurRad="38100" dist="38100" dir="2700000" algn="tl">
                    <a:srgbClr val="000000">
                      <a:alpha val="43137"/>
                    </a:srgbClr>
                  </a:outerShdw>
                </a:effectLst>
              </a:rPr>
              <a:t>19% </a:t>
            </a:r>
            <a:r>
              <a:rPr lang="en-US" sz="2600" b="1" dirty="0" err="1" smtClean="0">
                <a:solidFill>
                  <a:srgbClr val="002060"/>
                </a:solidFill>
                <a:effectLst>
                  <a:outerShdw blurRad="38100" dist="38100" dir="2700000" algn="tl">
                    <a:srgbClr val="000000">
                      <a:alpha val="43137"/>
                    </a:srgbClr>
                  </a:outerShdw>
                </a:effectLst>
              </a:rPr>
              <a:t>dei</a:t>
            </a:r>
            <a:r>
              <a:rPr lang="en-US" sz="2600" b="1" dirty="0" smtClean="0">
                <a:solidFill>
                  <a:srgbClr val="002060"/>
                </a:solidFill>
                <a:effectLst>
                  <a:outerShdw blurRad="38100" dist="38100" dir="2700000" algn="tl">
                    <a:srgbClr val="000000">
                      <a:alpha val="43137"/>
                    </a:srgbClr>
                  </a:outerShdw>
                </a:effectLst>
              </a:rPr>
              <a:t> </a:t>
            </a:r>
            <a:r>
              <a:rPr lang="en-US" sz="2600" b="1" dirty="0" err="1" smtClean="0">
                <a:solidFill>
                  <a:srgbClr val="002060"/>
                </a:solidFill>
                <a:effectLst>
                  <a:outerShdw blurRad="38100" dist="38100" dir="2700000" algn="tl">
                    <a:srgbClr val="000000">
                      <a:alpha val="43137"/>
                    </a:srgbClr>
                  </a:outerShdw>
                </a:effectLst>
              </a:rPr>
              <a:t>consumi</a:t>
            </a:r>
            <a:r>
              <a:rPr lang="en-US" sz="2600" b="1" dirty="0" smtClean="0">
                <a:solidFill>
                  <a:srgbClr val="002060"/>
                </a:solidFill>
                <a:effectLst>
                  <a:outerShdw blurRad="38100" dist="38100" dir="2700000" algn="tl">
                    <a:srgbClr val="000000">
                      <a:alpha val="43137"/>
                    </a:srgbClr>
                  </a:outerShdw>
                </a:effectLst>
              </a:rPr>
              <a:t> </a:t>
            </a:r>
            <a:r>
              <a:rPr lang="en-US" sz="2600" b="1" dirty="0" err="1" smtClean="0">
                <a:solidFill>
                  <a:srgbClr val="002060"/>
                </a:solidFill>
                <a:effectLst>
                  <a:outerShdw blurRad="38100" dist="38100" dir="2700000" algn="tl">
                    <a:srgbClr val="000000">
                      <a:alpha val="43137"/>
                    </a:srgbClr>
                  </a:outerShdw>
                </a:effectLst>
              </a:rPr>
              <a:t>totali</a:t>
            </a:r>
            <a:r>
              <a:rPr lang="en-US" sz="2600" b="1" dirty="0" smtClean="0">
                <a:solidFill>
                  <a:srgbClr val="002060"/>
                </a:solidFill>
                <a:effectLst>
                  <a:outerShdw blurRad="38100" dist="38100" dir="2700000" algn="tl">
                    <a:srgbClr val="000000">
                      <a:alpha val="43137"/>
                    </a:srgbClr>
                  </a:outerShdw>
                </a:effectLst>
              </a:rPr>
              <a:t> </a:t>
            </a:r>
            <a:r>
              <a:rPr lang="en-US" sz="2600" b="1" dirty="0" err="1" smtClean="0">
                <a:solidFill>
                  <a:srgbClr val="002060"/>
                </a:solidFill>
                <a:effectLst>
                  <a:outerShdw blurRad="38100" dist="38100" dir="2700000" algn="tl">
                    <a:srgbClr val="000000">
                      <a:alpha val="43137"/>
                    </a:srgbClr>
                  </a:outerShdw>
                </a:effectLst>
              </a:rPr>
              <a:t>mondiali</a:t>
            </a:r>
            <a:r>
              <a:rPr lang="en-US" sz="2600" b="1" dirty="0" smtClean="0">
                <a:solidFill>
                  <a:srgbClr val="002060"/>
                </a:solidFill>
                <a:effectLst>
                  <a:outerShdw blurRad="38100" dist="38100" dir="2700000" algn="tl">
                    <a:srgbClr val="000000">
                      <a:alpha val="43137"/>
                    </a:srgbClr>
                  </a:outerShdw>
                </a:effectLst>
              </a:rPr>
              <a:t> </a:t>
            </a:r>
            <a:r>
              <a:rPr lang="en-US" sz="2600" b="1" dirty="0" err="1" smtClean="0">
                <a:solidFill>
                  <a:srgbClr val="002060"/>
                </a:solidFill>
                <a:effectLst>
                  <a:outerShdw blurRad="38100" dist="38100" dir="2700000" algn="tl">
                    <a:srgbClr val="000000">
                      <a:alpha val="43137"/>
                    </a:srgbClr>
                  </a:outerShdw>
                </a:effectLst>
              </a:rPr>
              <a:t>d’energia</a:t>
            </a:r>
            <a:r>
              <a:rPr lang="en-US" sz="2600" b="1" dirty="0" smtClean="0">
                <a:solidFill>
                  <a:srgbClr val="FFC000"/>
                </a:solidFill>
                <a:effectLst>
                  <a:outerShdw blurRad="38100" dist="38100" dir="2700000" algn="tl">
                    <a:srgbClr val="000000">
                      <a:alpha val="43137"/>
                    </a:srgbClr>
                  </a:outerShdw>
                </a:effectLst>
              </a:rPr>
              <a:t> a un </a:t>
            </a:r>
            <a:r>
              <a:rPr lang="en-US" sz="2600" b="1" dirty="0" err="1" smtClean="0">
                <a:solidFill>
                  <a:srgbClr val="FFC000"/>
                </a:solidFill>
                <a:effectLst>
                  <a:outerShdw blurRad="38100" dist="38100" dir="2700000" algn="tl">
                    <a:srgbClr val="000000">
                      <a:alpha val="43137"/>
                    </a:srgbClr>
                  </a:outerShdw>
                </a:effectLst>
              </a:rPr>
              <a:t>passo</a:t>
            </a:r>
            <a:r>
              <a:rPr lang="en-US" sz="2600" b="1" dirty="0" smtClean="0">
                <a:solidFill>
                  <a:srgbClr val="FFC000"/>
                </a:solidFill>
                <a:effectLst>
                  <a:outerShdw blurRad="38100" dist="38100" dir="2700000" algn="tl">
                    <a:srgbClr val="000000">
                      <a:alpha val="43137"/>
                    </a:srgbClr>
                  </a:outerShdw>
                </a:effectLst>
              </a:rPr>
              <a:t> </a:t>
            </a:r>
            <a:r>
              <a:rPr lang="en-US" sz="2600" b="1" dirty="0" err="1" smtClean="0">
                <a:solidFill>
                  <a:srgbClr val="FFC000"/>
                </a:solidFill>
                <a:effectLst>
                  <a:outerShdw blurRad="38100" dist="38100" dir="2700000" algn="tl">
                    <a:srgbClr val="000000">
                      <a:alpha val="43137"/>
                    </a:srgbClr>
                  </a:outerShdw>
                </a:effectLst>
              </a:rPr>
              <a:t>dall’obiettivo</a:t>
            </a:r>
            <a:r>
              <a:rPr lang="en-US" sz="2600" b="1" dirty="0" smtClean="0">
                <a:solidFill>
                  <a:srgbClr val="FFC000"/>
                </a:solidFill>
                <a:effectLst>
                  <a:outerShdw blurRad="38100" dist="38100" dir="2700000" algn="tl">
                    <a:srgbClr val="000000">
                      <a:alpha val="43137"/>
                    </a:srgbClr>
                  </a:outerShdw>
                </a:effectLst>
              </a:rPr>
              <a:t> UE al 2020 </a:t>
            </a:r>
            <a:r>
              <a:rPr lang="en-US" sz="2600" b="1" dirty="0" smtClean="0">
                <a:effectLst>
                  <a:outerShdw blurRad="38100" dist="38100" dir="2700000" algn="tl">
                    <a:srgbClr val="000000">
                      <a:alpha val="43137"/>
                    </a:srgbClr>
                  </a:outerShdw>
                </a:effectLst>
              </a:rPr>
              <a:t>e, per la prima </a:t>
            </a:r>
            <a:r>
              <a:rPr lang="en-US" sz="2600" b="1" dirty="0" err="1" smtClean="0">
                <a:effectLst>
                  <a:outerShdw blurRad="38100" dist="38100" dir="2700000" algn="tl">
                    <a:srgbClr val="000000">
                      <a:alpha val="43137"/>
                    </a:srgbClr>
                  </a:outerShdw>
                </a:effectLst>
              </a:rPr>
              <a:t>volta</a:t>
            </a:r>
            <a:r>
              <a:rPr lang="en-US" sz="2600" b="1" dirty="0" smtClean="0">
                <a:effectLst>
                  <a:outerShdw blurRad="38100" dist="38100" dir="2700000" algn="tl">
                    <a:srgbClr val="000000">
                      <a:alpha val="43137"/>
                    </a:srgbClr>
                  </a:outerShdw>
                </a:effectLst>
              </a:rPr>
              <a:t> le “</a:t>
            </a:r>
            <a:r>
              <a:rPr lang="en-US" sz="2600" b="1" dirty="0" err="1" smtClean="0">
                <a:effectLst>
                  <a:outerShdw blurRad="38100" dist="38100" dir="2700000" algn="tl">
                    <a:srgbClr val="000000">
                      <a:alpha val="43137"/>
                    </a:srgbClr>
                  </a:outerShdw>
                </a:effectLst>
              </a:rPr>
              <a:t>moderne</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hanno</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superato</a:t>
            </a:r>
            <a:r>
              <a:rPr lang="en-US" sz="2600" b="1" dirty="0" smtClean="0">
                <a:effectLst>
                  <a:outerShdw blurRad="38100" dist="38100" dir="2700000" algn="tl">
                    <a:srgbClr val="000000">
                      <a:alpha val="43137"/>
                    </a:srgbClr>
                  </a:outerShdw>
                </a:effectLst>
              </a:rPr>
              <a:t> le </a:t>
            </a:r>
            <a:r>
              <a:rPr lang="en-US" sz="2600" b="1" dirty="0" err="1" smtClean="0">
                <a:effectLst>
                  <a:outerShdw blurRad="38100" dist="38100" dir="2700000" algn="tl">
                    <a:srgbClr val="000000">
                      <a:alpha val="43137"/>
                    </a:srgbClr>
                  </a:outerShdw>
                </a:effectLst>
              </a:rPr>
              <a:t>biomasse</a:t>
            </a:r>
            <a:r>
              <a:rPr lang="en-US" sz="2600" b="1" dirty="0" smtClean="0">
                <a:effectLst>
                  <a:outerShdw blurRad="38100" dist="38100" dir="2700000" algn="tl">
                    <a:srgbClr val="000000">
                      <a:alpha val="43137"/>
                    </a:srgbClr>
                  </a:outerShdw>
                </a:effectLst>
              </a:rPr>
              <a:t> (GSR)*;</a:t>
            </a:r>
            <a:r>
              <a:rPr lang="en-US" sz="2800" i="1" dirty="0" smtClean="0"/>
              <a:t> </a:t>
            </a:r>
            <a:endParaRPr lang="en-US" sz="2600" b="1" dirty="0" smtClean="0">
              <a:effectLst>
                <a:outerShdw blurRad="38100" dist="38100" dir="2700000" algn="tl">
                  <a:srgbClr val="000000">
                    <a:alpha val="43137"/>
                  </a:srgbClr>
                </a:outerShdw>
              </a:effectLst>
            </a:endParaRPr>
          </a:p>
          <a:p>
            <a:pPr>
              <a:defRPr/>
            </a:pPr>
            <a:endParaRPr lang="en-US" sz="1000" b="1" dirty="0" smtClean="0">
              <a:effectLst>
                <a:outerShdw blurRad="38100" dist="38100" dir="2700000" algn="tl">
                  <a:srgbClr val="000000">
                    <a:alpha val="43137"/>
                  </a:srgbClr>
                </a:outerShdw>
              </a:effectLst>
            </a:endParaRPr>
          </a:p>
          <a:p>
            <a:pPr>
              <a:spcAft>
                <a:spcPts val="600"/>
              </a:spcAft>
              <a:buFont typeface="Arial" pitchFamily="34" charset="0"/>
              <a:buChar char="•"/>
              <a:defRPr/>
            </a:pP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Gli</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investimenti</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sulle</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energie</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rinnovabili</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senza</a:t>
            </a:r>
            <a:r>
              <a:rPr lang="en-US" sz="2600" b="1" dirty="0" smtClean="0">
                <a:effectLst>
                  <a:outerShdw blurRad="38100" dist="38100" dir="2700000" algn="tl">
                    <a:srgbClr val="000000">
                      <a:alpha val="43137"/>
                    </a:srgbClr>
                  </a:outerShdw>
                </a:effectLst>
              </a:rPr>
              <a:t> Hydro) </a:t>
            </a:r>
            <a:r>
              <a:rPr lang="en-US" sz="2600" b="1" dirty="0" err="1" smtClean="0">
                <a:effectLst>
                  <a:outerShdw blurRad="38100" dist="38100" dir="2700000" algn="tl">
                    <a:srgbClr val="000000">
                      <a:alpha val="43137"/>
                    </a:srgbClr>
                  </a:outerShdw>
                </a:effectLst>
              </a:rPr>
              <a:t>sono</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volate</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da</a:t>
            </a:r>
            <a:r>
              <a:rPr lang="en-US" sz="2600" b="1" dirty="0" smtClean="0">
                <a:effectLst>
                  <a:outerShdw blurRad="38100" dist="38100" dir="2700000" algn="tl">
                    <a:srgbClr val="000000">
                      <a:alpha val="43137"/>
                    </a:srgbClr>
                  </a:outerShdw>
                </a:effectLst>
              </a:rPr>
              <a:t> </a:t>
            </a:r>
            <a:r>
              <a:rPr lang="en-US" sz="2600" b="1" dirty="0" smtClean="0">
                <a:solidFill>
                  <a:srgbClr val="002060"/>
                </a:solidFill>
                <a:effectLst>
                  <a:outerShdw blurRad="38100" dist="38100" dir="2700000" algn="tl">
                    <a:srgbClr val="000000">
                      <a:alpha val="43137"/>
                    </a:srgbClr>
                  </a:outerShdw>
                </a:effectLst>
              </a:rPr>
              <a:t>40 </a:t>
            </a:r>
            <a:r>
              <a:rPr lang="en-US" sz="2600" b="1" dirty="0" err="1" smtClean="0">
                <a:solidFill>
                  <a:srgbClr val="002060"/>
                </a:solidFill>
                <a:effectLst>
                  <a:outerShdw blurRad="38100" dist="38100" dir="2700000" algn="tl">
                    <a:srgbClr val="000000">
                      <a:alpha val="43137"/>
                    </a:srgbClr>
                  </a:outerShdw>
                </a:effectLst>
              </a:rPr>
              <a:t>bn</a:t>
            </a:r>
            <a:r>
              <a:rPr lang="en-US" sz="2600" b="1" dirty="0" smtClean="0">
                <a:solidFill>
                  <a:srgbClr val="002060"/>
                </a:solidFill>
                <a:effectLst>
                  <a:outerShdw blurRad="38100" dist="38100" dir="2700000" algn="tl">
                    <a:srgbClr val="000000">
                      <a:alpha val="43137"/>
                    </a:srgbClr>
                  </a:outerShdw>
                </a:effectLst>
              </a:rPr>
              <a:t> $ </a:t>
            </a:r>
            <a:r>
              <a:rPr lang="en-US" sz="2600" b="1" dirty="0" smtClean="0">
                <a:effectLst>
                  <a:outerShdw blurRad="38100" dist="38100" dir="2700000" algn="tl">
                    <a:srgbClr val="000000">
                      <a:alpha val="43137"/>
                    </a:srgbClr>
                  </a:outerShdw>
                </a:effectLst>
              </a:rPr>
              <a:t>(2004) a </a:t>
            </a:r>
            <a:r>
              <a:rPr lang="en-US" sz="2600" b="1" dirty="0" smtClean="0">
                <a:solidFill>
                  <a:srgbClr val="002060"/>
                </a:solidFill>
                <a:effectLst>
                  <a:outerShdw blurRad="38100" dist="38100" dir="2700000" algn="tl">
                    <a:srgbClr val="000000">
                      <a:alpha val="43137"/>
                    </a:srgbClr>
                  </a:outerShdw>
                </a:effectLst>
              </a:rPr>
              <a:t>270 </a:t>
            </a:r>
            <a:r>
              <a:rPr lang="en-US" sz="2600" b="1" dirty="0" err="1" smtClean="0">
                <a:solidFill>
                  <a:srgbClr val="002060"/>
                </a:solidFill>
                <a:effectLst>
                  <a:outerShdw blurRad="38100" dist="38100" dir="2700000" algn="tl">
                    <a:srgbClr val="000000">
                      <a:alpha val="43137"/>
                    </a:srgbClr>
                  </a:outerShdw>
                </a:effectLst>
              </a:rPr>
              <a:t>bn</a:t>
            </a:r>
            <a:r>
              <a:rPr lang="en-US" sz="2600" b="1" dirty="0" smtClean="0">
                <a:solidFill>
                  <a:srgbClr val="002060"/>
                </a:solidFill>
                <a:effectLst>
                  <a:outerShdw blurRad="38100" dist="38100" dir="2700000" algn="tl">
                    <a:srgbClr val="000000">
                      <a:alpha val="43137"/>
                    </a:srgbClr>
                  </a:outerShdw>
                </a:effectLst>
              </a:rPr>
              <a:t>$ </a:t>
            </a:r>
            <a:r>
              <a:rPr lang="en-US" sz="2600" b="1" dirty="0" smtClean="0">
                <a:effectLst>
                  <a:outerShdw blurRad="38100" dist="38100" dir="2700000" algn="tl">
                    <a:srgbClr val="000000">
                      <a:alpha val="43137"/>
                    </a:srgbClr>
                  </a:outerShdw>
                </a:effectLst>
              </a:rPr>
              <a:t>(2014), BNEF </a:t>
            </a:r>
            <a:r>
              <a:rPr lang="en-US" sz="2600" b="1" dirty="0" smtClean="0">
                <a:solidFill>
                  <a:srgbClr val="002060"/>
                </a:solidFill>
                <a:effectLst>
                  <a:outerShdw blurRad="38100" dist="38100" dir="2700000" algn="tl">
                    <a:srgbClr val="000000">
                      <a:alpha val="43137"/>
                    </a:srgbClr>
                  </a:outerShdw>
                </a:effectLst>
              </a:rPr>
              <a:t>329 </a:t>
            </a:r>
            <a:r>
              <a:rPr lang="en-US" sz="2600" b="1" dirty="0" err="1" smtClean="0">
                <a:solidFill>
                  <a:srgbClr val="002060"/>
                </a:solidFill>
                <a:effectLst>
                  <a:outerShdw blurRad="38100" dist="38100" dir="2700000" algn="tl">
                    <a:srgbClr val="000000">
                      <a:alpha val="43137"/>
                    </a:srgbClr>
                  </a:outerShdw>
                </a:effectLst>
              </a:rPr>
              <a:t>bn</a:t>
            </a:r>
            <a:r>
              <a:rPr lang="en-US" sz="2600" b="1" dirty="0" smtClean="0">
                <a:solidFill>
                  <a:srgbClr val="002060"/>
                </a:solidFill>
                <a:effectLst>
                  <a:outerShdw blurRad="38100" dist="38100" dir="2700000" algn="tl">
                    <a:srgbClr val="000000">
                      <a:alpha val="43137"/>
                    </a:srgbClr>
                  </a:outerShdw>
                </a:effectLst>
              </a:rPr>
              <a:t> $ </a:t>
            </a:r>
            <a:r>
              <a:rPr lang="en-US" sz="2600" b="1" dirty="0" smtClean="0">
                <a:effectLst>
                  <a:outerShdw blurRad="38100" dist="38100" dir="2700000" algn="tl">
                    <a:srgbClr val="000000">
                      <a:alpha val="43137"/>
                    </a:srgbClr>
                  </a:outerShdw>
                </a:effectLst>
              </a:rPr>
              <a:t>(2015)</a:t>
            </a:r>
            <a:endParaRPr lang="en-US" sz="1000" b="1" dirty="0" smtClean="0">
              <a:effectLst>
                <a:outerShdw blurRad="38100" dist="38100" dir="2700000" algn="tl">
                  <a:srgbClr val="000000">
                    <a:alpha val="43137"/>
                  </a:srgbClr>
                </a:outerShdw>
              </a:effectLst>
            </a:endParaRPr>
          </a:p>
          <a:p>
            <a:pPr>
              <a:buFont typeface="Arial" pitchFamily="34" charset="0"/>
              <a:buChar char="•"/>
              <a:defRPr/>
            </a:pPr>
            <a:r>
              <a:rPr lang="en-US" sz="2600" b="1" dirty="0" smtClean="0">
                <a:effectLst>
                  <a:outerShdw blurRad="38100" dist="38100" dir="2700000" algn="tl">
                    <a:srgbClr val="000000">
                      <a:alpha val="43137"/>
                    </a:srgbClr>
                  </a:outerShdw>
                </a:effectLst>
              </a:rPr>
              <a:t> Ai </a:t>
            </a:r>
            <a:r>
              <a:rPr lang="en-US" sz="2600" b="1" dirty="0" err="1" smtClean="0">
                <a:effectLst>
                  <a:outerShdw blurRad="38100" dist="38100" dir="2700000" algn="tl">
                    <a:srgbClr val="000000">
                      <a:alpha val="43137"/>
                    </a:srgbClr>
                  </a:outerShdw>
                </a:effectLst>
              </a:rPr>
              <a:t>primi</a:t>
            </a:r>
            <a:r>
              <a:rPr lang="en-US" sz="2600" b="1" dirty="0" smtClean="0">
                <a:effectLst>
                  <a:outerShdw blurRad="38100" dist="38100" dir="2700000" algn="tl">
                    <a:srgbClr val="000000">
                      <a:alpha val="43137"/>
                    </a:srgbClr>
                  </a:outerShdw>
                </a:effectLst>
              </a:rPr>
              <a:t> del 2015, </a:t>
            </a:r>
            <a:r>
              <a:rPr lang="en-US" sz="2600" b="1" dirty="0" err="1" smtClean="0">
                <a:effectLst>
                  <a:outerShdw blurRad="38100" dist="38100" dir="2700000" algn="tl">
                    <a:srgbClr val="000000">
                      <a:alpha val="43137"/>
                    </a:srgbClr>
                  </a:outerShdw>
                </a:effectLst>
              </a:rPr>
              <a:t>Paesi</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che</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si</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sono</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dati</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obiettivi</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sulle</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rinnovabili</a:t>
            </a:r>
            <a:r>
              <a:rPr lang="en-US" sz="2600" b="1" dirty="0" smtClean="0">
                <a:effectLst>
                  <a:outerShdw blurRad="38100" dist="38100" dir="2700000" algn="tl">
                    <a:srgbClr val="000000">
                      <a:alpha val="43137"/>
                    </a:srgbClr>
                  </a:outerShdw>
                </a:effectLst>
              </a:rPr>
              <a:t> 164 e145 </a:t>
            </a:r>
            <a:r>
              <a:rPr lang="en-US" sz="2600" b="1" dirty="0" err="1" smtClean="0">
                <a:effectLst>
                  <a:outerShdw blurRad="38100" dist="38100" dir="2700000" algn="tl">
                    <a:srgbClr val="000000">
                      <a:alpha val="43137"/>
                    </a:srgbClr>
                  </a:outerShdw>
                </a:effectLst>
              </a:rPr>
              <a:t>hanno</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stanziato</a:t>
            </a:r>
            <a:r>
              <a:rPr lang="en-US" sz="2600" b="1" dirty="0" smtClean="0">
                <a:effectLst>
                  <a:outerShdw blurRad="38100" dist="38100" dir="2700000" algn="tl">
                    <a:srgbClr val="000000">
                      <a:alpha val="43137"/>
                    </a:srgbClr>
                  </a:outerShdw>
                </a:effectLst>
              </a:rPr>
              <a:t> le </a:t>
            </a:r>
            <a:r>
              <a:rPr lang="en-US" sz="2600" b="1" dirty="0" err="1" smtClean="0">
                <a:effectLst>
                  <a:outerShdw blurRad="38100" dist="38100" dir="2700000" algn="tl">
                    <a:srgbClr val="000000">
                      <a:alpha val="43137"/>
                    </a:srgbClr>
                  </a:outerShdw>
                </a:effectLst>
              </a:rPr>
              <a:t>risorse</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economiche</a:t>
            </a:r>
            <a:r>
              <a:rPr lang="en-US" sz="2600" b="1" dirty="0" smtClean="0">
                <a:effectLst>
                  <a:outerShdw blurRad="38100" dist="38100" dir="2700000" algn="tl">
                    <a:srgbClr val="000000">
                      <a:alpha val="43137"/>
                    </a:srgbClr>
                  </a:outerShdw>
                </a:effectLst>
              </a:rPr>
              <a:t> per </a:t>
            </a:r>
            <a:r>
              <a:rPr lang="en-US" sz="2600" b="1" dirty="0" err="1" smtClean="0">
                <a:effectLst>
                  <a:outerShdw blurRad="38100" dist="38100" dir="2700000" algn="tl">
                    <a:srgbClr val="000000">
                      <a:alpha val="43137"/>
                    </a:srgbClr>
                  </a:outerShdw>
                </a:effectLst>
              </a:rPr>
              <a:t>conseguire</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gli</a:t>
            </a:r>
            <a:r>
              <a:rPr lang="en-US" sz="2600" b="1" dirty="0" smtClean="0">
                <a:effectLst>
                  <a:outerShdw blurRad="38100" dist="38100" dir="2700000" algn="tl">
                    <a:srgbClr val="000000">
                      <a:alpha val="43137"/>
                    </a:srgbClr>
                  </a:outerShdw>
                </a:effectLst>
              </a:rPr>
              <a:t> </a:t>
            </a:r>
            <a:r>
              <a:rPr lang="en-US" sz="2600" b="1" dirty="0" err="1" smtClean="0">
                <a:effectLst>
                  <a:outerShdw blurRad="38100" dist="38100" dir="2700000" algn="tl">
                    <a:srgbClr val="000000">
                      <a:alpha val="43137"/>
                    </a:srgbClr>
                  </a:outerShdw>
                </a:effectLst>
              </a:rPr>
              <a:t>obiettivi</a:t>
            </a:r>
            <a:r>
              <a:rPr lang="en-US" sz="2600" b="1" dirty="0" smtClean="0">
                <a:effectLst>
                  <a:outerShdw blurRad="38100" dist="38100" dir="2700000" algn="tl">
                    <a:srgbClr val="000000">
                      <a:alpha val="43137"/>
                    </a:srgbClr>
                  </a:outerShdw>
                </a:effectLst>
              </a:rPr>
              <a:t> </a:t>
            </a:r>
          </a:p>
          <a:p>
            <a:pPr>
              <a:defRPr/>
            </a:pPr>
            <a:endParaRPr lang="en-US" sz="2600" b="1" i="1" dirty="0" smtClean="0">
              <a:effectLst>
                <a:outerShdw blurRad="38100" dist="38100" dir="2700000" algn="tl">
                  <a:srgbClr val="000000">
                    <a:alpha val="43137"/>
                  </a:srgbClr>
                </a:outerShdw>
              </a:effectLst>
            </a:endParaRPr>
          </a:p>
          <a:p>
            <a:pPr>
              <a:defRPr/>
            </a:pPr>
            <a:r>
              <a:rPr lang="en-US" sz="1600" b="1" i="1" dirty="0" smtClean="0">
                <a:effectLst>
                  <a:outerShdw blurRad="38100" dist="38100" dir="2700000" algn="tl">
                    <a:srgbClr val="000000">
                      <a:alpha val="43137"/>
                    </a:srgbClr>
                  </a:outerShdw>
                </a:effectLst>
              </a:rPr>
              <a:t>*</a:t>
            </a:r>
            <a:r>
              <a:rPr lang="en-US" sz="1600" i="1" dirty="0" err="1" smtClean="0"/>
              <a:t>Renewables</a:t>
            </a:r>
            <a:r>
              <a:rPr lang="en-US" sz="1600" i="1" dirty="0" smtClean="0"/>
              <a:t> 2015. Global Status Report</a:t>
            </a:r>
            <a:r>
              <a:rPr lang="en-US" sz="1600" dirty="0" smtClean="0"/>
              <a:t>, (2015)Ren21</a:t>
            </a:r>
            <a:endParaRPr lang="en-US" sz="1600" b="1" dirty="0" smtClean="0">
              <a:effectLst>
                <a:outerShdw blurRad="38100" dist="38100" dir="2700000" algn="tl">
                  <a:srgbClr val="000000">
                    <a:alpha val="43137"/>
                  </a:srgbClr>
                </a:outerShdw>
              </a:effectLst>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751" y="188641"/>
            <a:ext cx="8208714" cy="6047809"/>
          </a:xfrm>
          <a:prstGeom prst="rect">
            <a:avLst/>
          </a:prstGeom>
        </p:spPr>
        <p:txBody>
          <a:bodyPr wrap="square">
            <a:spAutoFit/>
          </a:bodyPr>
          <a:lstStyle/>
          <a:p>
            <a:pPr>
              <a:defRPr/>
            </a:pPr>
            <a:endParaRPr lang="en-US" b="1" dirty="0" smtClean="0">
              <a:effectLst>
                <a:outerShdw blurRad="38100" dist="38100" dir="2700000" algn="tl">
                  <a:srgbClr val="000000">
                    <a:alpha val="43137"/>
                  </a:srgbClr>
                </a:outerShdw>
              </a:effectLst>
              <a:latin typeface="+mj-lt"/>
            </a:endParaRPr>
          </a:p>
          <a:p>
            <a:pPr algn="ctr">
              <a:defRPr/>
            </a:pPr>
            <a:r>
              <a:rPr lang="en-US" sz="4000" b="1" dirty="0" err="1" smtClean="0">
                <a:effectLst>
                  <a:outerShdw blurRad="38100" dist="38100" dir="2700000" algn="tl">
                    <a:srgbClr val="000000">
                      <a:alpha val="43137"/>
                    </a:srgbClr>
                  </a:outerShdw>
                </a:effectLst>
                <a:latin typeface="+mj-lt"/>
              </a:rPr>
              <a:t>Una</a:t>
            </a:r>
            <a:r>
              <a:rPr lang="en-US" sz="4000" b="1" dirty="0" smtClean="0">
                <a:effectLst>
                  <a:outerShdw blurRad="38100" dist="38100" dir="2700000" algn="tl">
                    <a:srgbClr val="000000">
                      <a:alpha val="43137"/>
                    </a:srgbClr>
                  </a:outerShdw>
                </a:effectLst>
                <a:latin typeface="+mj-lt"/>
              </a:rPr>
              <a:t> </a:t>
            </a:r>
            <a:r>
              <a:rPr lang="en-US" sz="4000" b="1" dirty="0" err="1" smtClean="0">
                <a:effectLst>
                  <a:outerShdw blurRad="38100" dist="38100" dir="2700000" algn="tl">
                    <a:srgbClr val="000000">
                      <a:alpha val="43137"/>
                    </a:srgbClr>
                  </a:outerShdw>
                </a:effectLst>
                <a:latin typeface="+mj-lt"/>
              </a:rPr>
              <a:t>strategia</a:t>
            </a:r>
            <a:r>
              <a:rPr lang="en-US" sz="4000" b="1" dirty="0" smtClean="0">
                <a:effectLst>
                  <a:outerShdw blurRad="38100" dist="38100" dir="2700000" algn="tl">
                    <a:srgbClr val="000000">
                      <a:alpha val="43137"/>
                    </a:srgbClr>
                  </a:outerShdw>
                </a:effectLst>
                <a:latin typeface="+mj-lt"/>
              </a:rPr>
              <a:t> </a:t>
            </a:r>
            <a:r>
              <a:rPr lang="en-US" sz="4000" b="1" dirty="0" err="1" smtClean="0">
                <a:effectLst>
                  <a:outerShdw blurRad="38100" dist="38100" dir="2700000" algn="tl">
                    <a:srgbClr val="000000">
                      <a:alpha val="43137"/>
                    </a:srgbClr>
                  </a:outerShdw>
                </a:effectLst>
                <a:latin typeface="+mj-lt"/>
              </a:rPr>
              <a:t>energetica</a:t>
            </a:r>
            <a:r>
              <a:rPr lang="en-US" sz="4000" b="1" dirty="0" smtClean="0">
                <a:effectLst>
                  <a:outerShdw blurRad="38100" dist="38100" dir="2700000" algn="tl">
                    <a:srgbClr val="000000">
                      <a:alpha val="43137"/>
                    </a:srgbClr>
                  </a:outerShdw>
                </a:effectLst>
                <a:latin typeface="+mj-lt"/>
              </a:rPr>
              <a:t> </a:t>
            </a:r>
            <a:r>
              <a:rPr lang="en-US" sz="4000" b="1" dirty="0" err="1" smtClean="0">
                <a:effectLst>
                  <a:outerShdw blurRad="38100" dist="38100" dir="2700000" algn="tl">
                    <a:srgbClr val="000000">
                      <a:alpha val="43137"/>
                    </a:srgbClr>
                  </a:outerShdw>
                </a:effectLst>
                <a:latin typeface="+mj-lt"/>
              </a:rPr>
              <a:t>globale</a:t>
            </a:r>
            <a:endParaRPr lang="en-US" sz="4000" b="1" dirty="0" smtClean="0">
              <a:effectLst>
                <a:outerShdw blurRad="38100" dist="38100" dir="2700000" algn="tl">
                  <a:srgbClr val="000000">
                    <a:alpha val="43137"/>
                  </a:srgbClr>
                </a:outerShdw>
              </a:effectLst>
              <a:latin typeface="+mj-lt"/>
            </a:endParaRPr>
          </a:p>
          <a:p>
            <a:pPr algn="ctr">
              <a:defRPr/>
            </a:pPr>
            <a:endParaRPr lang="en-US" sz="1200" b="1" dirty="0" smtClean="0">
              <a:effectLst>
                <a:outerShdw blurRad="38100" dist="38100" dir="2700000" algn="tl">
                  <a:srgbClr val="000000">
                    <a:alpha val="43137"/>
                  </a:srgbClr>
                </a:outerShdw>
              </a:effectLst>
              <a:latin typeface="+mj-lt"/>
            </a:endParaRPr>
          </a:p>
          <a:p>
            <a:pPr algn="just">
              <a:spcAft>
                <a:spcPts val="600"/>
              </a:spcAft>
              <a:buFont typeface="Wingdings" pitchFamily="2" charset="2"/>
              <a:buChar char="Ø"/>
              <a:defRPr/>
            </a:pPr>
            <a:r>
              <a:rPr lang="en-US" sz="2400" b="1" dirty="0" smtClean="0">
                <a:effectLst>
                  <a:outerShdw blurRad="38100" dist="38100" dir="2700000" algn="tl">
                    <a:srgbClr val="000000">
                      <a:alpha val="43137"/>
                    </a:srgbClr>
                  </a:outerShdw>
                </a:effectLst>
                <a:latin typeface="+mj-lt"/>
              </a:rPr>
              <a:t> </a:t>
            </a:r>
            <a:r>
              <a:rPr lang="en-US" sz="2800" b="1" dirty="0" smtClean="0">
                <a:effectLst>
                  <a:outerShdw blurRad="38100" dist="38100" dir="2700000" algn="tl">
                    <a:srgbClr val="000000">
                      <a:alpha val="43137"/>
                    </a:srgbClr>
                  </a:outerShdw>
                </a:effectLst>
                <a:latin typeface="+mj-lt"/>
              </a:rPr>
              <a:t>Le </a:t>
            </a:r>
            <a:r>
              <a:rPr lang="en-US" sz="2800" b="1" dirty="0" err="1" smtClean="0">
                <a:effectLst>
                  <a:outerShdw blurRad="38100" dist="38100" dir="2700000" algn="tl">
                    <a:srgbClr val="000000">
                      <a:alpha val="43137"/>
                    </a:srgbClr>
                  </a:outerShdw>
                </a:effectLst>
                <a:latin typeface="+mj-lt"/>
              </a:rPr>
              <a:t>indicazioni</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dell’IPCC</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della</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Comunità</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scientifica</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internazionale</a:t>
            </a:r>
            <a:endParaRPr lang="en-US" sz="2800" b="1" dirty="0" smtClean="0">
              <a:effectLst>
                <a:outerShdw blurRad="38100" dist="38100" dir="2700000" algn="tl">
                  <a:srgbClr val="000000">
                    <a:alpha val="43137"/>
                  </a:srgbClr>
                </a:outerShdw>
              </a:effectLst>
              <a:latin typeface="+mj-lt"/>
            </a:endParaRPr>
          </a:p>
          <a:p>
            <a:pPr algn="just">
              <a:spcAft>
                <a:spcPts val="600"/>
              </a:spcAft>
              <a:buFont typeface="Wingdings" pitchFamily="2" charset="2"/>
              <a:buChar char="Ø"/>
              <a:defRPr/>
            </a:pPr>
            <a:r>
              <a:rPr lang="en-US" sz="2800" b="1" dirty="0" smtClean="0">
                <a:effectLst>
                  <a:outerShdw blurRad="38100" dist="38100" dir="2700000" algn="tl">
                    <a:srgbClr val="000000">
                      <a:alpha val="43137"/>
                    </a:srgbClr>
                  </a:outerShdw>
                </a:effectLst>
                <a:latin typeface="+mj-lt"/>
              </a:rPr>
              <a:t> le </a:t>
            </a:r>
            <a:r>
              <a:rPr lang="en-US" sz="2800" b="1" dirty="0" err="1" smtClean="0">
                <a:effectLst>
                  <a:outerShdw blurRad="38100" dist="38100" dir="2700000" algn="tl">
                    <a:srgbClr val="000000">
                      <a:alpha val="43137"/>
                    </a:srgbClr>
                  </a:outerShdw>
                </a:effectLst>
                <a:latin typeface="+mj-lt"/>
              </a:rPr>
              <a:t>azioni</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dei</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governi</a:t>
            </a:r>
            <a:r>
              <a:rPr lang="en-US" sz="2800" b="1" dirty="0" smtClean="0">
                <a:effectLst>
                  <a:outerShdw blurRad="38100" dist="38100" dir="2700000" algn="tl">
                    <a:srgbClr val="000000">
                      <a:alpha val="43137"/>
                    </a:srgbClr>
                  </a:outerShdw>
                </a:effectLst>
                <a:latin typeface="+mj-lt"/>
              </a:rPr>
              <a:t> a </a:t>
            </a:r>
            <a:r>
              <a:rPr lang="en-US" sz="2800" b="1" dirty="0" err="1" smtClean="0">
                <a:effectLst>
                  <a:outerShdw blurRad="38100" dist="38100" dir="2700000" algn="tl">
                    <a:srgbClr val="000000">
                      <a:alpha val="43137"/>
                    </a:srgbClr>
                  </a:outerShdw>
                </a:effectLst>
                <a:latin typeface="+mj-lt"/>
              </a:rPr>
              <a:t>livello</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nazionale</a:t>
            </a:r>
            <a:r>
              <a:rPr lang="en-US" sz="2800" b="1" dirty="0" smtClean="0">
                <a:effectLst>
                  <a:outerShdw blurRad="38100" dist="38100" dir="2700000" algn="tl">
                    <a:srgbClr val="000000">
                      <a:alpha val="43137"/>
                    </a:srgbClr>
                  </a:outerShdw>
                </a:effectLst>
                <a:latin typeface="+mj-lt"/>
              </a:rPr>
              <a:t> e </a:t>
            </a:r>
            <a:r>
              <a:rPr lang="en-US" sz="2800" b="1" dirty="0" err="1" smtClean="0">
                <a:effectLst>
                  <a:outerShdw blurRad="38100" dist="38100" dir="2700000" algn="tl">
                    <a:srgbClr val="000000">
                      <a:alpha val="43137"/>
                    </a:srgbClr>
                  </a:outerShdw>
                </a:effectLst>
                <a:latin typeface="+mj-lt"/>
              </a:rPr>
              <a:t>territoriale</a:t>
            </a:r>
            <a:endParaRPr lang="en-US" sz="2800" b="1" dirty="0" smtClean="0">
              <a:effectLst>
                <a:outerShdw blurRad="38100" dist="38100" dir="2700000" algn="tl">
                  <a:srgbClr val="000000">
                    <a:alpha val="43137"/>
                  </a:srgbClr>
                </a:outerShdw>
              </a:effectLst>
              <a:latin typeface="+mj-lt"/>
            </a:endParaRPr>
          </a:p>
          <a:p>
            <a:pPr algn="just">
              <a:spcAft>
                <a:spcPts val="600"/>
              </a:spcAft>
              <a:buFont typeface="Wingdings" pitchFamily="2" charset="2"/>
              <a:buChar char="Ø"/>
              <a:defRPr/>
            </a:pP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gli</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accordi</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bilaterali</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tra</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Cina</a:t>
            </a:r>
            <a:r>
              <a:rPr lang="en-US" sz="2800" b="1" dirty="0" smtClean="0">
                <a:effectLst>
                  <a:outerShdw blurRad="38100" dist="38100" dir="2700000" algn="tl">
                    <a:srgbClr val="000000">
                      <a:alpha val="43137"/>
                    </a:srgbClr>
                  </a:outerShdw>
                </a:effectLst>
                <a:latin typeface="+mj-lt"/>
              </a:rPr>
              <a:t>, Russia  e </a:t>
            </a:r>
            <a:r>
              <a:rPr lang="en-US" sz="2800" b="1" dirty="0" err="1" smtClean="0">
                <a:effectLst>
                  <a:outerShdw blurRad="38100" dist="38100" dir="2700000" algn="tl">
                    <a:srgbClr val="000000">
                      <a:alpha val="43137"/>
                    </a:srgbClr>
                  </a:outerShdw>
                </a:effectLst>
                <a:latin typeface="+mj-lt"/>
              </a:rPr>
              <a:t>Stati</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Uniti</a:t>
            </a:r>
            <a:r>
              <a:rPr lang="en-US" sz="2800" b="1" dirty="0" smtClean="0">
                <a:effectLst>
                  <a:outerShdw blurRad="38100" dist="38100" dir="2700000" algn="tl">
                    <a:srgbClr val="000000">
                      <a:alpha val="43137"/>
                    </a:srgbClr>
                  </a:outerShdw>
                </a:effectLst>
                <a:latin typeface="+mj-lt"/>
              </a:rPr>
              <a:t>, </a:t>
            </a:r>
          </a:p>
          <a:p>
            <a:pPr algn="just">
              <a:spcAft>
                <a:spcPts val="600"/>
              </a:spcAft>
              <a:buFont typeface="Wingdings" pitchFamily="2" charset="2"/>
              <a:buChar char="Ø"/>
              <a:defRPr/>
            </a:pPr>
            <a:r>
              <a:rPr lang="en-US" sz="2800" b="1" dirty="0" smtClean="0">
                <a:effectLst>
                  <a:outerShdw blurRad="38100" dist="38100" dir="2700000" algn="tl">
                    <a:srgbClr val="000000">
                      <a:alpha val="43137"/>
                    </a:srgbClr>
                  </a:outerShdw>
                </a:effectLst>
                <a:latin typeface="+mj-lt"/>
              </a:rPr>
              <a:t>le </a:t>
            </a:r>
            <a:r>
              <a:rPr lang="en-US" sz="2800" b="1" dirty="0" err="1" smtClean="0">
                <a:effectLst>
                  <a:outerShdw blurRad="38100" dist="38100" dir="2700000" algn="tl">
                    <a:srgbClr val="000000">
                      <a:alpha val="43137"/>
                    </a:srgbClr>
                  </a:outerShdw>
                </a:effectLst>
                <a:latin typeface="+mj-lt"/>
              </a:rPr>
              <a:t>grandi</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mobilitazioni</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popolari</a:t>
            </a:r>
            <a:r>
              <a:rPr lang="en-US" sz="2800" b="1" dirty="0" smtClean="0">
                <a:effectLst>
                  <a:outerShdw blurRad="38100" dist="38100" dir="2700000" algn="tl">
                    <a:srgbClr val="000000">
                      <a:alpha val="43137"/>
                    </a:srgbClr>
                  </a:outerShdw>
                </a:effectLst>
                <a:latin typeface="+mj-lt"/>
              </a:rPr>
              <a:t> e </a:t>
            </a:r>
            <a:r>
              <a:rPr lang="en-US" sz="2800" b="1" dirty="0" err="1" smtClean="0">
                <a:effectLst>
                  <a:outerShdw blurRad="38100" dist="38100" dir="2700000" algn="tl">
                    <a:srgbClr val="000000">
                      <a:alpha val="43137"/>
                    </a:srgbClr>
                  </a:outerShdw>
                </a:effectLst>
                <a:latin typeface="+mj-lt"/>
              </a:rPr>
              <a:t>l’orientamento</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di</a:t>
            </a:r>
            <a:r>
              <a:rPr lang="en-US" sz="2800" b="1" dirty="0" smtClean="0">
                <a:effectLst>
                  <a:outerShdw blurRad="38100" dist="38100" dir="2700000" algn="tl">
                    <a:srgbClr val="000000">
                      <a:alpha val="43137"/>
                    </a:srgbClr>
                  </a:outerShdw>
                </a:effectLst>
                <a:latin typeface="+mj-lt"/>
              </a:rPr>
              <a:t> chi </a:t>
            </a:r>
            <a:r>
              <a:rPr lang="en-US" sz="2800" b="1" dirty="0" err="1" smtClean="0">
                <a:effectLst>
                  <a:outerShdw blurRad="38100" dist="38100" dir="2700000" algn="tl">
                    <a:srgbClr val="000000">
                      <a:alpha val="43137"/>
                    </a:srgbClr>
                  </a:outerShdw>
                </a:effectLst>
                <a:latin typeface="+mj-lt"/>
              </a:rPr>
              <a:t>compra</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meglio</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il</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pannello</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solare</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che</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il</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carbone</a:t>
            </a:r>
            <a:r>
              <a:rPr lang="en-US" sz="2800" b="1" dirty="0" smtClean="0">
                <a:effectLst>
                  <a:outerShdw blurRad="38100" dist="38100" dir="2700000" algn="tl">
                    <a:srgbClr val="000000">
                      <a:alpha val="43137"/>
                    </a:srgbClr>
                  </a:outerShdw>
                </a:effectLst>
                <a:latin typeface="+mj-lt"/>
              </a:rPr>
              <a:t> o </a:t>
            </a:r>
            <a:r>
              <a:rPr lang="en-US" sz="2800" b="1" dirty="0" err="1" smtClean="0">
                <a:effectLst>
                  <a:outerShdw blurRad="38100" dist="38100" dir="2700000" algn="tl">
                    <a:srgbClr val="000000">
                      <a:alpha val="43137"/>
                    </a:srgbClr>
                  </a:outerShdw>
                </a:effectLst>
                <a:latin typeface="+mj-lt"/>
              </a:rPr>
              <a:t>il</a:t>
            </a:r>
            <a:r>
              <a:rPr lang="en-US" sz="2800" b="1" dirty="0" smtClean="0">
                <a:effectLst>
                  <a:outerShdw blurRad="38100" dist="38100" dir="2700000" algn="tl">
                    <a:srgbClr val="000000">
                      <a:alpha val="43137"/>
                    </a:srgbClr>
                  </a:outerShdw>
                </a:effectLst>
                <a:latin typeface="+mj-lt"/>
              </a:rPr>
              <a:t> </a:t>
            </a:r>
            <a:r>
              <a:rPr lang="en-US" sz="2800" b="1" dirty="0" err="1" smtClean="0">
                <a:effectLst>
                  <a:outerShdw blurRad="38100" dist="38100" dir="2700000" algn="tl">
                    <a:srgbClr val="000000">
                      <a:alpha val="43137"/>
                    </a:srgbClr>
                  </a:outerShdw>
                </a:effectLst>
                <a:latin typeface="+mj-lt"/>
              </a:rPr>
              <a:t>petrolio</a:t>
            </a:r>
            <a:r>
              <a:rPr lang="en-US" sz="2800" b="1" dirty="0" smtClean="0">
                <a:effectLst>
                  <a:outerShdw blurRad="38100" dist="38100" dir="2700000" algn="tl">
                    <a:srgbClr val="000000">
                      <a:alpha val="43137"/>
                    </a:srgbClr>
                  </a:outerShdw>
                </a:effectLst>
                <a:latin typeface="+mj-lt"/>
              </a:rPr>
              <a:t>) </a:t>
            </a:r>
          </a:p>
          <a:p>
            <a:pPr algn="just">
              <a:buFont typeface="Wingdings" pitchFamily="2" charset="2"/>
              <a:buChar char="Ø"/>
              <a:defRPr/>
            </a:pPr>
            <a:endParaRPr lang="en-US" sz="500" b="1" dirty="0">
              <a:effectLst>
                <a:outerShdw blurRad="38100" dist="38100" dir="2700000" algn="tl">
                  <a:srgbClr val="000000">
                    <a:alpha val="43137"/>
                  </a:srgbClr>
                </a:outerShdw>
              </a:effectLst>
              <a:latin typeface="+mj-lt"/>
            </a:endParaRPr>
          </a:p>
          <a:p>
            <a:pPr algn="ctr">
              <a:defRPr/>
            </a:pPr>
            <a:r>
              <a:rPr lang="en-US" sz="4000" b="1" dirty="0" err="1" smtClean="0">
                <a:effectLst>
                  <a:outerShdw blurRad="38100" dist="38100" dir="2700000" algn="tl">
                    <a:srgbClr val="000000">
                      <a:alpha val="43137"/>
                    </a:srgbClr>
                  </a:outerShdw>
                </a:effectLst>
                <a:latin typeface="+mj-lt"/>
              </a:rPr>
              <a:t>Stanno</a:t>
            </a:r>
            <a:r>
              <a:rPr lang="en-US" sz="4000" b="1" dirty="0" smtClean="0">
                <a:effectLst>
                  <a:outerShdw blurRad="38100" dist="38100" dir="2700000" algn="tl">
                    <a:srgbClr val="000000">
                      <a:alpha val="43137"/>
                    </a:srgbClr>
                  </a:outerShdw>
                </a:effectLst>
                <a:latin typeface="+mj-lt"/>
              </a:rPr>
              <a:t> </a:t>
            </a:r>
            <a:r>
              <a:rPr lang="en-US" sz="4000" b="1" dirty="0" err="1" smtClean="0">
                <a:effectLst>
                  <a:outerShdw blurRad="38100" dist="38100" dir="2700000" algn="tl">
                    <a:srgbClr val="000000">
                      <a:alpha val="43137"/>
                    </a:srgbClr>
                  </a:outerShdw>
                </a:effectLst>
                <a:latin typeface="+mj-lt"/>
              </a:rPr>
              <a:t>già</a:t>
            </a:r>
            <a:r>
              <a:rPr lang="en-US" sz="4000" b="1" dirty="0" smtClean="0">
                <a:effectLst>
                  <a:outerShdw blurRad="38100" dist="38100" dir="2700000" algn="tl">
                    <a:srgbClr val="000000">
                      <a:alpha val="43137"/>
                    </a:srgbClr>
                  </a:outerShdw>
                </a:effectLst>
                <a:latin typeface="+mj-lt"/>
              </a:rPr>
              <a:t> </a:t>
            </a:r>
            <a:r>
              <a:rPr lang="en-US" sz="4000" b="1" dirty="0" err="1" smtClean="0">
                <a:effectLst>
                  <a:outerShdw blurRad="38100" dist="38100" dir="2700000" algn="tl">
                    <a:srgbClr val="000000">
                      <a:alpha val="43137"/>
                    </a:srgbClr>
                  </a:outerShdw>
                </a:effectLst>
                <a:latin typeface="+mj-lt"/>
              </a:rPr>
              <a:t>cambiando</a:t>
            </a:r>
            <a:r>
              <a:rPr lang="en-US" sz="4000" b="1" dirty="0" smtClean="0">
                <a:effectLst>
                  <a:outerShdw blurRad="38100" dist="38100" dir="2700000" algn="tl">
                    <a:srgbClr val="000000">
                      <a:alpha val="43137"/>
                    </a:srgbClr>
                  </a:outerShdw>
                </a:effectLst>
                <a:latin typeface="+mj-lt"/>
              </a:rPr>
              <a:t> </a:t>
            </a:r>
            <a:r>
              <a:rPr lang="en-US" sz="4000" b="1" dirty="0" err="1" smtClean="0">
                <a:effectLst>
                  <a:outerShdw blurRad="38100" dist="38100" dir="2700000" algn="tl">
                    <a:srgbClr val="000000">
                      <a:alpha val="43137"/>
                    </a:srgbClr>
                  </a:outerShdw>
                </a:effectLst>
                <a:latin typeface="+mj-lt"/>
              </a:rPr>
              <a:t>il</a:t>
            </a:r>
            <a:r>
              <a:rPr lang="en-US" sz="4000" b="1" dirty="0" smtClean="0">
                <a:effectLst>
                  <a:outerShdw blurRad="38100" dist="38100" dir="2700000" algn="tl">
                    <a:srgbClr val="000000">
                      <a:alpha val="43137"/>
                    </a:srgbClr>
                  </a:outerShdw>
                </a:effectLst>
                <a:latin typeface="+mj-lt"/>
              </a:rPr>
              <a:t> </a:t>
            </a:r>
            <a:r>
              <a:rPr lang="en-US" sz="4000" b="1" dirty="0" err="1" smtClean="0">
                <a:effectLst>
                  <a:outerShdw blurRad="38100" dist="38100" dir="2700000" algn="tl">
                    <a:srgbClr val="000000">
                      <a:alpha val="43137"/>
                    </a:srgbClr>
                  </a:outerShdw>
                </a:effectLst>
                <a:latin typeface="+mj-lt"/>
              </a:rPr>
              <a:t>quadro</a:t>
            </a:r>
            <a:endParaRPr lang="en-US" sz="4000" b="1" dirty="0" smtClean="0">
              <a:effectLst>
                <a:outerShdw blurRad="38100" dist="38100" dir="2700000" algn="tl">
                  <a:srgbClr val="000000">
                    <a:alpha val="43137"/>
                  </a:srgbClr>
                </a:outerShdw>
              </a:effectLst>
              <a:latin typeface="+mj-lt"/>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620688"/>
            <a:ext cx="8496944" cy="5509200"/>
          </a:xfrm>
          <a:prstGeom prst="rect">
            <a:avLst/>
          </a:prstGeom>
        </p:spPr>
        <p:txBody>
          <a:bodyPr wrap="square">
            <a:spAutoFit/>
          </a:bodyPr>
          <a:lstStyle/>
          <a:p>
            <a:pPr algn="ctr" eaLnBrk="1" hangingPunct="1"/>
            <a:r>
              <a:rPr lang="it-IT" sz="2800" b="1" i="1" dirty="0" smtClean="0">
                <a:solidFill>
                  <a:srgbClr val="FFC000"/>
                </a:solidFill>
              </a:rPr>
              <a:t>Una strategia globale perché</a:t>
            </a:r>
          </a:p>
          <a:p>
            <a:pPr algn="ctr" eaLnBrk="1" hangingPunct="1"/>
            <a:r>
              <a:rPr lang="it-IT" sz="4800" b="1" i="1" dirty="0" smtClean="0">
                <a:solidFill>
                  <a:srgbClr val="002060"/>
                </a:solidFill>
              </a:rPr>
              <a:t>Tutti si stanno muovendo</a:t>
            </a:r>
          </a:p>
          <a:p>
            <a:pPr algn="ctr" eaLnBrk="1" hangingPunct="1">
              <a:buFont typeface="Wingdings" pitchFamily="2" charset="2"/>
              <a:buChar char="Ø"/>
            </a:pPr>
            <a:r>
              <a:rPr lang="it-IT" sz="2800" b="1" i="1" dirty="0" smtClean="0">
                <a:solidFill>
                  <a:srgbClr val="FFFF00"/>
                </a:solidFill>
              </a:rPr>
              <a:t>  l’Europa ha fatto da apripista, ma nel 2015 è scesa da 120 bn $ a 58,5;  ora il </a:t>
            </a:r>
            <a:r>
              <a:rPr lang="it-IT" sz="2800" b="1" i="1" dirty="0" smtClean="0">
                <a:solidFill>
                  <a:srgbClr val="FFFF00"/>
                </a:solidFill>
                <a:effectLst>
                  <a:outerShdw blurRad="38100" dist="38100" dir="2700000" algn="tl">
                    <a:srgbClr val="000000">
                      <a:alpha val="43137"/>
                    </a:srgbClr>
                  </a:outerShdw>
                </a:effectLst>
              </a:rPr>
              <a:t>Paese leader per le rinnovabili è la Cina </a:t>
            </a:r>
            <a:r>
              <a:rPr lang="it-IT" sz="2800" b="1" i="1" dirty="0" smtClean="0">
                <a:solidFill>
                  <a:srgbClr val="FFFF00"/>
                </a:solidFill>
              </a:rPr>
              <a:t>(110bn $).</a:t>
            </a:r>
          </a:p>
          <a:p>
            <a:pPr algn="ctr" eaLnBrk="1" hangingPunct="1"/>
            <a:endParaRPr lang="it-IT" sz="1200" b="1" i="1" dirty="0" smtClean="0">
              <a:solidFill>
                <a:srgbClr val="FFC000"/>
              </a:solidFill>
            </a:endParaRPr>
          </a:p>
          <a:p>
            <a:pPr algn="ctr" eaLnBrk="1" hangingPunct="1">
              <a:buFont typeface="Wingdings" pitchFamily="2" charset="2"/>
              <a:buChar char="Ø"/>
            </a:pPr>
            <a:r>
              <a:rPr lang="it-IT" sz="2800" b="1" i="1" dirty="0" smtClean="0">
                <a:solidFill>
                  <a:srgbClr val="FFC000"/>
                </a:solidFill>
              </a:rPr>
              <a:t> </a:t>
            </a:r>
            <a:r>
              <a:rPr lang="it-IT" sz="2800" b="1" i="1" dirty="0" smtClean="0">
                <a:solidFill>
                  <a:srgbClr val="FFFF00"/>
                </a:solidFill>
              </a:rPr>
              <a:t>Asia</a:t>
            </a:r>
            <a:r>
              <a:rPr lang="it-IT" sz="2800" b="1" i="1" dirty="0" smtClean="0">
                <a:solidFill>
                  <a:srgbClr val="FFC000"/>
                </a:solidFill>
              </a:rPr>
              <a:t>, </a:t>
            </a:r>
            <a:r>
              <a:rPr lang="it-IT" sz="2800" b="1" i="1" dirty="0" smtClean="0">
                <a:solidFill>
                  <a:srgbClr val="FFFF00"/>
                </a:solidFill>
                <a:effectLst>
                  <a:outerShdw blurRad="38100" dist="38100" dir="2700000" algn="tl">
                    <a:srgbClr val="000000">
                      <a:alpha val="43137"/>
                    </a:srgbClr>
                  </a:outerShdw>
                </a:effectLst>
              </a:rPr>
              <a:t>senza Cina</a:t>
            </a:r>
            <a:r>
              <a:rPr lang="it-IT" sz="2800" b="1" i="1" dirty="0" smtClean="0">
                <a:solidFill>
                  <a:srgbClr val="FFC000"/>
                </a:solidFill>
              </a:rPr>
              <a:t>, e Oceania nel </a:t>
            </a:r>
            <a:r>
              <a:rPr lang="it-IT" sz="2800" b="1" i="1" dirty="0" smtClean="0">
                <a:solidFill>
                  <a:srgbClr val="FFFF00"/>
                </a:solidFill>
              </a:rPr>
              <a:t>2014 hanno investito nelle rinnovabili più degli US </a:t>
            </a:r>
            <a:r>
              <a:rPr lang="it-IT" sz="2800" b="1" i="1" dirty="0" smtClean="0">
                <a:solidFill>
                  <a:srgbClr val="FFC000"/>
                </a:solidFill>
              </a:rPr>
              <a:t>(48,7 vs 38,3 miliardi di dollari). Ma nel 2015, US 56,5bn $</a:t>
            </a:r>
          </a:p>
          <a:p>
            <a:pPr algn="ctr" eaLnBrk="1" hangingPunct="1"/>
            <a:endParaRPr lang="it-IT" sz="1200" b="1" i="1" dirty="0" smtClean="0">
              <a:solidFill>
                <a:srgbClr val="FFC000"/>
              </a:solidFill>
            </a:endParaRPr>
          </a:p>
          <a:p>
            <a:pPr algn="ctr" eaLnBrk="1" hangingPunct="1">
              <a:buFont typeface="Wingdings" pitchFamily="2" charset="2"/>
              <a:buChar char="Ø"/>
            </a:pPr>
            <a:r>
              <a:rPr lang="it-IT" sz="2800" b="1" i="1" dirty="0" smtClean="0">
                <a:solidFill>
                  <a:srgbClr val="FFC000"/>
                </a:solidFill>
              </a:rPr>
              <a:t> Nel 2014 i </a:t>
            </a:r>
            <a:r>
              <a:rPr lang="it-IT" sz="2800" b="1" i="1" dirty="0" smtClean="0">
                <a:solidFill>
                  <a:srgbClr val="FFFF00"/>
                </a:solidFill>
              </a:rPr>
              <a:t>Paesi in via di sviluppo </a:t>
            </a:r>
            <a:r>
              <a:rPr lang="it-IT" sz="2800" b="1" i="1" dirty="0" smtClean="0">
                <a:solidFill>
                  <a:srgbClr val="FFC000"/>
                </a:solidFill>
              </a:rPr>
              <a:t>hanno investito nell’eolico </a:t>
            </a:r>
            <a:r>
              <a:rPr lang="it-IT" sz="2800" b="1" i="1" dirty="0" smtClean="0">
                <a:solidFill>
                  <a:srgbClr val="FFFF00"/>
                </a:solidFill>
              </a:rPr>
              <a:t>più dei Paesi sviluppati </a:t>
            </a:r>
            <a:r>
              <a:rPr lang="it-IT" sz="2800" b="1" i="1" dirty="0" smtClean="0">
                <a:solidFill>
                  <a:srgbClr val="FFC000"/>
                </a:solidFill>
              </a:rPr>
              <a:t>(58 vs 41 miliardi di dollari)</a:t>
            </a:r>
            <a:endParaRPr lang="it-IT" sz="2800" b="1" dirty="0" smtClean="0">
              <a:solidFill>
                <a:schemeClr val="tx2"/>
              </a:solidFill>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908720"/>
            <a:ext cx="7920880" cy="5191552"/>
          </a:xfrm>
          <a:prstGeom prst="rect">
            <a:avLst/>
          </a:prstGeom>
        </p:spPr>
        <p:txBody>
          <a:bodyPr wrap="square">
            <a:spAutoFit/>
          </a:bodyPr>
          <a:lstStyle/>
          <a:p>
            <a:r>
              <a:rPr lang="en-US" sz="2800" b="1" dirty="0" err="1" smtClean="0">
                <a:effectLst>
                  <a:outerShdw blurRad="38100" dist="38100" dir="2700000" algn="tl">
                    <a:srgbClr val="000000">
                      <a:alpha val="43137"/>
                    </a:srgbClr>
                  </a:outerShdw>
                </a:effectLst>
              </a:rPr>
              <a:t>Impressionante</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l’incremento</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dei</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tassi</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di</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investimento</a:t>
            </a:r>
            <a:r>
              <a:rPr lang="en-US" sz="2800" b="1" dirty="0" smtClean="0">
                <a:effectLst>
                  <a:outerShdw blurRad="38100" dist="38100" dir="2700000" algn="tl">
                    <a:srgbClr val="000000">
                      <a:alpha val="43137"/>
                    </a:srgbClr>
                  </a:outerShdw>
                </a:effectLst>
              </a:rPr>
              <a:t> 2015 </a:t>
            </a:r>
            <a:r>
              <a:rPr lang="en-US" sz="2800" b="1" dirty="0" err="1" smtClean="0">
                <a:effectLst>
                  <a:outerShdw blurRad="38100" dist="38100" dir="2700000" algn="tl">
                    <a:srgbClr val="000000">
                      <a:alpha val="43137"/>
                    </a:srgbClr>
                  </a:outerShdw>
                </a:effectLst>
              </a:rPr>
              <a:t>vs</a:t>
            </a:r>
            <a:r>
              <a:rPr lang="en-US" sz="2800" b="1" dirty="0" smtClean="0">
                <a:effectLst>
                  <a:outerShdw blurRad="38100" dist="38100" dir="2700000" algn="tl">
                    <a:srgbClr val="000000">
                      <a:alpha val="43137"/>
                    </a:srgbClr>
                  </a:outerShdw>
                </a:effectLst>
              </a:rPr>
              <a:t> 2014, </a:t>
            </a:r>
            <a:r>
              <a:rPr lang="en-US" sz="2800" b="1" dirty="0" err="1" smtClean="0">
                <a:effectLst>
                  <a:outerShdw blurRad="38100" dist="38100" dir="2700000" algn="tl">
                    <a:srgbClr val="000000">
                      <a:alpha val="43137"/>
                    </a:srgbClr>
                  </a:outerShdw>
                </a:effectLst>
              </a:rPr>
              <a:t>realizzati</a:t>
            </a:r>
            <a:r>
              <a:rPr lang="en-US" sz="2800" b="1" dirty="0" smtClean="0">
                <a:effectLst>
                  <a:outerShdw blurRad="38100" dist="38100" dir="2700000" algn="tl">
                    <a:srgbClr val="000000">
                      <a:alpha val="43137"/>
                    </a:srgbClr>
                  </a:outerShdw>
                </a:effectLst>
              </a:rPr>
              <a:t> in </a:t>
            </a:r>
            <a:r>
              <a:rPr lang="en-US" sz="2800" b="1" dirty="0" err="1" smtClean="0">
                <a:effectLst>
                  <a:outerShdw blurRad="38100" dist="38100" dir="2700000" algn="tl">
                    <a:srgbClr val="000000">
                      <a:alpha val="43137"/>
                    </a:srgbClr>
                  </a:outerShdw>
                </a:effectLst>
              </a:rPr>
              <a:t>alcuni</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Paesi</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emergenti</a:t>
            </a:r>
            <a:r>
              <a:rPr lang="en-US" sz="2800" b="1" dirty="0" smtClean="0">
                <a:effectLst>
                  <a:outerShdw blurRad="38100" dist="38100" dir="2700000" algn="tl">
                    <a:srgbClr val="000000">
                      <a:alpha val="43137"/>
                    </a:srgbClr>
                  </a:outerShdw>
                </a:effectLst>
              </a:rPr>
              <a:t> o in via </a:t>
            </a:r>
            <a:r>
              <a:rPr lang="en-US" sz="2800" b="1" dirty="0" err="1" smtClean="0">
                <a:effectLst>
                  <a:outerShdw blurRad="38100" dist="38100" dir="2700000" algn="tl">
                    <a:srgbClr val="000000">
                      <a:alpha val="43137"/>
                    </a:srgbClr>
                  </a:outerShdw>
                </a:effectLst>
              </a:rPr>
              <a:t>di</a:t>
            </a:r>
            <a:r>
              <a:rPr lang="en-US" sz="2800" b="1" dirty="0" smtClean="0">
                <a:effectLst>
                  <a:outerShdw blurRad="38100" dist="38100" dir="2700000" algn="tl">
                    <a:srgbClr val="000000">
                      <a:alpha val="43137"/>
                    </a:srgbClr>
                  </a:outerShdw>
                </a:effectLst>
              </a:rPr>
              <a:t> </a:t>
            </a:r>
            <a:r>
              <a:rPr lang="en-US" sz="2800" b="1" dirty="0" err="1" smtClean="0">
                <a:effectLst>
                  <a:outerShdw blurRad="38100" dist="38100" dir="2700000" algn="tl">
                    <a:srgbClr val="000000">
                      <a:alpha val="43137"/>
                    </a:srgbClr>
                  </a:outerShdw>
                </a:effectLst>
              </a:rPr>
              <a:t>sviluppo</a:t>
            </a:r>
            <a:r>
              <a:rPr lang="en-US" sz="2800" b="1" dirty="0" smtClean="0">
                <a:effectLst>
                  <a:outerShdw blurRad="38100" dist="38100" dir="2700000" algn="tl">
                    <a:srgbClr val="000000">
                      <a:alpha val="43137"/>
                    </a:srgbClr>
                  </a:outerShdw>
                </a:effectLst>
              </a:rPr>
              <a:t>: </a:t>
            </a:r>
          </a:p>
          <a:p>
            <a:endParaRPr lang="en-US" sz="1600" dirty="0" smtClean="0"/>
          </a:p>
          <a:p>
            <a:r>
              <a:rPr lang="en-US" sz="3600" b="1" dirty="0" smtClean="0">
                <a:solidFill>
                  <a:srgbClr val="FFFF00"/>
                </a:solidFill>
                <a:effectLst>
                  <a:outerShdw blurRad="38100" dist="38100" dir="2700000" algn="tl">
                    <a:srgbClr val="000000">
                      <a:alpha val="43137"/>
                    </a:srgbClr>
                  </a:outerShdw>
                </a:effectLst>
              </a:rPr>
              <a:t>Mexico</a:t>
            </a:r>
            <a:r>
              <a:rPr lang="en-US" sz="3600" dirty="0" smtClean="0"/>
              <a:t> up </a:t>
            </a:r>
            <a:r>
              <a:rPr lang="en-US" sz="3600" b="1" dirty="0" smtClean="0">
                <a:solidFill>
                  <a:srgbClr val="002060"/>
                </a:solidFill>
                <a:effectLst>
                  <a:outerShdw blurRad="38100" dist="38100" dir="2700000" algn="tl">
                    <a:srgbClr val="000000">
                      <a:alpha val="43137"/>
                    </a:srgbClr>
                  </a:outerShdw>
                </a:effectLst>
              </a:rPr>
              <a:t>114%</a:t>
            </a:r>
            <a:r>
              <a:rPr lang="en-US" sz="3600" dirty="0" smtClean="0"/>
              <a:t>;</a:t>
            </a:r>
          </a:p>
          <a:p>
            <a:r>
              <a:rPr lang="en-US" sz="1400" dirty="0" smtClean="0"/>
              <a:t> </a:t>
            </a:r>
          </a:p>
          <a:p>
            <a:r>
              <a:rPr lang="en-US" sz="3600" b="1" dirty="0" smtClean="0">
                <a:solidFill>
                  <a:srgbClr val="FFFF00"/>
                </a:solidFill>
                <a:effectLst>
                  <a:outerShdw blurRad="38100" dist="38100" dir="2700000" algn="tl">
                    <a:srgbClr val="000000">
                      <a:alpha val="43137"/>
                    </a:srgbClr>
                  </a:outerShdw>
                </a:effectLst>
              </a:rPr>
              <a:t>Chile</a:t>
            </a:r>
            <a:r>
              <a:rPr lang="en-US" sz="3600" dirty="0" smtClean="0"/>
              <a:t> up </a:t>
            </a:r>
            <a:r>
              <a:rPr lang="en-US" sz="3600" b="1" dirty="0" smtClean="0">
                <a:solidFill>
                  <a:srgbClr val="002060"/>
                </a:solidFill>
                <a:effectLst>
                  <a:outerShdw blurRad="38100" dist="38100" dir="2700000" algn="tl">
                    <a:srgbClr val="000000">
                      <a:alpha val="43137"/>
                    </a:srgbClr>
                  </a:outerShdw>
                </a:effectLst>
              </a:rPr>
              <a:t>157 %</a:t>
            </a:r>
            <a:r>
              <a:rPr lang="en-US" sz="3600" dirty="0" smtClean="0"/>
              <a:t>;</a:t>
            </a:r>
          </a:p>
          <a:p>
            <a:r>
              <a:rPr lang="en-US" sz="1400" dirty="0" smtClean="0"/>
              <a:t> </a:t>
            </a:r>
          </a:p>
          <a:p>
            <a:r>
              <a:rPr lang="en-US" sz="3600" b="1" dirty="0" smtClean="0">
                <a:solidFill>
                  <a:srgbClr val="FFFF00"/>
                </a:solidFill>
                <a:effectLst>
                  <a:outerShdw blurRad="38100" dist="38100" dir="2700000" algn="tl">
                    <a:srgbClr val="000000">
                      <a:alpha val="43137"/>
                    </a:srgbClr>
                  </a:outerShdw>
                </a:effectLst>
              </a:rPr>
              <a:t>South Africa </a:t>
            </a:r>
            <a:r>
              <a:rPr lang="en-US" sz="3600" dirty="0" smtClean="0"/>
              <a:t>up </a:t>
            </a:r>
            <a:r>
              <a:rPr lang="en-US" sz="3600" b="1" dirty="0" smtClean="0">
                <a:solidFill>
                  <a:srgbClr val="002060"/>
                </a:solidFill>
                <a:effectLst>
                  <a:outerShdw blurRad="38100" dist="38100" dir="2700000" algn="tl">
                    <a:srgbClr val="000000">
                      <a:alpha val="43137"/>
                    </a:srgbClr>
                  </a:outerShdw>
                </a:effectLst>
              </a:rPr>
              <a:t>329%</a:t>
            </a:r>
            <a:r>
              <a:rPr lang="en-US" sz="3600" dirty="0" smtClean="0"/>
              <a:t>; </a:t>
            </a:r>
          </a:p>
          <a:p>
            <a:endParaRPr lang="en-US" sz="1400" dirty="0" smtClean="0"/>
          </a:p>
          <a:p>
            <a:pPr algn="just"/>
            <a:r>
              <a:rPr lang="en-US" sz="3600" b="1" dirty="0" smtClean="0">
                <a:solidFill>
                  <a:srgbClr val="FFFF00"/>
                </a:solidFill>
                <a:effectLst>
                  <a:outerShdw blurRad="38100" dist="38100" dir="2700000" algn="tl">
                    <a:srgbClr val="000000">
                      <a:alpha val="43137"/>
                    </a:srgbClr>
                  </a:outerShdw>
                </a:effectLst>
              </a:rPr>
              <a:t>Africa e </a:t>
            </a:r>
            <a:r>
              <a:rPr lang="en-US" sz="3600" b="1" dirty="0" err="1" smtClean="0">
                <a:solidFill>
                  <a:srgbClr val="FFFF00"/>
                </a:solidFill>
                <a:effectLst>
                  <a:outerShdw blurRad="38100" dist="38100" dir="2700000" algn="tl">
                    <a:srgbClr val="000000">
                      <a:alpha val="43137"/>
                    </a:srgbClr>
                  </a:outerShdw>
                </a:effectLst>
              </a:rPr>
              <a:t>regioni</a:t>
            </a:r>
            <a:r>
              <a:rPr lang="en-US" sz="3600" b="1" dirty="0" smtClean="0">
                <a:solidFill>
                  <a:srgbClr val="FFFF00"/>
                </a:solidFill>
                <a:effectLst>
                  <a:outerShdw blurRad="38100" dist="38100" dir="2700000" algn="tl">
                    <a:srgbClr val="000000">
                      <a:alpha val="43137"/>
                    </a:srgbClr>
                  </a:outerShdw>
                </a:effectLst>
              </a:rPr>
              <a:t> del </a:t>
            </a:r>
            <a:r>
              <a:rPr lang="en-US" sz="3600" b="1" dirty="0" err="1" smtClean="0">
                <a:solidFill>
                  <a:srgbClr val="FFFF00"/>
                </a:solidFill>
                <a:effectLst>
                  <a:outerShdw blurRad="38100" dist="38100" dir="2700000" algn="tl">
                    <a:srgbClr val="000000">
                      <a:alpha val="43137"/>
                    </a:srgbClr>
                  </a:outerShdw>
                </a:effectLst>
              </a:rPr>
              <a:t>Medio</a:t>
            </a:r>
            <a:r>
              <a:rPr lang="en-US" sz="3600" b="1" dirty="0" smtClean="0">
                <a:solidFill>
                  <a:srgbClr val="FFFF00"/>
                </a:solidFill>
                <a:effectLst>
                  <a:outerShdw blurRad="38100" dist="38100" dir="2700000" algn="tl">
                    <a:srgbClr val="000000">
                      <a:alpha val="43137"/>
                    </a:srgbClr>
                  </a:outerShdw>
                </a:effectLst>
              </a:rPr>
              <a:t> </a:t>
            </a:r>
            <a:r>
              <a:rPr lang="en-US" sz="3600" b="1" dirty="0" err="1" smtClean="0">
                <a:solidFill>
                  <a:srgbClr val="FFFF00"/>
                </a:solidFill>
                <a:effectLst>
                  <a:outerShdw blurRad="38100" dist="38100" dir="2700000" algn="tl">
                    <a:srgbClr val="000000">
                      <a:alpha val="43137"/>
                    </a:srgbClr>
                  </a:outerShdw>
                </a:effectLst>
              </a:rPr>
              <a:t>Oriente</a:t>
            </a:r>
            <a:r>
              <a:rPr lang="en-US" sz="3600" b="1" dirty="0" smtClean="0">
                <a:solidFill>
                  <a:srgbClr val="FFFF00"/>
                </a:solidFill>
                <a:effectLst>
                  <a:outerShdw blurRad="38100" dist="38100" dir="2700000" algn="tl">
                    <a:srgbClr val="000000">
                      <a:alpha val="43137"/>
                    </a:srgbClr>
                  </a:outerShdw>
                </a:effectLst>
              </a:rPr>
              <a:t> </a:t>
            </a:r>
            <a:r>
              <a:rPr lang="en-US" sz="3600" dirty="0" smtClean="0"/>
              <a:t>up </a:t>
            </a:r>
            <a:r>
              <a:rPr lang="en-US" sz="3600" b="1" dirty="0" smtClean="0">
                <a:solidFill>
                  <a:srgbClr val="002060"/>
                </a:solidFill>
                <a:effectLst>
                  <a:outerShdw blurRad="38100" dist="38100" dir="2700000" algn="tl">
                    <a:srgbClr val="000000">
                      <a:alpha val="43137"/>
                    </a:srgbClr>
                  </a:outerShdw>
                </a:effectLst>
              </a:rPr>
              <a:t>54%</a:t>
            </a:r>
            <a:r>
              <a:rPr lang="en-US" dirty="0" smtClean="0"/>
              <a:t> </a:t>
            </a:r>
            <a:r>
              <a:rPr lang="en-US" sz="2800" dirty="0" smtClean="0"/>
              <a:t>.</a:t>
            </a:r>
            <a:endParaRPr lang="it-IT"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23850" y="549275"/>
            <a:ext cx="8496300" cy="1079500"/>
          </a:xfrm>
        </p:spPr>
        <p:txBody>
          <a:bodyPr/>
          <a:lstStyle/>
          <a:p>
            <a:pPr eaLnBrk="1" hangingPunct="1">
              <a:defRPr/>
            </a:pPr>
            <a:r>
              <a:rPr lang="it-IT" sz="3200" i="1" dirty="0" smtClean="0"/>
              <a:t>Joint science academies’ statement: Energy Sustainability and Security,</a:t>
            </a:r>
            <a:r>
              <a:rPr lang="it-IT" sz="3200" dirty="0" smtClean="0">
                <a:latin typeface="Arial" charset="0"/>
              </a:rPr>
              <a:t> </a:t>
            </a:r>
            <a:r>
              <a:rPr lang="it-IT" sz="3200" dirty="0" smtClean="0"/>
              <a:t>14 giugno 2006</a:t>
            </a:r>
          </a:p>
        </p:txBody>
      </p:sp>
      <p:sp>
        <p:nvSpPr>
          <p:cNvPr id="28675" name="Rectangle 3"/>
          <p:cNvSpPr>
            <a:spLocks noGrp="1" noChangeArrowheads="1"/>
          </p:cNvSpPr>
          <p:nvPr>
            <p:ph type="body" idx="1"/>
          </p:nvPr>
        </p:nvSpPr>
        <p:spPr>
          <a:xfrm>
            <a:off x="323850" y="1989138"/>
            <a:ext cx="8424863" cy="4464050"/>
          </a:xfrm>
        </p:spPr>
        <p:txBody>
          <a:bodyPr/>
          <a:lstStyle/>
          <a:p>
            <a:pPr algn="ctr" eaLnBrk="1" hangingPunct="1">
              <a:lnSpc>
                <a:spcPct val="80000"/>
              </a:lnSpc>
              <a:buFont typeface="Wingdings" pitchFamily="2" charset="2"/>
              <a:buNone/>
              <a:defRPr/>
            </a:pPr>
            <a:r>
              <a:rPr lang="it-IT" sz="600" b="1" dirty="0" smtClean="0">
                <a:latin typeface="Arial" charset="0"/>
              </a:rPr>
              <a:t>       </a:t>
            </a:r>
            <a:r>
              <a:rPr lang="it-IT" sz="2400" b="1" dirty="0" smtClean="0"/>
              <a:t>Appello delle Accademie nazionali delle Scienze dei Paesi del G8 e di Brasile, Cina, India e Sud Africa</a:t>
            </a:r>
            <a:endParaRPr lang="it-IT" sz="900" b="1" dirty="0" smtClean="0"/>
          </a:p>
          <a:p>
            <a:pPr algn="ctr" eaLnBrk="1" hangingPunct="1">
              <a:lnSpc>
                <a:spcPct val="80000"/>
              </a:lnSpc>
              <a:buFont typeface="Wingdings" pitchFamily="2" charset="2"/>
              <a:buNone/>
              <a:defRPr/>
            </a:pPr>
            <a:endParaRPr lang="it-IT" sz="900" b="1" dirty="0" smtClean="0"/>
          </a:p>
          <a:p>
            <a:pPr algn="ctr" eaLnBrk="1" hangingPunct="1">
              <a:buFont typeface="Wingdings" pitchFamily="2" charset="2"/>
              <a:buNone/>
              <a:defRPr/>
            </a:pPr>
            <a:r>
              <a:rPr lang="it-IT" sz="600" dirty="0" smtClean="0"/>
              <a:t>              </a:t>
            </a:r>
            <a:r>
              <a:rPr lang="it-IT" sz="2800" i="1" dirty="0" smtClean="0">
                <a:latin typeface="Arial" charset="0"/>
              </a:rPr>
              <a:t>“</a:t>
            </a:r>
            <a:r>
              <a:rPr lang="it-IT" sz="2600" b="1" i="1" dirty="0" smtClean="0">
                <a:latin typeface="Arial" charset="0"/>
              </a:rPr>
              <a:t>Last </a:t>
            </a:r>
            <a:r>
              <a:rPr lang="it-IT" sz="2600" b="1" i="1" dirty="0" err="1" smtClean="0">
                <a:latin typeface="Arial" charset="0"/>
              </a:rPr>
              <a:t>year</a:t>
            </a:r>
            <a:r>
              <a:rPr lang="it-IT" sz="2600" b="1" i="1" dirty="0" smtClean="0">
                <a:latin typeface="Arial" charset="0"/>
              </a:rPr>
              <a:t> </a:t>
            </a:r>
            <a:r>
              <a:rPr lang="it-IT" sz="2600" b="1" i="1" dirty="0" err="1" smtClean="0">
                <a:latin typeface="Arial" charset="0"/>
              </a:rPr>
              <a:t>we</a:t>
            </a:r>
            <a:r>
              <a:rPr lang="it-IT" sz="2600" b="1" i="1" dirty="0" smtClean="0">
                <a:latin typeface="Arial" charset="0"/>
              </a:rPr>
              <a:t> </a:t>
            </a:r>
            <a:r>
              <a:rPr lang="it-IT" sz="2600" b="1" i="1" dirty="0" err="1" smtClean="0">
                <a:latin typeface="Arial" charset="0"/>
              </a:rPr>
              <a:t>addressed</a:t>
            </a:r>
            <a:r>
              <a:rPr lang="it-IT" sz="2600" b="1" i="1" dirty="0" smtClean="0">
                <a:latin typeface="Arial" charset="0"/>
              </a:rPr>
              <a:t> the major </a:t>
            </a:r>
            <a:r>
              <a:rPr lang="it-IT" sz="2600" b="1" i="1" dirty="0" err="1" smtClean="0">
                <a:latin typeface="Arial" charset="0"/>
              </a:rPr>
              <a:t>challenges</a:t>
            </a:r>
            <a:r>
              <a:rPr lang="it-IT" sz="2600" b="1" i="1" dirty="0" smtClean="0">
                <a:latin typeface="Arial" charset="0"/>
              </a:rPr>
              <a:t> </a:t>
            </a:r>
            <a:r>
              <a:rPr lang="it-IT" sz="2600" b="1" i="1" dirty="0" err="1" smtClean="0">
                <a:latin typeface="Arial" charset="0"/>
              </a:rPr>
              <a:t>of</a:t>
            </a:r>
            <a:r>
              <a:rPr lang="it-IT" sz="2600" b="1" i="1" dirty="0" smtClean="0">
                <a:latin typeface="Arial" charset="0"/>
              </a:rPr>
              <a:t> </a:t>
            </a:r>
            <a:r>
              <a:rPr lang="it-IT" sz="2600" b="1" i="1" dirty="0" err="1" smtClean="0">
                <a:latin typeface="Arial" charset="0"/>
              </a:rPr>
              <a:t>climate</a:t>
            </a:r>
            <a:r>
              <a:rPr lang="it-IT" sz="2600" b="1" i="1" dirty="0" smtClean="0">
                <a:latin typeface="Arial" charset="0"/>
              </a:rPr>
              <a:t> </a:t>
            </a:r>
            <a:r>
              <a:rPr lang="it-IT" sz="2600" b="1" i="1" dirty="0" err="1" smtClean="0">
                <a:latin typeface="Arial" charset="0"/>
              </a:rPr>
              <a:t>change</a:t>
            </a:r>
            <a:r>
              <a:rPr lang="it-IT" sz="2600" b="1" i="1" dirty="0" smtClean="0">
                <a:latin typeface="Arial" charset="0"/>
              </a:rPr>
              <a:t>. </a:t>
            </a:r>
            <a:r>
              <a:rPr lang="it-IT" sz="2600" b="1" i="1" dirty="0" err="1" smtClean="0">
                <a:latin typeface="Arial" charset="0"/>
              </a:rPr>
              <a:t>These</a:t>
            </a:r>
            <a:r>
              <a:rPr lang="it-IT" sz="2600" b="1" i="1" dirty="0" smtClean="0">
                <a:latin typeface="Arial" charset="0"/>
              </a:rPr>
              <a:t> </a:t>
            </a:r>
            <a:r>
              <a:rPr lang="it-IT" sz="2600" b="1" i="1" dirty="0" err="1" smtClean="0">
                <a:latin typeface="Arial" charset="0"/>
              </a:rPr>
              <a:t>challenges</a:t>
            </a:r>
            <a:r>
              <a:rPr lang="it-IT" sz="2600" b="1" i="1" dirty="0" smtClean="0">
                <a:latin typeface="Arial" charset="0"/>
              </a:rPr>
              <a:t> are </a:t>
            </a:r>
            <a:r>
              <a:rPr lang="it-IT" sz="2600" b="1" i="1" dirty="0" err="1" smtClean="0">
                <a:latin typeface="Arial" charset="0"/>
              </a:rPr>
              <a:t>predominantly</a:t>
            </a:r>
            <a:r>
              <a:rPr lang="it-IT" sz="2600" b="1" i="1" dirty="0" smtClean="0">
                <a:latin typeface="Arial" charset="0"/>
              </a:rPr>
              <a:t> </a:t>
            </a:r>
            <a:r>
              <a:rPr lang="it-IT" sz="2600" b="1" i="1" dirty="0" err="1" smtClean="0">
                <a:latin typeface="Arial" charset="0"/>
              </a:rPr>
              <a:t>related</a:t>
            </a:r>
            <a:r>
              <a:rPr lang="it-IT" sz="2600" b="1" i="1" dirty="0" smtClean="0">
                <a:latin typeface="Arial" charset="0"/>
              </a:rPr>
              <a:t> </a:t>
            </a:r>
            <a:r>
              <a:rPr lang="it-IT" sz="2600" b="1" i="1" dirty="0" err="1" smtClean="0">
                <a:latin typeface="Arial" charset="0"/>
              </a:rPr>
              <a:t>to</a:t>
            </a:r>
            <a:r>
              <a:rPr lang="it-IT" sz="2600" b="1" i="1" dirty="0" smtClean="0">
                <a:latin typeface="Arial" charset="0"/>
              </a:rPr>
              <a:t> </a:t>
            </a:r>
            <a:r>
              <a:rPr lang="it-IT" sz="2600" b="1" i="1" dirty="0" err="1" smtClean="0">
                <a:latin typeface="Arial" charset="0"/>
              </a:rPr>
              <a:t>energy</a:t>
            </a:r>
            <a:r>
              <a:rPr lang="it-IT" sz="2600" b="1" i="1" dirty="0" smtClean="0">
                <a:latin typeface="Arial" charset="0"/>
              </a:rPr>
              <a:t> </a:t>
            </a:r>
            <a:r>
              <a:rPr lang="it-IT" sz="2600" b="1" i="1" dirty="0" err="1" smtClean="0">
                <a:latin typeface="Arial" charset="0"/>
              </a:rPr>
              <a:t>systems</a:t>
            </a:r>
            <a:r>
              <a:rPr lang="it-IT" sz="2600" b="1" i="1" dirty="0" smtClean="0">
                <a:latin typeface="Arial" charset="0"/>
              </a:rPr>
              <a:t> and </a:t>
            </a:r>
            <a:r>
              <a:rPr lang="it-IT" sz="2600" b="1" i="1" dirty="0" err="1" smtClean="0">
                <a:latin typeface="Arial" charset="0"/>
              </a:rPr>
              <a:t>use</a:t>
            </a:r>
            <a:r>
              <a:rPr lang="it-IT" sz="2600" b="1" i="1" dirty="0" smtClean="0">
                <a:latin typeface="Arial" charset="0"/>
              </a:rPr>
              <a:t>. </a:t>
            </a:r>
            <a:r>
              <a:rPr lang="it-IT" sz="2600" b="1" i="1" dirty="0" err="1" smtClean="0">
                <a:latin typeface="Arial" charset="0"/>
              </a:rPr>
              <a:t>We</a:t>
            </a:r>
            <a:r>
              <a:rPr lang="it-IT" sz="2600" b="1" i="1" dirty="0" smtClean="0">
                <a:latin typeface="Arial" charset="0"/>
              </a:rPr>
              <a:t> </a:t>
            </a:r>
            <a:r>
              <a:rPr lang="it-IT" sz="2600" b="1" i="1" dirty="0" err="1" smtClean="0">
                <a:latin typeface="Arial" charset="0"/>
              </a:rPr>
              <a:t>therefore</a:t>
            </a:r>
            <a:r>
              <a:rPr lang="it-IT" sz="2600" b="1" i="1" dirty="0" smtClean="0">
                <a:latin typeface="Arial" charset="0"/>
              </a:rPr>
              <a:t> welcome the </a:t>
            </a:r>
            <a:r>
              <a:rPr lang="it-IT" sz="2600" b="1" i="1" dirty="0" err="1" smtClean="0">
                <a:latin typeface="Arial" charset="0"/>
              </a:rPr>
              <a:t>opportunity</a:t>
            </a:r>
            <a:r>
              <a:rPr lang="it-IT" sz="2600" b="1" i="1" dirty="0" smtClean="0">
                <a:latin typeface="Arial" charset="0"/>
              </a:rPr>
              <a:t> </a:t>
            </a:r>
            <a:r>
              <a:rPr lang="it-IT" sz="2600" b="1" i="1" dirty="0" err="1" smtClean="0">
                <a:latin typeface="Arial" charset="0"/>
              </a:rPr>
              <a:t>to</a:t>
            </a:r>
            <a:r>
              <a:rPr lang="it-IT" sz="2600" b="1" i="1" dirty="0" smtClean="0">
                <a:latin typeface="Arial" charset="0"/>
              </a:rPr>
              <a:t> </a:t>
            </a:r>
            <a:r>
              <a:rPr lang="it-IT" sz="2600" b="1" i="1" dirty="0" err="1" smtClean="0">
                <a:latin typeface="Arial" charset="0"/>
              </a:rPr>
              <a:t>address</a:t>
            </a:r>
            <a:r>
              <a:rPr lang="it-IT" sz="2600" b="1" i="1" dirty="0" smtClean="0">
                <a:latin typeface="Arial" charset="0"/>
              </a:rPr>
              <a:t> </a:t>
            </a:r>
            <a:r>
              <a:rPr lang="it-IT" sz="2600" b="1" i="1" dirty="0" err="1" smtClean="0">
                <a:latin typeface="Arial" charset="0"/>
              </a:rPr>
              <a:t>energy</a:t>
            </a:r>
            <a:r>
              <a:rPr lang="it-IT" sz="2600" b="1" i="1" dirty="0" smtClean="0">
                <a:latin typeface="Arial" charset="0"/>
              </a:rPr>
              <a:t> </a:t>
            </a:r>
            <a:r>
              <a:rPr lang="it-IT" sz="2600" b="1" i="1" dirty="0" err="1" smtClean="0">
                <a:latin typeface="Arial" charset="0"/>
              </a:rPr>
              <a:t>sustainability</a:t>
            </a:r>
            <a:r>
              <a:rPr lang="it-IT" sz="2600" b="1" i="1" dirty="0" smtClean="0">
                <a:latin typeface="Arial" charset="0"/>
              </a:rPr>
              <a:t> and security on the </a:t>
            </a:r>
            <a:r>
              <a:rPr lang="it-IT" sz="2600" b="1" i="1" dirty="0" err="1" smtClean="0">
                <a:latin typeface="Arial" charset="0"/>
              </a:rPr>
              <a:t>occasion</a:t>
            </a:r>
            <a:r>
              <a:rPr lang="it-IT" sz="2600" b="1" i="1" dirty="0" smtClean="0">
                <a:latin typeface="Arial" charset="0"/>
              </a:rPr>
              <a:t> </a:t>
            </a:r>
            <a:r>
              <a:rPr lang="it-IT" sz="2600" b="1" i="1" dirty="0" err="1" smtClean="0">
                <a:latin typeface="Arial" charset="0"/>
              </a:rPr>
              <a:t>of</a:t>
            </a:r>
            <a:r>
              <a:rPr lang="it-IT" sz="2600" b="1" i="1" dirty="0" smtClean="0">
                <a:latin typeface="Arial" charset="0"/>
              </a:rPr>
              <a:t> the 2006 G8 Summit  - and </a:t>
            </a:r>
            <a:r>
              <a:rPr lang="it-IT" sz="2600" b="1" i="1" dirty="0" err="1" smtClean="0">
                <a:latin typeface="Arial" charset="0"/>
              </a:rPr>
              <a:t>we</a:t>
            </a:r>
            <a:r>
              <a:rPr lang="it-IT" sz="2600" b="1" i="1" dirty="0" smtClean="0">
                <a:latin typeface="Arial" charset="0"/>
              </a:rPr>
              <a:t> </a:t>
            </a:r>
            <a:r>
              <a:rPr lang="it-IT" sz="2600" b="1" i="1" dirty="0" err="1" smtClean="0">
                <a:latin typeface="Arial" charset="0"/>
              </a:rPr>
              <a:t>expect</a:t>
            </a:r>
            <a:r>
              <a:rPr lang="it-IT" sz="2600" b="1" i="1" dirty="0" smtClean="0">
                <a:latin typeface="Arial" charset="0"/>
              </a:rPr>
              <a:t> </a:t>
            </a:r>
            <a:r>
              <a:rPr lang="it-IT" sz="2600" b="1" i="1" dirty="0" err="1" smtClean="0">
                <a:latin typeface="Arial" charset="0"/>
              </a:rPr>
              <a:t>to</a:t>
            </a:r>
            <a:r>
              <a:rPr lang="it-IT" sz="2600" b="1" i="1" dirty="0" smtClean="0">
                <a:latin typeface="Arial" charset="0"/>
              </a:rPr>
              <a:t> continue </a:t>
            </a:r>
            <a:r>
              <a:rPr lang="it-IT" sz="2600" b="1" i="1" dirty="0" err="1" smtClean="0">
                <a:latin typeface="Arial" charset="0"/>
              </a:rPr>
              <a:t>our</a:t>
            </a:r>
            <a:r>
              <a:rPr lang="it-IT" sz="2600" b="1" i="1" dirty="0" smtClean="0">
                <a:latin typeface="Arial" charset="0"/>
              </a:rPr>
              <a:t> focus on </a:t>
            </a:r>
            <a:r>
              <a:rPr lang="it-IT" sz="2600" b="1" i="1" dirty="0" err="1" smtClean="0">
                <a:latin typeface="Arial" charset="0"/>
              </a:rPr>
              <a:t>these</a:t>
            </a:r>
            <a:r>
              <a:rPr lang="it-IT" sz="2600" b="1" i="1" dirty="0" smtClean="0">
                <a:latin typeface="Arial" charset="0"/>
              </a:rPr>
              <a:t> </a:t>
            </a:r>
            <a:r>
              <a:rPr lang="it-IT" sz="2600" b="1" i="1" dirty="0" err="1" smtClean="0">
                <a:latin typeface="Arial" charset="0"/>
              </a:rPr>
              <a:t>critical</a:t>
            </a:r>
            <a:r>
              <a:rPr lang="it-IT" sz="2600" b="1" i="1" dirty="0" smtClean="0">
                <a:latin typeface="Arial" charset="0"/>
              </a:rPr>
              <a:t> </a:t>
            </a:r>
            <a:r>
              <a:rPr lang="it-IT" sz="2600" b="1" i="1" dirty="0" err="1" smtClean="0">
                <a:latin typeface="Arial" charset="0"/>
              </a:rPr>
              <a:t>issues</a:t>
            </a:r>
            <a:r>
              <a:rPr lang="it-IT" sz="2600" b="1" i="1" dirty="0" smtClean="0">
                <a:latin typeface="Arial" charset="0"/>
              </a:rPr>
              <a:t> in future </a:t>
            </a:r>
            <a:r>
              <a:rPr lang="it-IT" sz="2600" b="1" i="1" dirty="0" err="1" smtClean="0">
                <a:latin typeface="Arial" charset="0"/>
              </a:rPr>
              <a:t>years</a:t>
            </a:r>
            <a:r>
              <a:rPr lang="it-IT" sz="2600" i="1" dirty="0" smtClean="0">
                <a:latin typeface="Arial" charset="0"/>
              </a:rPr>
              <a:t>.”</a:t>
            </a:r>
            <a:r>
              <a:rPr lang="it-IT" sz="2600" dirty="0" smtClean="0">
                <a:latin typeface="Arial" charset="0"/>
              </a:rPr>
              <a:t> </a:t>
            </a:r>
            <a:endParaRPr lang="it-IT" sz="2600" b="1" i="1" dirty="0" smtClean="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620689"/>
            <a:ext cx="8136904" cy="5109091"/>
          </a:xfrm>
          <a:prstGeom prst="rect">
            <a:avLst/>
          </a:prstGeom>
        </p:spPr>
        <p:txBody>
          <a:bodyPr wrap="square">
            <a:spAutoFit/>
          </a:bodyPr>
          <a:lstStyle/>
          <a:p>
            <a:pPr algn="ctr"/>
            <a:r>
              <a:rPr lang="en-US" sz="3600" b="1" dirty="0" smtClean="0">
                <a:solidFill>
                  <a:srgbClr val="FFFF00"/>
                </a:solidFill>
                <a:effectLst>
                  <a:outerShdw blurRad="38100" dist="38100" dir="2700000" algn="tl">
                    <a:srgbClr val="000000">
                      <a:alpha val="43137"/>
                    </a:srgbClr>
                  </a:outerShdw>
                </a:effectLst>
              </a:rPr>
              <a:t>2013 (</a:t>
            </a:r>
            <a:r>
              <a:rPr lang="en-US" sz="3600" b="1" dirty="0" err="1" smtClean="0">
                <a:solidFill>
                  <a:srgbClr val="FFFF00"/>
                </a:solidFill>
                <a:effectLst>
                  <a:outerShdw blurRad="38100" dist="38100" dir="2700000" algn="tl">
                    <a:srgbClr val="000000">
                      <a:alpha val="43137"/>
                    </a:srgbClr>
                  </a:outerShdw>
                </a:effectLst>
              </a:rPr>
              <a:t>dati</a:t>
            </a:r>
            <a:r>
              <a:rPr lang="en-US" sz="3600" b="1" dirty="0" smtClean="0">
                <a:solidFill>
                  <a:srgbClr val="FFFF00"/>
                </a:solidFill>
                <a:effectLst>
                  <a:outerShdw blurRad="38100" dist="38100" dir="2700000" algn="tl">
                    <a:srgbClr val="000000">
                      <a:alpha val="43137"/>
                    </a:srgbClr>
                  </a:outerShdw>
                </a:effectLst>
              </a:rPr>
              <a:t> GSR)</a:t>
            </a:r>
          </a:p>
          <a:p>
            <a:endParaRPr lang="en-US" sz="2000" b="1" dirty="0" smtClean="0">
              <a:solidFill>
                <a:srgbClr val="FFFF00"/>
              </a:solidFill>
              <a:effectLst>
                <a:outerShdw blurRad="38100" dist="38100" dir="2700000" algn="tl">
                  <a:srgbClr val="000000">
                    <a:alpha val="43137"/>
                  </a:srgbClr>
                </a:outerShdw>
              </a:effectLst>
            </a:endParaRPr>
          </a:p>
          <a:p>
            <a:r>
              <a:rPr lang="en-US" sz="3600" b="1" dirty="0" smtClean="0">
                <a:solidFill>
                  <a:srgbClr val="FFFF00"/>
                </a:solidFill>
                <a:effectLst>
                  <a:outerShdw blurRad="38100" dist="38100" dir="2700000" algn="tl">
                    <a:srgbClr val="000000">
                      <a:alpha val="43137"/>
                    </a:srgbClr>
                  </a:outerShdw>
                </a:effectLst>
              </a:rPr>
              <a:t>In EU - 28 </a:t>
            </a:r>
          </a:p>
          <a:p>
            <a:r>
              <a:rPr lang="en-US" b="1" dirty="0" smtClean="0">
                <a:solidFill>
                  <a:srgbClr val="FFFF00"/>
                </a:solidFill>
                <a:effectLst>
                  <a:outerShdw blurRad="38100" dist="38100" dir="2700000" algn="tl">
                    <a:srgbClr val="000000">
                      <a:alpha val="43137"/>
                    </a:srgbClr>
                  </a:outerShdw>
                </a:effectLst>
              </a:rPr>
              <a:t>La </a:t>
            </a:r>
            <a:r>
              <a:rPr lang="en-US" b="1" dirty="0" err="1" smtClean="0">
                <a:solidFill>
                  <a:srgbClr val="FFFF00"/>
                </a:solidFill>
                <a:effectLst>
                  <a:outerShdw blurRad="38100" dist="38100" dir="2700000" algn="tl">
                    <a:srgbClr val="000000">
                      <a:alpha val="43137"/>
                    </a:srgbClr>
                  </a:outerShdw>
                </a:effectLst>
              </a:rPr>
              <a:t>copertura</a:t>
            </a:r>
            <a:r>
              <a:rPr lang="en-US" b="1" dirty="0" smtClean="0">
                <a:solidFill>
                  <a:srgbClr val="FFFF00"/>
                </a:solidFill>
                <a:effectLst>
                  <a:outerShdw blurRad="38100" dist="38100" dir="2700000" algn="tl">
                    <a:srgbClr val="000000">
                      <a:alpha val="43137"/>
                    </a:srgbClr>
                  </a:outerShdw>
                </a:effectLst>
              </a:rPr>
              <a:t> media </a:t>
            </a:r>
            <a:r>
              <a:rPr lang="en-US" b="1" dirty="0" err="1" smtClean="0">
                <a:solidFill>
                  <a:srgbClr val="FFFF00"/>
                </a:solidFill>
                <a:effectLst>
                  <a:outerShdw blurRad="38100" dist="38100" dir="2700000" algn="tl">
                    <a:srgbClr val="000000">
                      <a:alpha val="43137"/>
                    </a:srgbClr>
                  </a:outerShdw>
                </a:effectLst>
              </a:rPr>
              <a:t>dei</a:t>
            </a:r>
            <a:r>
              <a:rPr lang="en-US"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consumi</a:t>
            </a:r>
            <a:r>
              <a:rPr lang="en-US"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finali</a:t>
            </a:r>
            <a:r>
              <a:rPr lang="en-US" b="1" dirty="0" smtClean="0">
                <a:solidFill>
                  <a:srgbClr val="FFFF00"/>
                </a:solidFill>
                <a:effectLst>
                  <a:outerShdw blurRad="38100" dist="38100" dir="2700000" algn="tl">
                    <a:srgbClr val="000000">
                      <a:alpha val="43137"/>
                    </a:srgbClr>
                  </a:outerShdw>
                </a:effectLst>
              </a:rPr>
              <a:t> con </a:t>
            </a:r>
            <a:r>
              <a:rPr lang="en-US" sz="3200" b="1" dirty="0" err="1" smtClean="0">
                <a:solidFill>
                  <a:srgbClr val="FFFF00"/>
                </a:solidFill>
                <a:effectLst>
                  <a:outerShdw blurRad="38100" dist="38100" dir="2700000" algn="tl">
                    <a:srgbClr val="000000">
                      <a:alpha val="43137"/>
                    </a:srgbClr>
                  </a:outerShdw>
                </a:effectLst>
              </a:rPr>
              <a:t>fonti</a:t>
            </a:r>
            <a:r>
              <a:rPr lang="en-US" sz="3200" b="1" dirty="0" smtClean="0">
                <a:solidFill>
                  <a:srgbClr val="FFFF00"/>
                </a:solidFill>
                <a:effectLst>
                  <a:outerShdw blurRad="38100" dist="38100" dir="2700000" algn="tl">
                    <a:srgbClr val="000000">
                      <a:alpha val="43137"/>
                    </a:srgbClr>
                  </a:outerShdw>
                </a:effectLst>
              </a:rPr>
              <a:t> </a:t>
            </a:r>
            <a:r>
              <a:rPr lang="en-US" sz="3200" b="1" dirty="0" err="1" smtClean="0">
                <a:solidFill>
                  <a:srgbClr val="FFFF00"/>
                </a:solidFill>
                <a:effectLst>
                  <a:outerShdw blurRad="38100" dist="38100" dir="2700000" algn="tl">
                    <a:srgbClr val="000000">
                      <a:alpha val="43137"/>
                    </a:srgbClr>
                  </a:outerShdw>
                </a:effectLst>
              </a:rPr>
              <a:t>rinnovabili</a:t>
            </a:r>
            <a:r>
              <a:rPr lang="en-US" sz="3200" b="1" dirty="0" smtClean="0">
                <a:solidFill>
                  <a:srgbClr val="FFFF00"/>
                </a:solidFill>
                <a:effectLst>
                  <a:outerShdw blurRad="38100" dist="38100" dir="2700000" algn="tl">
                    <a:srgbClr val="000000">
                      <a:alpha val="43137"/>
                    </a:srgbClr>
                  </a:outerShdw>
                </a:effectLst>
              </a:rPr>
              <a:t> </a:t>
            </a:r>
            <a:r>
              <a:rPr lang="en-US" b="1" dirty="0" smtClean="0">
                <a:solidFill>
                  <a:srgbClr val="FFFF00"/>
                </a:solidFill>
                <a:effectLst>
                  <a:outerShdw blurRad="38100" dist="38100" dir="2700000" algn="tl">
                    <a:srgbClr val="000000">
                      <a:alpha val="43137"/>
                    </a:srgbClr>
                  </a:outerShdw>
                </a:effectLst>
              </a:rPr>
              <a:t>è </a:t>
            </a:r>
            <a:r>
              <a:rPr lang="en-US" b="1" dirty="0" err="1" smtClean="0">
                <a:solidFill>
                  <a:srgbClr val="FFFF00"/>
                </a:solidFill>
                <a:effectLst>
                  <a:outerShdw blurRad="38100" dist="38100" dir="2700000" algn="tl">
                    <a:srgbClr val="000000">
                      <a:alpha val="43137"/>
                    </a:srgbClr>
                  </a:outerShdw>
                </a:effectLst>
              </a:rPr>
              <a:t>stata</a:t>
            </a:r>
            <a:r>
              <a:rPr lang="en-US"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pari</a:t>
            </a:r>
            <a:r>
              <a:rPr lang="en-US" b="1" dirty="0" smtClean="0">
                <a:solidFill>
                  <a:srgbClr val="FFFF00"/>
                </a:solidFill>
                <a:effectLst>
                  <a:outerShdw blurRad="38100" dist="38100" dir="2700000" algn="tl">
                    <a:srgbClr val="000000">
                      <a:alpha val="43137"/>
                    </a:srgbClr>
                  </a:outerShdw>
                </a:effectLst>
              </a:rPr>
              <a:t> al </a:t>
            </a:r>
            <a:r>
              <a:rPr lang="en-US" sz="4000" b="1" dirty="0" smtClean="0">
                <a:solidFill>
                  <a:srgbClr val="002060"/>
                </a:solidFill>
                <a:effectLst>
                  <a:outerShdw blurRad="38100" dist="38100" dir="2700000" algn="tl">
                    <a:srgbClr val="000000">
                      <a:alpha val="43137"/>
                    </a:srgbClr>
                  </a:outerShdw>
                </a:effectLst>
              </a:rPr>
              <a:t>15%</a:t>
            </a:r>
            <a:r>
              <a:rPr lang="en-US"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credibile</a:t>
            </a:r>
            <a:r>
              <a:rPr lang="en-US"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il</a:t>
            </a:r>
            <a:r>
              <a:rPr lang="en-US"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raggiungimento</a:t>
            </a:r>
            <a:r>
              <a:rPr lang="en-US" b="1" dirty="0" smtClean="0">
                <a:solidFill>
                  <a:srgbClr val="FFFF00"/>
                </a:solidFill>
                <a:effectLst>
                  <a:outerShdw blurRad="38100" dist="38100" dir="2700000" algn="tl">
                    <a:srgbClr val="000000">
                      <a:alpha val="43137"/>
                    </a:srgbClr>
                  </a:outerShdw>
                </a:effectLst>
              </a:rPr>
              <a:t> del 20% al 2020. </a:t>
            </a:r>
          </a:p>
          <a:p>
            <a:endParaRPr lang="en-US" b="1" dirty="0" smtClean="0">
              <a:solidFill>
                <a:srgbClr val="FFFF00"/>
              </a:solidFill>
              <a:effectLst>
                <a:outerShdw blurRad="38100" dist="38100" dir="2700000" algn="tl">
                  <a:srgbClr val="000000">
                    <a:alpha val="43137"/>
                  </a:srgbClr>
                </a:outerShdw>
              </a:effectLst>
            </a:endParaRPr>
          </a:p>
          <a:p>
            <a:r>
              <a:rPr lang="en-US" sz="3600" b="1" dirty="0" smtClean="0">
                <a:solidFill>
                  <a:srgbClr val="FFFF00"/>
                </a:solidFill>
                <a:effectLst>
                  <a:outerShdw blurRad="38100" dist="38100" dir="2700000" algn="tl">
                    <a:srgbClr val="000000">
                      <a:alpha val="43137"/>
                    </a:srgbClr>
                  </a:outerShdw>
                </a:effectLst>
              </a:rPr>
              <a:t>In Italia</a:t>
            </a:r>
            <a:endParaRPr lang="en-US" b="1" dirty="0" smtClean="0">
              <a:solidFill>
                <a:srgbClr val="FFFF00"/>
              </a:solidFill>
              <a:effectLst>
                <a:outerShdw blurRad="38100" dist="38100" dir="2700000" algn="tl">
                  <a:srgbClr val="000000">
                    <a:alpha val="43137"/>
                  </a:srgbClr>
                </a:outerShdw>
              </a:effectLst>
            </a:endParaRPr>
          </a:p>
          <a:p>
            <a:r>
              <a:rPr lang="en-US" sz="2800" b="1" dirty="0" smtClean="0">
                <a:solidFill>
                  <a:srgbClr val="FFFF00"/>
                </a:solidFill>
                <a:effectLst>
                  <a:outerShdw blurRad="38100" dist="38100" dir="2700000" algn="tl">
                    <a:srgbClr val="000000">
                      <a:alpha val="43137"/>
                    </a:srgbClr>
                  </a:outerShdw>
                </a:effectLst>
              </a:rPr>
              <a:t>le </a:t>
            </a:r>
            <a:r>
              <a:rPr lang="en-US" sz="2800" b="1" dirty="0" err="1" smtClean="0">
                <a:solidFill>
                  <a:srgbClr val="FFFF00"/>
                </a:solidFill>
                <a:effectLst>
                  <a:outerShdw blurRad="38100" dist="38100" dir="2700000" algn="tl">
                    <a:srgbClr val="000000">
                      <a:alpha val="43137"/>
                    </a:srgbClr>
                  </a:outerShdw>
                </a:effectLst>
              </a:rPr>
              <a:t>rinnovabili</a:t>
            </a:r>
            <a:r>
              <a:rPr lang="en-US" sz="2800" b="1" dirty="0" smtClean="0">
                <a:solidFill>
                  <a:srgbClr val="FFFF00"/>
                </a:solidFill>
                <a:effectLst>
                  <a:outerShdw blurRad="38100" dist="38100" dir="2700000" algn="tl">
                    <a:srgbClr val="000000">
                      <a:alpha val="43137"/>
                    </a:srgbClr>
                  </a:outerShdw>
                </a:effectLst>
              </a:rPr>
              <a:t> </a:t>
            </a:r>
            <a:r>
              <a:rPr lang="en-US" sz="2800" b="1" dirty="0" err="1" smtClean="0">
                <a:solidFill>
                  <a:srgbClr val="FFFF00"/>
                </a:solidFill>
                <a:effectLst>
                  <a:outerShdw blurRad="38100" dist="38100" dir="2700000" algn="tl">
                    <a:srgbClr val="000000">
                      <a:alpha val="43137"/>
                    </a:srgbClr>
                  </a:outerShdw>
                </a:effectLst>
              </a:rPr>
              <a:t>sono</a:t>
            </a:r>
            <a:r>
              <a:rPr lang="en-US" sz="2800" b="1" dirty="0" smtClean="0">
                <a:solidFill>
                  <a:srgbClr val="FFFF00"/>
                </a:solidFill>
                <a:effectLst>
                  <a:outerShdw blurRad="38100" dist="38100" dir="2700000" algn="tl">
                    <a:srgbClr val="000000">
                      <a:alpha val="43137"/>
                    </a:srgbClr>
                  </a:outerShdw>
                </a:effectLst>
              </a:rPr>
              <a:t> al </a:t>
            </a:r>
            <a:r>
              <a:rPr lang="en-US" sz="4000" b="1" dirty="0" smtClean="0">
                <a:solidFill>
                  <a:srgbClr val="002060"/>
                </a:solidFill>
                <a:effectLst>
                  <a:outerShdw blurRad="38100" dist="38100" dir="2700000" algn="tl">
                    <a:srgbClr val="000000">
                      <a:alpha val="43137"/>
                    </a:srgbClr>
                  </a:outerShdw>
                </a:effectLst>
              </a:rPr>
              <a:t>17%</a:t>
            </a:r>
            <a:r>
              <a:rPr lang="en-US" sz="2800"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dei</a:t>
            </a:r>
            <a:r>
              <a:rPr lang="en-US"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consumi</a:t>
            </a:r>
            <a:r>
              <a:rPr lang="en-US"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finali</a:t>
            </a:r>
            <a:r>
              <a:rPr lang="en-US" b="1" dirty="0" smtClean="0">
                <a:solidFill>
                  <a:srgbClr val="FFFF00"/>
                </a:solidFill>
                <a:effectLst>
                  <a:outerShdw blurRad="38100" dist="38100" dir="2700000" algn="tl">
                    <a:srgbClr val="000000">
                      <a:alpha val="43137"/>
                    </a:srgbClr>
                  </a:outerShdw>
                </a:effectLst>
              </a:rPr>
              <a:t>; </a:t>
            </a:r>
            <a:r>
              <a:rPr lang="en-US" sz="2800" b="1" dirty="0" err="1" smtClean="0">
                <a:solidFill>
                  <a:srgbClr val="FFFF00"/>
                </a:solidFill>
                <a:effectLst>
                  <a:outerShdw blurRad="38100" dist="38100" dir="2700000" algn="tl">
                    <a:srgbClr val="000000">
                      <a:alpha val="43137"/>
                    </a:srgbClr>
                  </a:outerShdw>
                </a:effectLst>
              </a:rPr>
              <a:t>l’obiettivo</a:t>
            </a:r>
            <a:r>
              <a:rPr lang="en-US" sz="2800" b="1" dirty="0" smtClean="0">
                <a:solidFill>
                  <a:srgbClr val="FFFF00"/>
                </a:solidFill>
                <a:effectLst>
                  <a:outerShdw blurRad="38100" dist="38100" dir="2700000" algn="tl">
                    <a:srgbClr val="000000">
                      <a:alpha val="43137"/>
                    </a:srgbClr>
                  </a:outerShdw>
                </a:effectLst>
              </a:rPr>
              <a:t> </a:t>
            </a:r>
            <a:r>
              <a:rPr lang="en-US" sz="2800" b="1" dirty="0" err="1" smtClean="0">
                <a:solidFill>
                  <a:srgbClr val="FFFF00"/>
                </a:solidFill>
                <a:effectLst>
                  <a:outerShdw blurRad="38100" dist="38100" dir="2700000" algn="tl">
                    <a:srgbClr val="000000">
                      <a:alpha val="43137"/>
                    </a:srgbClr>
                  </a:outerShdw>
                </a:effectLst>
              </a:rPr>
              <a:t>fissato</a:t>
            </a:r>
            <a:r>
              <a:rPr lang="en-US" sz="2800" b="1" dirty="0" smtClean="0">
                <a:solidFill>
                  <a:srgbClr val="FFFF00"/>
                </a:solidFill>
                <a:effectLst>
                  <a:outerShdw blurRad="38100" dist="38100" dir="2700000" algn="tl">
                    <a:srgbClr val="000000">
                      <a:alpha val="43137"/>
                    </a:srgbClr>
                  </a:outerShdw>
                </a:effectLst>
              </a:rPr>
              <a:t> per </a:t>
            </a:r>
            <a:r>
              <a:rPr lang="en-US" sz="2800" b="1" dirty="0" err="1" smtClean="0">
                <a:solidFill>
                  <a:srgbClr val="FFFF00"/>
                </a:solidFill>
                <a:effectLst>
                  <a:outerShdw blurRad="38100" dist="38100" dir="2700000" algn="tl">
                    <a:srgbClr val="000000">
                      <a:alpha val="43137"/>
                    </a:srgbClr>
                  </a:outerShdw>
                </a:effectLst>
              </a:rPr>
              <a:t>il</a:t>
            </a:r>
            <a:r>
              <a:rPr lang="en-US" sz="2800" b="1" dirty="0" smtClean="0">
                <a:solidFill>
                  <a:srgbClr val="FFFF00"/>
                </a:solidFill>
                <a:effectLst>
                  <a:outerShdw blurRad="38100" dist="38100" dir="2700000" algn="tl">
                    <a:srgbClr val="000000">
                      <a:alpha val="43137"/>
                    </a:srgbClr>
                  </a:outerShdw>
                </a:effectLst>
              </a:rPr>
              <a:t> 2020 </a:t>
            </a:r>
            <a:r>
              <a:rPr lang="en-US" sz="2800" b="1" dirty="0" err="1" smtClean="0">
                <a:solidFill>
                  <a:srgbClr val="FFFF00"/>
                </a:solidFill>
                <a:effectLst>
                  <a:outerShdw blurRad="38100" dist="38100" dir="2700000" algn="tl">
                    <a:srgbClr val="000000">
                      <a:alpha val="43137"/>
                    </a:srgbClr>
                  </a:outerShdw>
                </a:effectLst>
              </a:rPr>
              <a:t>già</a:t>
            </a:r>
            <a:r>
              <a:rPr lang="en-US" sz="2800" b="1" dirty="0" smtClean="0">
                <a:solidFill>
                  <a:srgbClr val="FFFF00"/>
                </a:solidFill>
                <a:effectLst>
                  <a:outerShdw blurRad="38100" dist="38100" dir="2700000" algn="tl">
                    <a:srgbClr val="000000">
                      <a:alpha val="43137"/>
                    </a:srgbClr>
                  </a:outerShdw>
                </a:effectLst>
              </a:rPr>
              <a:t> </a:t>
            </a:r>
            <a:r>
              <a:rPr lang="en-US" sz="2800" b="1" dirty="0" err="1" smtClean="0">
                <a:solidFill>
                  <a:srgbClr val="FFFF00"/>
                </a:solidFill>
                <a:effectLst>
                  <a:outerShdw blurRad="38100" dist="38100" dir="2700000" algn="tl">
                    <a:srgbClr val="000000">
                      <a:alpha val="43137"/>
                    </a:srgbClr>
                  </a:outerShdw>
                </a:effectLst>
              </a:rPr>
              <a:t>raggiunto</a:t>
            </a:r>
            <a:r>
              <a:rPr lang="en-US" b="1" dirty="0" smtClean="0">
                <a:solidFill>
                  <a:srgbClr val="FFFF00"/>
                </a:solidFill>
                <a:effectLst>
                  <a:outerShdw blurRad="38100" dist="38100" dir="2700000" algn="tl">
                    <a:srgbClr val="000000">
                      <a:alpha val="43137"/>
                    </a:srgbClr>
                  </a:outerShdw>
                </a:effectLst>
              </a:rPr>
              <a:t>; e </a:t>
            </a:r>
            <a:r>
              <a:rPr lang="en-US" b="1" dirty="0" err="1" smtClean="0">
                <a:solidFill>
                  <a:srgbClr val="FFFF00"/>
                </a:solidFill>
                <a:effectLst>
                  <a:outerShdw blurRad="38100" dist="38100" dir="2700000" algn="tl">
                    <a:srgbClr val="000000">
                      <a:alpha val="43137"/>
                    </a:srgbClr>
                  </a:outerShdw>
                </a:effectLst>
              </a:rPr>
              <a:t>il</a:t>
            </a:r>
            <a:r>
              <a:rPr lang="en-US" b="1" dirty="0" smtClean="0">
                <a:solidFill>
                  <a:srgbClr val="FFFF00"/>
                </a:solidFill>
                <a:effectLst>
                  <a:outerShdw blurRad="38100" dist="38100" dir="2700000" algn="tl">
                    <a:srgbClr val="000000">
                      <a:alpha val="43137"/>
                    </a:srgbClr>
                  </a:outerShdw>
                </a:effectLst>
              </a:rPr>
              <a:t> </a:t>
            </a:r>
            <a:r>
              <a:rPr lang="en-US" sz="3200" b="1" dirty="0" smtClean="0">
                <a:solidFill>
                  <a:srgbClr val="FFFF00"/>
                </a:solidFill>
                <a:effectLst>
                  <a:outerShdw blurRad="38100" dist="38100" dir="2700000" algn="tl">
                    <a:srgbClr val="000000">
                      <a:alpha val="43137"/>
                    </a:srgbClr>
                  </a:outerShdw>
                </a:effectLst>
              </a:rPr>
              <a:t>26%</a:t>
            </a:r>
            <a:r>
              <a:rPr lang="en-US" b="1" dirty="0" smtClean="0">
                <a:solidFill>
                  <a:srgbClr val="FFFF00"/>
                </a:solidFill>
                <a:effectLst>
                  <a:outerShdw blurRad="38100" dist="38100" dir="2700000" algn="tl">
                    <a:srgbClr val="000000">
                      <a:alpha val="43137"/>
                    </a:srgbClr>
                  </a:outerShdw>
                </a:effectLst>
              </a:rPr>
              <a:t> per </a:t>
            </a:r>
            <a:r>
              <a:rPr lang="en-US" b="1" dirty="0" err="1" smtClean="0">
                <a:solidFill>
                  <a:srgbClr val="FFFF00"/>
                </a:solidFill>
                <a:effectLst>
                  <a:outerShdw blurRad="38100" dist="38100" dir="2700000" algn="tl">
                    <a:srgbClr val="000000">
                      <a:alpha val="43137"/>
                    </a:srgbClr>
                  </a:outerShdw>
                </a:effectLst>
              </a:rPr>
              <a:t>i</a:t>
            </a:r>
            <a:r>
              <a:rPr lang="en-US"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consumi</a:t>
            </a:r>
            <a:r>
              <a:rPr lang="en-US"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elettrici</a:t>
            </a:r>
            <a:r>
              <a:rPr lang="en-US" b="1" dirty="0" smtClean="0">
                <a:solidFill>
                  <a:srgbClr val="FFFF00"/>
                </a:solidFill>
                <a:effectLst>
                  <a:outerShdw blurRad="38100" dist="38100" dir="2700000" algn="tl">
                    <a:srgbClr val="000000">
                      <a:alpha val="43137"/>
                    </a:srgbClr>
                  </a:outerShdw>
                </a:effectLst>
              </a:rPr>
              <a:t>, </a:t>
            </a:r>
            <a:r>
              <a:rPr lang="en-US" b="1" dirty="0" err="1" smtClean="0">
                <a:solidFill>
                  <a:srgbClr val="FFFF00"/>
                </a:solidFill>
                <a:effectLst>
                  <a:outerShdw blurRad="38100" dist="38100" dir="2700000" algn="tl">
                    <a:srgbClr val="000000">
                      <a:alpha val="43137"/>
                    </a:srgbClr>
                  </a:outerShdw>
                </a:effectLst>
              </a:rPr>
              <a:t>sempre</a:t>
            </a:r>
            <a:r>
              <a:rPr lang="en-US" b="1" dirty="0" smtClean="0">
                <a:solidFill>
                  <a:srgbClr val="FFFF00"/>
                </a:solidFill>
                <a:effectLst>
                  <a:outerShdw blurRad="38100" dist="38100" dir="2700000" algn="tl">
                    <a:srgbClr val="000000">
                      <a:alpha val="43137"/>
                    </a:srgbClr>
                  </a:outerShdw>
                </a:effectLst>
              </a:rPr>
              <a:t> al 2020, </a:t>
            </a:r>
            <a:r>
              <a:rPr lang="en-US" b="1" dirty="0" err="1" smtClean="0">
                <a:solidFill>
                  <a:srgbClr val="FFFF00"/>
                </a:solidFill>
                <a:effectLst>
                  <a:outerShdw blurRad="38100" dist="38100" dir="2700000" algn="tl">
                    <a:srgbClr val="000000">
                      <a:alpha val="43137"/>
                    </a:srgbClr>
                  </a:outerShdw>
                </a:effectLst>
              </a:rPr>
              <a:t>superato</a:t>
            </a:r>
            <a:r>
              <a:rPr lang="en-US" b="1" dirty="0" smtClean="0">
                <a:solidFill>
                  <a:srgbClr val="FFFF00"/>
                </a:solidFill>
                <a:effectLst>
                  <a:outerShdw blurRad="38100" dist="38100" dir="2700000" algn="tl">
                    <a:srgbClr val="000000">
                      <a:alpha val="43137"/>
                    </a:srgbClr>
                  </a:outerShdw>
                </a:effectLst>
              </a:rPr>
              <a:t>:  </a:t>
            </a:r>
            <a:r>
              <a:rPr lang="en-US" sz="4000" b="1" dirty="0" smtClean="0">
                <a:solidFill>
                  <a:srgbClr val="002060"/>
                </a:solidFill>
                <a:effectLst>
                  <a:outerShdw blurRad="38100" dist="38100" dir="2700000" algn="tl">
                    <a:srgbClr val="000000">
                      <a:alpha val="43137"/>
                    </a:srgbClr>
                  </a:outerShdw>
                </a:effectLst>
              </a:rPr>
              <a:t>31%</a:t>
            </a:r>
            <a:r>
              <a:rPr lang="en-US" b="1" dirty="0" smtClean="0">
                <a:solidFill>
                  <a:srgbClr val="FFFF00"/>
                </a:solidFill>
                <a:effectLst>
                  <a:outerShdw blurRad="38100" dist="38100" dir="2700000" algn="tl">
                    <a:srgbClr val="000000">
                      <a:alpha val="43137"/>
                    </a:srgbClr>
                  </a:outerShdw>
                </a:effectLst>
              </a:rPr>
              <a:t>. </a:t>
            </a:r>
            <a:endParaRPr lang="it-IT" b="1" dirty="0">
              <a:solidFill>
                <a:srgbClr val="FFFF00"/>
              </a:solidFill>
              <a:effectLst>
                <a:outerShdw blurRad="38100" dist="38100" dir="2700000" algn="tl">
                  <a:srgbClr val="000000">
                    <a:alpha val="43137"/>
                  </a:srgbClr>
                </a:outerShdw>
              </a:effectLst>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Rectangle 1"/>
          <p:cNvSpPr>
            <a:spLocks noChangeArrowheads="1"/>
          </p:cNvSpPr>
          <p:nvPr/>
        </p:nvSpPr>
        <p:spPr bwMode="auto">
          <a:xfrm>
            <a:off x="467544" y="794534"/>
            <a:ext cx="8424936" cy="47705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eaLnBrk="1" hangingPunct="1"/>
            <a:r>
              <a:rPr kumimoji="0" lang="en-US" sz="4000" b="1" i="1" u="none" strike="noStrike" cap="none" normalizeH="0" baseline="0" dirty="0" smtClean="0">
                <a:ln>
                  <a:noFill/>
                </a:ln>
                <a:solidFill>
                  <a:srgbClr val="002060"/>
                </a:solidFill>
                <a:effectLst/>
                <a:latin typeface="Arial" pitchFamily="34" charset="0"/>
                <a:ea typeface="Calibri" pitchFamily="34" charset="0"/>
                <a:cs typeface="Times New Roman" pitchFamily="18" charset="0"/>
              </a:rPr>
              <a:t>8 </a:t>
            </a:r>
            <a:r>
              <a:rPr kumimoji="0" lang="en-US" sz="4000" b="1" i="1" u="none" strike="noStrike" cap="none" normalizeH="0" baseline="0" dirty="0" err="1" smtClean="0">
                <a:ln>
                  <a:noFill/>
                </a:ln>
                <a:solidFill>
                  <a:srgbClr val="002060"/>
                </a:solidFill>
                <a:effectLst/>
                <a:latin typeface="Arial" pitchFamily="34" charset="0"/>
                <a:ea typeface="Calibri" pitchFamily="34" charset="0"/>
                <a:cs typeface="Times New Roman" pitchFamily="18" charset="0"/>
              </a:rPr>
              <a:t>milioni</a:t>
            </a:r>
            <a:r>
              <a:rPr kumimoji="0" lang="en-US" sz="4000" b="1" i="1" u="none" strike="noStrike" cap="none" normalizeH="0" baseline="0" dirty="0" smtClean="0">
                <a:ln>
                  <a:noFill/>
                </a:ln>
                <a:solidFill>
                  <a:srgbClr val="002060"/>
                </a:solidFill>
                <a:effectLst/>
                <a:latin typeface="Arial" pitchFamily="34" charset="0"/>
                <a:ea typeface="Calibri" pitchFamily="34" charset="0"/>
                <a:cs typeface="Times New Roman" pitchFamily="18" charset="0"/>
              </a:rPr>
              <a:t> </a:t>
            </a:r>
            <a:r>
              <a:rPr kumimoji="0" lang="en-US" sz="4000" b="1" i="1" u="none" strike="noStrike" cap="none" normalizeH="0" baseline="0" dirty="0" err="1" smtClean="0">
                <a:ln>
                  <a:noFill/>
                </a:ln>
                <a:solidFill>
                  <a:srgbClr val="002060"/>
                </a:solidFill>
                <a:effectLst/>
                <a:latin typeface="Arial" pitchFamily="34" charset="0"/>
                <a:ea typeface="Calibri" pitchFamily="34" charset="0"/>
                <a:cs typeface="Times New Roman" pitchFamily="18" charset="0"/>
              </a:rPr>
              <a:t>di</a:t>
            </a:r>
            <a:r>
              <a:rPr kumimoji="0" lang="en-US" sz="4000" b="1" i="1" u="none" strike="noStrike" cap="none" normalizeH="0" baseline="0" dirty="0" smtClean="0">
                <a:ln>
                  <a:noFill/>
                </a:ln>
                <a:solidFill>
                  <a:srgbClr val="002060"/>
                </a:solidFill>
                <a:effectLst/>
                <a:latin typeface="Arial" pitchFamily="34" charset="0"/>
                <a:ea typeface="Calibri" pitchFamily="34" charset="0"/>
                <a:cs typeface="Times New Roman" pitchFamily="18" charset="0"/>
              </a:rPr>
              <a:t> </a:t>
            </a:r>
            <a:r>
              <a:rPr kumimoji="0" lang="en-US" sz="4000" b="1" i="1" u="none" strike="noStrike" cap="none" normalizeH="0" baseline="0" dirty="0" err="1" smtClean="0">
                <a:ln>
                  <a:noFill/>
                </a:ln>
                <a:solidFill>
                  <a:srgbClr val="002060"/>
                </a:solidFill>
                <a:effectLst/>
                <a:latin typeface="Arial" pitchFamily="34" charset="0"/>
                <a:ea typeface="Calibri" pitchFamily="34" charset="0"/>
                <a:cs typeface="Times New Roman" pitchFamily="18" charset="0"/>
              </a:rPr>
              <a:t>posti</a:t>
            </a:r>
            <a:r>
              <a:rPr kumimoji="0" lang="en-US" sz="4000" b="1" i="1" u="none" strike="noStrike" cap="none" normalizeH="0" baseline="0" dirty="0" smtClean="0">
                <a:ln>
                  <a:noFill/>
                </a:ln>
                <a:solidFill>
                  <a:srgbClr val="002060"/>
                </a:solidFill>
                <a:effectLst/>
                <a:latin typeface="Arial" pitchFamily="34" charset="0"/>
                <a:ea typeface="Calibri" pitchFamily="34" charset="0"/>
                <a:cs typeface="Times New Roman" pitchFamily="18" charset="0"/>
              </a:rPr>
              <a:t> </a:t>
            </a:r>
            <a:r>
              <a:rPr kumimoji="0" lang="en-US" sz="4000" b="1" i="1" u="none" strike="noStrike" cap="none" normalizeH="0" baseline="0" dirty="0" err="1" smtClean="0">
                <a:ln>
                  <a:noFill/>
                </a:ln>
                <a:solidFill>
                  <a:srgbClr val="002060"/>
                </a:solidFill>
                <a:effectLst/>
                <a:latin typeface="Arial" pitchFamily="34" charset="0"/>
                <a:ea typeface="Calibri" pitchFamily="34" charset="0"/>
                <a:cs typeface="Times New Roman" pitchFamily="18" charset="0"/>
              </a:rPr>
              <a:t>di</a:t>
            </a:r>
            <a:r>
              <a:rPr kumimoji="0" lang="en-US" sz="4000" b="1" i="1" u="none" strike="noStrike" cap="none" normalizeH="0" baseline="0" dirty="0" smtClean="0">
                <a:ln>
                  <a:noFill/>
                </a:ln>
                <a:solidFill>
                  <a:srgbClr val="002060"/>
                </a:solidFill>
                <a:effectLst/>
                <a:latin typeface="Arial" pitchFamily="34" charset="0"/>
                <a:ea typeface="Calibri" pitchFamily="34" charset="0"/>
                <a:cs typeface="Times New Roman" pitchFamily="18" charset="0"/>
              </a:rPr>
              <a:t> </a:t>
            </a:r>
            <a:r>
              <a:rPr kumimoji="0" lang="en-US" sz="4000" b="1" i="1" u="none" strike="noStrike" cap="none" normalizeH="0" baseline="0" dirty="0" err="1" smtClean="0">
                <a:ln>
                  <a:noFill/>
                </a:ln>
                <a:solidFill>
                  <a:srgbClr val="002060"/>
                </a:solidFill>
                <a:effectLst/>
                <a:latin typeface="Arial" pitchFamily="34" charset="0"/>
                <a:ea typeface="Calibri" pitchFamily="34" charset="0"/>
                <a:cs typeface="Times New Roman" pitchFamily="18" charset="0"/>
              </a:rPr>
              <a:t>lavoro</a:t>
            </a:r>
            <a:r>
              <a:rPr kumimoji="0" lang="en-US" sz="4000" b="1" i="1" u="none" strike="noStrike" cap="none" normalizeH="0" baseline="0" dirty="0" smtClean="0">
                <a:ln>
                  <a:noFill/>
                </a:ln>
                <a:solidFill>
                  <a:srgbClr val="002060"/>
                </a:solidFill>
                <a:effectLst/>
                <a:latin typeface="Arial" pitchFamily="34" charset="0"/>
                <a:ea typeface="Calibri" pitchFamily="34" charset="0"/>
                <a:cs typeface="Times New Roman" pitchFamily="18" charset="0"/>
              </a:rPr>
              <a:t> </a:t>
            </a:r>
            <a:r>
              <a:rPr kumimoji="0" lang="en-US" sz="4000" b="1" i="1" u="none" strike="noStrike" cap="none" normalizeH="0" baseline="0" dirty="0" err="1" smtClean="0">
                <a:ln>
                  <a:noFill/>
                </a:ln>
                <a:solidFill>
                  <a:srgbClr val="002060"/>
                </a:solidFill>
                <a:effectLst/>
                <a:latin typeface="Arial" pitchFamily="34" charset="0"/>
                <a:ea typeface="Calibri" pitchFamily="34" charset="0"/>
                <a:cs typeface="Times New Roman" pitchFamily="18" charset="0"/>
              </a:rPr>
              <a:t>nel</a:t>
            </a:r>
            <a:r>
              <a:rPr kumimoji="0" lang="en-US" sz="4000" b="1" i="1" u="none" strike="noStrike" cap="none" normalizeH="0" baseline="0" dirty="0" smtClean="0">
                <a:ln>
                  <a:noFill/>
                </a:ln>
                <a:solidFill>
                  <a:srgbClr val="002060"/>
                </a:solidFill>
                <a:effectLst/>
                <a:latin typeface="Arial" pitchFamily="34" charset="0"/>
                <a:ea typeface="Calibri" pitchFamily="34" charset="0"/>
                <a:cs typeface="Times New Roman" pitchFamily="18" charset="0"/>
              </a:rPr>
              <a:t> 2014 </a:t>
            </a:r>
          </a:p>
          <a:p>
            <a:pPr lvl="0" algn="ctr" eaLnBrk="1" hangingPunct="1"/>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nei</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vari</a:t>
            </a:r>
            <a:r>
              <a:rPr kumimoji="0" lang="en-US" sz="2800" b="1" i="1" u="none" strike="noStrike" cap="none" normalizeH="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settori</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delle</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rinnovabili</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smtClean="0">
                <a:ln>
                  <a:noFill/>
                </a:ln>
                <a:solidFill>
                  <a:srgbClr val="002060"/>
                </a:solidFill>
                <a:effectLst/>
                <a:latin typeface="Arial" pitchFamily="34" charset="0"/>
                <a:ea typeface="Calibri" pitchFamily="34" charset="0"/>
                <a:cs typeface="Times New Roman" pitchFamily="18" charset="0"/>
              </a:rPr>
              <a:t>circa </a:t>
            </a:r>
            <a:r>
              <a:rPr kumimoji="0" lang="en-US" sz="2800" b="1" i="1" u="none" strike="noStrike" cap="none" normalizeH="0" baseline="0" dirty="0" err="1" smtClean="0">
                <a:ln>
                  <a:noFill/>
                </a:ln>
                <a:solidFill>
                  <a:srgbClr val="002060"/>
                </a:solidFill>
                <a:effectLst/>
                <a:latin typeface="Arial" pitchFamily="34" charset="0"/>
                <a:ea typeface="Calibri" pitchFamily="34" charset="0"/>
                <a:cs typeface="Times New Roman" pitchFamily="18" charset="0"/>
              </a:rPr>
              <a:t>il</a:t>
            </a:r>
            <a:r>
              <a:rPr kumimoji="0" lang="en-US" sz="2800" b="1" i="1" u="none" strike="noStrike" cap="none" normalizeH="0" baseline="0" dirty="0" smtClean="0">
                <a:ln>
                  <a:noFill/>
                </a:ln>
                <a:solidFill>
                  <a:srgbClr val="002060"/>
                </a:solidFill>
                <a:effectLst/>
                <a:latin typeface="Arial" pitchFamily="34" charset="0"/>
                <a:ea typeface="Calibri" pitchFamily="34" charset="0"/>
                <a:cs typeface="Times New Roman" pitchFamily="18" charset="0"/>
              </a:rPr>
              <a:t> 50%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nelle</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applicazioni</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dell’energia</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solare</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p>
          <a:p>
            <a:pPr lvl="0" algn="just" eaLnBrk="1" hangingPunct="1"/>
            <a:endPar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endParaRPr>
          </a:p>
          <a:p>
            <a:pPr lvl="0" algn="just" eaLnBrk="1" hangingPunct="1"/>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L’innovatione</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t</a:t>
            </a:r>
            <a:r>
              <a:rPr lang="en-US" sz="2800" b="1" i="1" dirty="0" err="1" smtClean="0">
                <a:solidFill>
                  <a:srgbClr val="FFFF00"/>
                </a:solidFill>
                <a:latin typeface="Arial" pitchFamily="34" charset="0"/>
                <a:ea typeface="Calibri" pitchFamily="34" charset="0"/>
                <a:cs typeface="Times New Roman" pitchFamily="18" charset="0"/>
              </a:rPr>
              <a:t>ecnologica</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è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traditionalmente</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"labor-saving"; non è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stato</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questo</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il</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caso</a:t>
            </a:r>
            <a:r>
              <a:rPr lang="en-US" sz="2800" b="1" i="1" dirty="0" smtClean="0">
                <a:solidFill>
                  <a:srgbClr val="FFFF00"/>
                </a:solidFill>
                <a:latin typeface="Arial" pitchFamily="34" charset="0"/>
                <a:ea typeface="Calibri" pitchFamily="34" charset="0"/>
                <a:cs typeface="Times New Roman" pitchFamily="18" charset="0"/>
              </a:rPr>
              <a:t>, al </a:t>
            </a:r>
            <a:r>
              <a:rPr lang="en-US" sz="2800" b="1" i="1" dirty="0" err="1" smtClean="0">
                <a:solidFill>
                  <a:srgbClr val="FFFF00"/>
                </a:solidFill>
                <a:latin typeface="Arial" pitchFamily="34" charset="0"/>
                <a:ea typeface="Calibri" pitchFamily="34" charset="0"/>
                <a:cs typeface="Times New Roman" pitchFamily="18" charset="0"/>
              </a:rPr>
              <a:t>contrario</a:t>
            </a:r>
            <a:r>
              <a:rPr lang="en-US" sz="2800" b="1" i="1" dirty="0" smtClean="0">
                <a:solidFill>
                  <a:srgbClr val="FFFF00"/>
                </a:solidFill>
                <a:latin typeface="Arial" pitchFamily="34" charset="0"/>
                <a:ea typeface="Calibri" pitchFamily="34" charset="0"/>
                <a:cs typeface="Times New Roman" pitchFamily="18" charset="0"/>
              </a:rPr>
              <a:t> un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impatto</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sull’occupazione</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che</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ha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pochi</a:t>
            </a:r>
            <a:r>
              <a:rPr kumimoji="0" lang="en-US" sz="2800" b="1" i="1" u="none" strike="noStrike" cap="none" normalizeH="0" baseline="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baseline="0" dirty="0" err="1" smtClean="0">
                <a:ln>
                  <a:noFill/>
                </a:ln>
                <a:solidFill>
                  <a:srgbClr val="FFFF00"/>
                </a:solidFill>
                <a:effectLst/>
                <a:latin typeface="Arial" pitchFamily="34" charset="0"/>
                <a:ea typeface="Calibri" pitchFamily="34" charset="0"/>
                <a:cs typeface="Times New Roman" pitchFamily="18" charset="0"/>
              </a:rPr>
              <a:t>precedenti</a:t>
            </a:r>
            <a:r>
              <a:rPr kumimoji="0" lang="en-US" sz="2800" b="1" i="1" u="none" strike="noStrike" cap="none" normalizeH="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dirty="0" err="1" smtClean="0">
                <a:ln>
                  <a:noFill/>
                </a:ln>
                <a:solidFill>
                  <a:srgbClr val="FFFF00"/>
                </a:solidFill>
                <a:effectLst/>
                <a:latin typeface="Arial" pitchFamily="34" charset="0"/>
                <a:ea typeface="Calibri" pitchFamily="34" charset="0"/>
                <a:cs typeface="Times New Roman" pitchFamily="18" charset="0"/>
              </a:rPr>
              <a:t>nella</a:t>
            </a:r>
            <a:r>
              <a:rPr kumimoji="0" lang="en-US" sz="2800" b="1" i="1" u="none" strike="noStrike" cap="none" normalizeH="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dirty="0" err="1" smtClean="0">
                <a:ln>
                  <a:noFill/>
                </a:ln>
                <a:solidFill>
                  <a:srgbClr val="FFFF00"/>
                </a:solidFill>
                <a:effectLst/>
                <a:latin typeface="Arial" pitchFamily="34" charset="0"/>
                <a:ea typeface="Calibri" pitchFamily="34" charset="0"/>
                <a:cs typeface="Times New Roman" pitchFamily="18" charset="0"/>
              </a:rPr>
              <a:t>storia</a:t>
            </a:r>
            <a:r>
              <a:rPr kumimoji="0" lang="en-US" sz="2800" b="1" i="1" u="none" strike="noStrike" cap="none" normalizeH="0" dirty="0" smtClean="0">
                <a:ln>
                  <a:noFill/>
                </a:ln>
                <a:solidFill>
                  <a:srgbClr val="FFFF00"/>
                </a:solidFill>
                <a:effectLst/>
                <a:latin typeface="Arial" pitchFamily="34" charset="0"/>
                <a:ea typeface="Calibri" pitchFamily="34" charset="0"/>
                <a:cs typeface="Times New Roman" pitchFamily="18" charset="0"/>
              </a:rPr>
              <a:t> del </a:t>
            </a:r>
            <a:r>
              <a:rPr kumimoji="0" lang="en-US" sz="2800" b="1" i="1" u="none" strike="noStrike" cap="none" normalizeH="0" dirty="0" err="1" smtClean="0">
                <a:ln>
                  <a:noFill/>
                </a:ln>
                <a:solidFill>
                  <a:srgbClr val="FFFF00"/>
                </a:solidFill>
                <a:effectLst/>
                <a:latin typeface="Arial" pitchFamily="34" charset="0"/>
                <a:ea typeface="Calibri" pitchFamily="34" charset="0"/>
                <a:cs typeface="Times New Roman" pitchFamily="18" charset="0"/>
              </a:rPr>
              <a:t>lavoro</a:t>
            </a:r>
            <a:r>
              <a:rPr kumimoji="0" lang="en-US" sz="2800" b="1" i="1" u="none" strike="noStrike" cap="none" normalizeH="0" dirty="0" smtClean="0">
                <a:ln>
                  <a:noFill/>
                </a:ln>
                <a:solidFill>
                  <a:srgbClr val="FFFF00"/>
                </a:solidFill>
                <a:effectLst/>
                <a:latin typeface="Arial" pitchFamily="34" charset="0"/>
                <a:ea typeface="Calibri" pitchFamily="34" charset="0"/>
                <a:cs typeface="Times New Roman" pitchFamily="18" charset="0"/>
              </a:rPr>
              <a:t> </a:t>
            </a:r>
            <a:r>
              <a:rPr kumimoji="0" lang="en-US" sz="2800" b="1" i="1" u="none" strike="noStrike" cap="none" normalizeH="0" dirty="0" err="1" smtClean="0">
                <a:ln>
                  <a:noFill/>
                </a:ln>
                <a:solidFill>
                  <a:srgbClr val="FFFF00"/>
                </a:solidFill>
                <a:effectLst/>
                <a:latin typeface="Arial" pitchFamily="34" charset="0"/>
                <a:ea typeface="Calibri" pitchFamily="34" charset="0"/>
                <a:cs typeface="Times New Roman" pitchFamily="18" charset="0"/>
              </a:rPr>
              <a:t>contemporanea</a:t>
            </a:r>
            <a:r>
              <a:rPr kumimoji="0" lang="en-US" sz="2800" b="1" i="1" u="none" strike="noStrike" cap="none" normalizeH="0" dirty="0" smtClean="0">
                <a:ln>
                  <a:noFill/>
                </a:ln>
                <a:solidFill>
                  <a:srgbClr val="FFFF00"/>
                </a:solidFill>
                <a:effectLst/>
                <a:latin typeface="Arial" pitchFamily="34" charset="0"/>
                <a:ea typeface="Calibri" pitchFamily="34" charset="0"/>
                <a:cs typeface="Times New Roman" pitchFamily="18" charset="0"/>
              </a:rPr>
              <a:t>.</a:t>
            </a:r>
            <a:endParaRPr kumimoji="0" lang="en-US" sz="2800" b="1"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827088" y="2781300"/>
            <a:ext cx="7777162" cy="1201738"/>
          </a:xfrm>
          <a:prstGeom prst="rect">
            <a:avLst/>
          </a:prstGeom>
          <a:noFill/>
          <a:ln w="9525">
            <a:noFill/>
            <a:miter lim="800000"/>
            <a:headEnd/>
            <a:tailEnd/>
          </a:ln>
        </p:spPr>
        <p:txBody>
          <a:bodyPr anchor="ctr">
            <a:spAutoFit/>
          </a:bodyPr>
          <a:lstStyle/>
          <a:p>
            <a:pPr algn="ctr" eaLnBrk="1" hangingPunct="1"/>
            <a:r>
              <a:rPr lang="it-IT" sz="7200" b="1" i="1">
                <a:solidFill>
                  <a:schemeClr val="tx2"/>
                </a:solidFill>
              </a:rPr>
              <a:t>In conclusione…</a:t>
            </a: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12845"/>
            <a:ext cx="8496944" cy="5262979"/>
          </a:xfrm>
          <a:prstGeom prst="rect">
            <a:avLst/>
          </a:prstGeom>
        </p:spPr>
        <p:txBody>
          <a:bodyPr wrap="square">
            <a:spAutoFit/>
          </a:bodyPr>
          <a:lstStyle/>
          <a:p>
            <a:pPr algn="ctr"/>
            <a:r>
              <a:rPr lang="it-IT" sz="2400" b="1" dirty="0" smtClean="0"/>
              <a:t>Queste considerazioni non alterano gli aspetti fondamentali del quadro che abbiamo finora tracciato</a:t>
            </a:r>
            <a:r>
              <a:rPr lang="it-IT" sz="2400" dirty="0" smtClean="0"/>
              <a:t>. </a:t>
            </a:r>
          </a:p>
          <a:p>
            <a:r>
              <a:rPr lang="it-IT" sz="2000" dirty="0" smtClean="0"/>
              <a:t>Da un lato, sulla scorta di “</a:t>
            </a:r>
            <a:r>
              <a:rPr lang="it-IT" sz="2000" i="1" dirty="0" smtClean="0"/>
              <a:t>Abrupt Climate Change</a:t>
            </a:r>
            <a:r>
              <a:rPr lang="it-IT" sz="2000" dirty="0" smtClean="0"/>
              <a:t>”, possiamo affermare con la forza della ragione scientifica che “i buoi sono già scappati dalla stalla”: </a:t>
            </a:r>
          </a:p>
          <a:p>
            <a:pPr algn="ctr"/>
            <a:r>
              <a:rPr lang="it-IT" sz="3000" b="1" i="1" dirty="0" smtClean="0">
                <a:solidFill>
                  <a:srgbClr val="FFFF00"/>
                </a:solidFill>
                <a:effectLst>
                  <a:outerShdw blurRad="38100" dist="38100" dir="2700000" algn="tl">
                    <a:srgbClr val="000000">
                      <a:alpha val="43137"/>
                    </a:srgbClr>
                  </a:outerShdw>
                </a:effectLst>
              </a:rPr>
              <a:t>l’instabilità climatica sarà lo scenario delle prossime decadi</a:t>
            </a:r>
            <a:r>
              <a:rPr lang="it-IT" sz="2400" dirty="0" smtClean="0"/>
              <a:t>, con le conseguenze che già sperimentiamo e la necessità di </a:t>
            </a:r>
            <a:r>
              <a:rPr lang="it-IT" sz="2400" i="1" dirty="0" smtClean="0">
                <a:solidFill>
                  <a:srgbClr val="FFFF00"/>
                </a:solidFill>
              </a:rPr>
              <a:t>un’education volta a superare atteggiamenti emergenziali</a:t>
            </a:r>
            <a:r>
              <a:rPr lang="it-IT" sz="2400" dirty="0" smtClean="0"/>
              <a:t>. </a:t>
            </a:r>
          </a:p>
          <a:p>
            <a:endParaRPr lang="it-IT" sz="1200" dirty="0" smtClean="0"/>
          </a:p>
          <a:p>
            <a:pPr algn="ctr"/>
            <a:r>
              <a:rPr lang="it-IT" sz="2000" dirty="0" smtClean="0"/>
              <a:t>Dall’altro, un percorso difficile e faticoso, di fronte alle massive inerzie e ai formidabili interessi consolidati dei giganteschi sistemi energetici fossili, alla necessità di riorientare produzione e consumo all’insegna della </a:t>
            </a:r>
            <a:r>
              <a:rPr lang="it-IT" sz="2400" b="1" dirty="0" smtClean="0">
                <a:solidFill>
                  <a:srgbClr val="FFFF00"/>
                </a:solidFill>
                <a:effectLst>
                  <a:outerShdw blurRad="38100" dist="38100" dir="2700000" algn="tl">
                    <a:srgbClr val="000000">
                      <a:alpha val="43137"/>
                    </a:srgbClr>
                  </a:outerShdw>
                </a:effectLst>
              </a:rPr>
              <a:t>“rivoluzione energetica” e, più in generale, verso un nuovo modello socio-economico sostenibile</a:t>
            </a:r>
            <a:r>
              <a:rPr lang="it-IT" sz="2400" dirty="0" smtClean="0"/>
              <a:t>.</a:t>
            </a:r>
            <a:endParaRPr lang="it-IT" sz="24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539750" y="358775"/>
            <a:ext cx="8135938" cy="5770563"/>
          </a:xfrm>
          <a:prstGeom prst="rect">
            <a:avLst/>
          </a:prstGeom>
          <a:noFill/>
          <a:ln w="9525">
            <a:noFill/>
            <a:miter lim="800000"/>
            <a:headEnd/>
            <a:tailEnd/>
          </a:ln>
        </p:spPr>
        <p:txBody>
          <a:bodyPr anchor="ctr">
            <a:spAutoFit/>
          </a:bodyPr>
          <a:lstStyle/>
          <a:p>
            <a:pPr algn="ctr">
              <a:lnSpc>
                <a:spcPct val="90000"/>
              </a:lnSpc>
            </a:pPr>
            <a:r>
              <a:rPr lang="it-IT" sz="4000" b="1" dirty="0">
                <a:solidFill>
                  <a:srgbClr val="FFC000"/>
                </a:solidFill>
              </a:rPr>
              <a:t>Verso una “democrazia energetica”?</a:t>
            </a:r>
          </a:p>
          <a:p>
            <a:pPr algn="ctr">
              <a:lnSpc>
                <a:spcPct val="90000"/>
              </a:lnSpc>
            </a:pPr>
            <a:endParaRPr lang="it-IT" sz="1000" b="1" dirty="0"/>
          </a:p>
          <a:p>
            <a:pPr algn="ctr">
              <a:lnSpc>
                <a:spcPct val="90000"/>
              </a:lnSpc>
            </a:pPr>
            <a:r>
              <a:rPr lang="it-IT" sz="2800" b="1" dirty="0" smtClean="0"/>
              <a:t>C’è </a:t>
            </a:r>
            <a:r>
              <a:rPr lang="it-IT" sz="3600" b="1" i="1" dirty="0"/>
              <a:t>una rivoluzione energetica</a:t>
            </a:r>
            <a:r>
              <a:rPr lang="it-IT" sz="2800" b="1" dirty="0"/>
              <a:t> da compiere. </a:t>
            </a:r>
          </a:p>
          <a:p>
            <a:pPr>
              <a:lnSpc>
                <a:spcPct val="90000"/>
              </a:lnSpc>
            </a:pPr>
            <a:endParaRPr lang="it-IT" sz="800" b="1" dirty="0"/>
          </a:p>
          <a:p>
            <a:pPr algn="ctr">
              <a:lnSpc>
                <a:spcPct val="90000"/>
              </a:lnSpc>
            </a:pPr>
            <a:r>
              <a:rPr lang="it-IT" sz="2800" b="1" dirty="0"/>
              <a:t>La transizione da produzione e consumo dominati da un modello di energia fortemente concentrata, ad alta “densità”, verso </a:t>
            </a:r>
            <a:r>
              <a:rPr lang="it-IT" sz="3600" b="1" i="1" dirty="0">
                <a:solidFill>
                  <a:srgbClr val="FFC000"/>
                </a:solidFill>
              </a:rPr>
              <a:t>un sistema energetico decentrato, fonti distribuite nel territorio</a:t>
            </a:r>
            <a:r>
              <a:rPr lang="it-IT" sz="2800" b="1" dirty="0"/>
              <a:t> e più conoscenza, più innovazione tecnologica e più partecipazione per un uso intelligente delle risorse. </a:t>
            </a:r>
            <a:endParaRPr lang="it-IT" sz="1400" b="1" dirty="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ttangolo 1"/>
          <p:cNvSpPr>
            <a:spLocks noChangeArrowheads="1"/>
          </p:cNvSpPr>
          <p:nvPr/>
        </p:nvSpPr>
        <p:spPr bwMode="auto">
          <a:xfrm>
            <a:off x="323528" y="692150"/>
            <a:ext cx="8496944" cy="5730800"/>
          </a:xfrm>
          <a:prstGeom prst="rect">
            <a:avLst/>
          </a:prstGeom>
          <a:noFill/>
          <a:ln w="9525">
            <a:noFill/>
            <a:miter lim="800000"/>
            <a:headEnd/>
            <a:tailEnd/>
          </a:ln>
        </p:spPr>
        <p:txBody>
          <a:bodyPr wrap="square">
            <a:spAutoFit/>
          </a:bodyPr>
          <a:lstStyle/>
          <a:p>
            <a:pPr algn="ctr">
              <a:lnSpc>
                <a:spcPct val="90000"/>
              </a:lnSpc>
            </a:pPr>
            <a:r>
              <a:rPr lang="it-IT" sz="4000" b="1" dirty="0" smtClean="0"/>
              <a:t>Dalla quantità alla qualità  </a:t>
            </a:r>
          </a:p>
          <a:p>
            <a:pPr algn="ctr">
              <a:lnSpc>
                <a:spcPct val="90000"/>
              </a:lnSpc>
            </a:pPr>
            <a:endParaRPr lang="it-IT" sz="2400" b="1" dirty="0" smtClean="0"/>
          </a:p>
          <a:p>
            <a:pPr algn="ctr">
              <a:lnSpc>
                <a:spcPct val="90000"/>
              </a:lnSpc>
            </a:pPr>
            <a:r>
              <a:rPr lang="it-IT" sz="2400" b="1" i="1" dirty="0" smtClean="0"/>
              <a:t>Maggior </a:t>
            </a:r>
            <a:r>
              <a:rPr lang="it-IT" sz="2400" b="1" i="1" dirty="0"/>
              <a:t>controllo e </a:t>
            </a:r>
            <a:r>
              <a:rPr lang="it-IT" sz="2400" b="1" i="1" dirty="0" smtClean="0"/>
              <a:t>maggiore </a:t>
            </a:r>
            <a:r>
              <a:rPr lang="it-IT" sz="2400" b="1" i="1" dirty="0"/>
              <a:t>accessibilità alle fonti d’energia – fino all’autogestione – da parte dei cittadini, </a:t>
            </a:r>
            <a:r>
              <a:rPr lang="it-IT" sz="2400" b="1" i="1" dirty="0" smtClean="0"/>
              <a:t>informazione </a:t>
            </a:r>
            <a:r>
              <a:rPr lang="it-IT" sz="2400" b="1" i="1" dirty="0"/>
              <a:t>più trasparente </a:t>
            </a:r>
            <a:r>
              <a:rPr lang="it-IT" sz="2400" b="1" i="1" dirty="0" smtClean="0"/>
              <a:t>e senza segreti </a:t>
            </a:r>
            <a:r>
              <a:rPr lang="it-IT" sz="2400" b="1" i="1" dirty="0"/>
              <a:t>da custodire </a:t>
            </a:r>
            <a:r>
              <a:rPr lang="it-IT" sz="2400" b="1" i="1" dirty="0" smtClean="0"/>
              <a:t>(come a Fukushima o a Cernobyl)</a:t>
            </a:r>
            <a:endParaRPr lang="it-IT" sz="2400" b="1" i="1" dirty="0"/>
          </a:p>
          <a:p>
            <a:pPr algn="ctr"/>
            <a:endParaRPr lang="it-IT" sz="1000" b="1" i="1" dirty="0"/>
          </a:p>
          <a:p>
            <a:pPr algn="ctr">
              <a:lnSpc>
                <a:spcPct val="90000"/>
              </a:lnSpc>
            </a:pPr>
            <a:r>
              <a:rPr lang="it-IT" sz="3000" b="1" i="1" dirty="0"/>
              <a:t>Le maggiori responsabilità le hanno i governi, </a:t>
            </a:r>
            <a:r>
              <a:rPr lang="it-IT" sz="3000" b="1" i="1" dirty="0">
                <a:solidFill>
                  <a:srgbClr val="002060"/>
                </a:solidFill>
              </a:rPr>
              <a:t>ma anche ai cittadini è richiesto un grande salto culturale nelle loro abitudini di consumo, nei loro stili di vita</a:t>
            </a:r>
            <a:r>
              <a:rPr lang="it-IT" sz="3000" b="1" i="1" dirty="0"/>
              <a:t>. </a:t>
            </a:r>
            <a:r>
              <a:rPr lang="it-IT" sz="3000" b="1" i="1" dirty="0" smtClean="0"/>
              <a:t>La </a:t>
            </a:r>
            <a:r>
              <a:rPr lang="it-IT" sz="3000" b="1" i="1" dirty="0"/>
              <a:t>seconda fase del Protocollo di </a:t>
            </a:r>
            <a:r>
              <a:rPr lang="it-IT" sz="3000" b="1" i="1" dirty="0" smtClean="0"/>
              <a:t>Kyoto parte </a:t>
            </a:r>
            <a:r>
              <a:rPr lang="it-IT" sz="3000" b="1" i="1" smtClean="0"/>
              <a:t>da Parigi, </a:t>
            </a:r>
            <a:r>
              <a:rPr lang="it-IT" sz="3000" b="1" i="1" dirty="0" smtClean="0"/>
              <a:t>e può </a:t>
            </a:r>
            <a:r>
              <a:rPr lang="it-IT" sz="3000" b="1" i="1" dirty="0"/>
              <a:t>essere proposta a tutti come </a:t>
            </a:r>
            <a:r>
              <a:rPr lang="it-IT" sz="3000" b="1" i="1" dirty="0" smtClean="0"/>
              <a:t>l’impegno morale e fattuale del </a:t>
            </a:r>
            <a:r>
              <a:rPr lang="it-IT" sz="3000" b="1" i="1" dirty="0"/>
              <a:t>xxi secolo.</a:t>
            </a:r>
          </a:p>
          <a:p>
            <a:pPr>
              <a:lnSpc>
                <a:spcPct val="90000"/>
              </a:lnSpc>
            </a:pPr>
            <a:endParaRPr lang="it-IT" sz="12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95288" y="1054100"/>
            <a:ext cx="8208962" cy="5183188"/>
          </a:xfrm>
          <a:prstGeom prst="rect">
            <a:avLst/>
          </a:prstGeom>
          <a:noFill/>
          <a:ln w="9525">
            <a:noFill/>
            <a:miter lim="800000"/>
            <a:headEnd/>
            <a:tailEnd/>
          </a:ln>
          <a:effectLst/>
        </p:spPr>
        <p:txBody>
          <a:bodyPr anchor="ctr">
            <a:spAutoFit/>
          </a:bodyPr>
          <a:lstStyle/>
          <a:p>
            <a:pPr marL="342900" indent="-342900" algn="ctr" eaLnBrk="1" hangingPunct="1">
              <a:lnSpc>
                <a:spcPct val="90000"/>
              </a:lnSpc>
              <a:spcBef>
                <a:spcPct val="20000"/>
              </a:spcBef>
              <a:defRPr/>
            </a:pPr>
            <a:r>
              <a:rPr lang="it-IT" sz="2800" b="1" dirty="0">
                <a:effectLst>
                  <a:outerShdw blurRad="38100" dist="38100" dir="2700000" algn="tl">
                    <a:srgbClr val="000000"/>
                  </a:outerShdw>
                </a:effectLst>
              </a:rPr>
              <a:t>   </a:t>
            </a:r>
            <a:r>
              <a:rPr lang="it-IT" sz="3000" b="1" dirty="0">
                <a:effectLst>
                  <a:outerShdw blurRad="38100" dist="38100" dir="2700000" algn="tl">
                    <a:srgbClr val="000000"/>
                  </a:outerShdw>
                </a:effectLst>
              </a:rPr>
              <a:t>“ </a:t>
            </a:r>
            <a:r>
              <a:rPr lang="it-IT" sz="2800" b="1" dirty="0">
                <a:effectLst>
                  <a:outerShdw blurRad="38100" dist="38100" dir="2700000" algn="tl">
                    <a:srgbClr val="000000"/>
                  </a:outerShdw>
                </a:effectLst>
              </a:rPr>
              <a:t>L’anno scorso abbiamo fornito indirizzi per far fronte alle più grandi sfide poste dal cambiamento climatico. Queste sfide sono eminentemente collegate ai sistemi energetici e all’uso dell’energia. Salutiamo pertanto l’opportunità di rivolgere, in occasione del Summit 2006 del G8, indicazioni sulla sostenibilità energetica e la sicurezza degli approvvigionamenti - e intendiamo  continuare a tenere sotto osservazione questi aspetti critici anche nei prossimi anni ”</a:t>
            </a:r>
          </a:p>
          <a:p>
            <a:pPr marL="342900" indent="-342900" algn="ctr">
              <a:lnSpc>
                <a:spcPct val="95000"/>
              </a:lnSpc>
              <a:defRPr/>
            </a:pPr>
            <a:endParaRPr lang="it-IT"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95288" y="1054100"/>
            <a:ext cx="8208962" cy="5183188"/>
          </a:xfrm>
          <a:prstGeom prst="rect">
            <a:avLst/>
          </a:prstGeom>
          <a:noFill/>
          <a:ln w="9525">
            <a:noFill/>
            <a:miter lim="800000"/>
            <a:headEnd/>
            <a:tailEnd/>
          </a:ln>
          <a:effectLst/>
        </p:spPr>
        <p:txBody>
          <a:bodyPr anchor="ctr">
            <a:spAutoFit/>
          </a:bodyPr>
          <a:lstStyle/>
          <a:p>
            <a:pPr marL="342900" indent="-342900" algn="ctr" eaLnBrk="1" hangingPunct="1">
              <a:lnSpc>
                <a:spcPct val="90000"/>
              </a:lnSpc>
              <a:spcBef>
                <a:spcPct val="20000"/>
              </a:spcBef>
              <a:defRPr/>
            </a:pPr>
            <a:r>
              <a:rPr lang="it-IT" sz="2800" b="1" dirty="0">
                <a:effectLst>
                  <a:outerShdw blurRad="38100" dist="38100" dir="2700000" algn="tl">
                    <a:srgbClr val="000000"/>
                  </a:outerShdw>
                </a:effectLst>
              </a:rPr>
              <a:t>   </a:t>
            </a:r>
            <a:r>
              <a:rPr lang="it-IT" sz="3000" b="1" dirty="0">
                <a:effectLst>
                  <a:outerShdw blurRad="38100" dist="38100" dir="2700000" algn="tl">
                    <a:srgbClr val="000000"/>
                  </a:outerShdw>
                </a:effectLst>
              </a:rPr>
              <a:t>“ </a:t>
            </a:r>
            <a:r>
              <a:rPr lang="it-IT" sz="2800" b="1" dirty="0">
                <a:effectLst>
                  <a:outerShdw blurRad="38100" dist="38100" dir="2700000" algn="tl">
                    <a:srgbClr val="000000"/>
                  </a:outerShdw>
                </a:effectLst>
              </a:rPr>
              <a:t>L’anno scorso abbiamo fornito indirizzi per far fronte alle più grandi sfide poste dal cambiamento climatico. Queste sfide sono eminentemente collegate ai sistemi energetici e all’uso dell’energia. Salutiamo pertanto l’opportunità di rivolgere, in occasione del Summit 2006 del G8, indicazioni sulla sostenibilità energetica e la sicurezza degli approvvigionamenti - e intendiamo  continuare a tenere sotto osservazione questi aspetti critici anche nei prossimi anni ”</a:t>
            </a:r>
          </a:p>
          <a:p>
            <a:pPr marL="342900" indent="-342900" algn="ctr">
              <a:lnSpc>
                <a:spcPct val="95000"/>
              </a:lnSpc>
              <a:defRPr/>
            </a:pPr>
            <a:endParaRPr lang="it-IT"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95288" y="1054100"/>
            <a:ext cx="8208962" cy="5183188"/>
          </a:xfrm>
          <a:prstGeom prst="rect">
            <a:avLst/>
          </a:prstGeom>
          <a:noFill/>
          <a:ln w="9525">
            <a:noFill/>
            <a:miter lim="800000"/>
            <a:headEnd/>
            <a:tailEnd/>
          </a:ln>
          <a:effectLst/>
        </p:spPr>
        <p:txBody>
          <a:bodyPr anchor="ctr">
            <a:spAutoFit/>
          </a:bodyPr>
          <a:lstStyle/>
          <a:p>
            <a:pPr marL="342900" indent="-342900" algn="ctr" eaLnBrk="1" hangingPunct="1">
              <a:lnSpc>
                <a:spcPct val="90000"/>
              </a:lnSpc>
              <a:spcBef>
                <a:spcPct val="20000"/>
              </a:spcBef>
              <a:defRPr/>
            </a:pPr>
            <a:r>
              <a:rPr lang="it-IT" sz="2800" b="1" dirty="0">
                <a:effectLst>
                  <a:outerShdw blurRad="38100" dist="38100" dir="2700000" algn="tl">
                    <a:srgbClr val="000000"/>
                  </a:outerShdw>
                </a:effectLst>
              </a:rPr>
              <a:t>   </a:t>
            </a:r>
            <a:r>
              <a:rPr lang="it-IT" sz="3000" b="1" dirty="0">
                <a:effectLst>
                  <a:outerShdw blurRad="38100" dist="38100" dir="2700000" algn="tl">
                    <a:srgbClr val="000000"/>
                  </a:outerShdw>
                </a:effectLst>
              </a:rPr>
              <a:t>“ </a:t>
            </a:r>
            <a:r>
              <a:rPr lang="it-IT" sz="2800" b="1" dirty="0">
                <a:effectLst>
                  <a:outerShdw blurRad="38100" dist="38100" dir="2700000" algn="tl">
                    <a:srgbClr val="000000"/>
                  </a:outerShdw>
                </a:effectLst>
              </a:rPr>
              <a:t>L’anno scorso abbiamo fornito indirizzi per far fronte alle più grandi sfide poste dal cambiamento climatico. Queste sfide sono eminentemente collegate ai sistemi energetici e all’uso dell’energia. Salutiamo pertanto l’opportunità di rivolgere, in occasione del Summit 2006 del G8, indicazioni sulla sostenibilità energetica e la sicurezza degli approvvigionamenti - e intendiamo  continuare a tenere sotto osservazione questi aspetti critici anche nei prossimi anni ”</a:t>
            </a:r>
          </a:p>
          <a:p>
            <a:pPr marL="342900" indent="-342900" algn="ctr">
              <a:lnSpc>
                <a:spcPct val="95000"/>
              </a:lnSpc>
              <a:defRPr/>
            </a:pPr>
            <a:endParaRPr lang="it-IT"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755650" y="836613"/>
            <a:ext cx="7777163" cy="5646737"/>
          </a:xfrm>
          <a:prstGeom prst="rect">
            <a:avLst/>
          </a:prstGeom>
          <a:noFill/>
          <a:ln w="9525">
            <a:noFill/>
            <a:miter lim="800000"/>
            <a:headEnd/>
            <a:tailEnd/>
          </a:ln>
          <a:effectLst/>
        </p:spPr>
        <p:txBody>
          <a:bodyPr anchor="ctr">
            <a:spAutoFit/>
          </a:bodyPr>
          <a:lstStyle/>
          <a:p>
            <a:pPr algn="just">
              <a:lnSpc>
                <a:spcPct val="95000"/>
              </a:lnSpc>
              <a:defRPr/>
            </a:pPr>
            <a:r>
              <a:rPr lang="it-IT" sz="2600" b="1" dirty="0"/>
              <a:t>Questa nuova presa di posizione (14 giugno 2006) delle Accademie delle Scienze reca in più, rispetto a quella dell’anno precedente, la firma del Sud Africa.</a:t>
            </a:r>
          </a:p>
          <a:p>
            <a:pPr algn="just">
              <a:defRPr/>
            </a:pPr>
            <a:endParaRPr lang="it-IT" sz="1200" b="1" dirty="0"/>
          </a:p>
          <a:p>
            <a:pPr algn="just">
              <a:lnSpc>
                <a:spcPct val="95000"/>
              </a:lnSpc>
              <a:defRPr/>
            </a:pPr>
            <a:r>
              <a:rPr lang="it-IT" sz="2600" b="1" dirty="0"/>
              <a:t>Lo </a:t>
            </a:r>
            <a:r>
              <a:rPr lang="it-IT" sz="2600" b="1" i="1" dirty="0"/>
              <a:t>statement</a:t>
            </a:r>
            <a:r>
              <a:rPr lang="it-IT" sz="2600" b="1" dirty="0"/>
              <a:t> del 2005 aveva affermato non solo una “</a:t>
            </a:r>
            <a:r>
              <a:rPr lang="it-IT" sz="2600" b="1" i="1" dirty="0"/>
              <a:t>forte evidenza di un significativo riscaldamento globale</a:t>
            </a:r>
            <a:r>
              <a:rPr lang="it-IT" sz="2600" b="1" dirty="0"/>
              <a:t>”; ma anche la tanto contestata </a:t>
            </a:r>
            <a:r>
              <a:rPr lang="it-IT" sz="3000" b="1" dirty="0"/>
              <a:t>“</a:t>
            </a:r>
            <a:r>
              <a:rPr lang="it-IT" sz="3000" b="1" dirty="0">
                <a:solidFill>
                  <a:srgbClr val="FFC000"/>
                </a:solidFill>
              </a:rPr>
              <a:t>causa antropica</a:t>
            </a:r>
            <a:r>
              <a:rPr lang="it-IT" sz="3000" b="1" dirty="0"/>
              <a:t>”:</a:t>
            </a:r>
          </a:p>
          <a:p>
            <a:pPr algn="just">
              <a:lnSpc>
                <a:spcPct val="95000"/>
              </a:lnSpc>
              <a:defRPr/>
            </a:pPr>
            <a:r>
              <a:rPr lang="it-IT" sz="2600" b="1" dirty="0"/>
              <a:t> </a:t>
            </a:r>
          </a:p>
          <a:p>
            <a:pPr algn="ctr">
              <a:lnSpc>
                <a:spcPct val="95000"/>
              </a:lnSpc>
              <a:defRPr/>
            </a:pPr>
            <a:r>
              <a:rPr lang="it-IT" sz="3400" b="1" i="1" dirty="0">
                <a:solidFill>
                  <a:srgbClr val="FFC000"/>
                </a:solidFill>
              </a:rPr>
              <a:t>“.. </a:t>
            </a:r>
            <a:r>
              <a:rPr lang="it-IT" sz="3400" b="1" i="1" dirty="0">
                <a:solidFill>
                  <a:srgbClr val="FFC000"/>
                </a:solidFill>
                <a:effectLst>
                  <a:outerShdw blurRad="38100" dist="38100" dir="2700000" algn="tl">
                    <a:srgbClr val="000000"/>
                  </a:outerShdw>
                </a:effectLst>
              </a:rPr>
              <a:t>la gran parte del riscaldamento nelle recenti decadi sia da attribuire alle attività umane ..”</a:t>
            </a:r>
            <a:endParaRPr lang="it-IT" sz="3400" b="1" dirty="0">
              <a:solidFill>
                <a:srgbClr val="FFC000"/>
              </a:solidFill>
            </a:endParaRPr>
          </a:p>
          <a:p>
            <a:pPr algn="just">
              <a:lnSpc>
                <a:spcPct val="95000"/>
              </a:lnSpc>
              <a:defRPr/>
            </a:pPr>
            <a:endParaRPr lang="it-IT" sz="28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84213" y="549275"/>
            <a:ext cx="7991475" cy="5243513"/>
          </a:xfrm>
          <a:prstGeom prst="rect">
            <a:avLst/>
          </a:prstGeom>
          <a:noFill/>
          <a:ln w="9525">
            <a:noFill/>
            <a:miter lim="800000"/>
            <a:headEnd/>
            <a:tailEnd/>
          </a:ln>
        </p:spPr>
        <p:txBody>
          <a:bodyPr>
            <a:spAutoFit/>
          </a:bodyPr>
          <a:lstStyle/>
          <a:p>
            <a:r>
              <a:rPr lang="it-IT" sz="2800" b="1"/>
              <a:t>Nel 2006 le Accademie scientifiche guardano non tanto alla comunità scientifica quanto ai “potenti della Terra”, e si rivolgono al summit G8 di S.Pietroburgo (luglio 2006) affermando:</a:t>
            </a:r>
          </a:p>
          <a:p>
            <a:endParaRPr lang="it-IT" sz="1600" b="1"/>
          </a:p>
          <a:p>
            <a:pPr algn="ctr"/>
            <a:r>
              <a:rPr lang="it-IT" sz="2800" b="1">
                <a:solidFill>
                  <a:srgbClr val="FFC000"/>
                </a:solidFill>
              </a:rPr>
              <a:t>“</a:t>
            </a:r>
            <a:r>
              <a:rPr lang="it-IT" sz="4200" b="1">
                <a:solidFill>
                  <a:srgbClr val="FFC000"/>
                </a:solidFill>
              </a:rPr>
              <a:t>le maggiori sfide del cambiamento climatico…sono predominantemente collegate ai sistemi energetici e all’uso dell’energia</a:t>
            </a:r>
            <a:r>
              <a:rPr lang="it-IT" sz="2800" b="1">
                <a:solidFill>
                  <a:srgbClr val="FFC000"/>
                </a:solidFill>
              </a:rPr>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39750" y="2573338"/>
            <a:ext cx="8229600" cy="1143000"/>
          </a:xfrm>
        </p:spPr>
        <p:txBody>
          <a:bodyPr/>
          <a:lstStyle/>
          <a:p>
            <a:pPr eaLnBrk="1" hangingPunct="1">
              <a:defRPr/>
            </a:pPr>
            <a:r>
              <a:rPr lang="it-IT" sz="6000" smtClean="0">
                <a:latin typeface="Arial" charset="0"/>
              </a:rPr>
              <a:t>Il pianeta Energia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ppello1"/>
          <p:cNvPicPr>
            <a:picLocks noChangeAspect="1" noChangeArrowheads="1"/>
          </p:cNvPicPr>
          <p:nvPr/>
        </p:nvPicPr>
        <p:blipFill>
          <a:blip r:embed="rId3" cstate="print"/>
          <a:srcRect/>
          <a:stretch>
            <a:fillRect/>
          </a:stretch>
        </p:blipFill>
        <p:spPr bwMode="auto">
          <a:xfrm>
            <a:off x="1116013" y="260350"/>
            <a:ext cx="6985000" cy="6264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cstate="print"/>
          <a:srcRect/>
          <a:stretch>
            <a:fillRect/>
          </a:stretch>
        </p:blipFill>
        <p:spPr bwMode="auto">
          <a:xfrm>
            <a:off x="468313" y="1341438"/>
            <a:ext cx="8207375" cy="5040312"/>
          </a:xfrm>
          <a:prstGeom prst="rect">
            <a:avLst/>
          </a:prstGeom>
          <a:noFill/>
          <a:ln w="9525">
            <a:noFill/>
            <a:miter lim="800000"/>
            <a:headEnd/>
            <a:tailEnd/>
          </a:ln>
        </p:spPr>
      </p:pic>
      <p:sp>
        <p:nvSpPr>
          <p:cNvPr id="20483" name="Rectangle 3"/>
          <p:cNvSpPr>
            <a:spLocks noChangeArrowheads="1"/>
          </p:cNvSpPr>
          <p:nvPr/>
        </p:nvSpPr>
        <p:spPr bwMode="auto">
          <a:xfrm>
            <a:off x="0" y="412750"/>
            <a:ext cx="9144000" cy="747713"/>
          </a:xfrm>
          <a:prstGeom prst="rect">
            <a:avLst/>
          </a:prstGeom>
          <a:noFill/>
          <a:ln w="9525">
            <a:noFill/>
            <a:miter lim="800000"/>
            <a:headEnd/>
            <a:tailEnd/>
          </a:ln>
        </p:spPr>
        <p:txBody>
          <a:bodyPr anchor="ctr">
            <a:spAutoFit/>
          </a:bodyPr>
          <a:lstStyle/>
          <a:p>
            <a:pPr algn="ctr" eaLnBrk="1" hangingPunct="1"/>
            <a:r>
              <a:rPr lang="it-IT">
                <a:latin typeface="Times New Roman" pitchFamily="18" charset="0"/>
              </a:rPr>
              <a:t> </a:t>
            </a:r>
            <a:r>
              <a:rPr lang="it-IT" b="1" i="1">
                <a:latin typeface="Times New Roman" pitchFamily="18" charset="0"/>
              </a:rPr>
              <a:t>Fig. 1: </a:t>
            </a:r>
            <a:r>
              <a:rPr lang="it-IT" sz="2300" b="1" i="1">
                <a:latin typeface="Times New Roman" pitchFamily="18" charset="0"/>
              </a:rPr>
              <a:t>Energia primaria per fonte nel XX secolo in valore assoluto (Gtep)</a:t>
            </a:r>
          </a:p>
          <a:p>
            <a:pPr eaLnBrk="1" hangingPunct="1"/>
            <a:r>
              <a:rPr lang="it-IT" b="1" i="1">
                <a:latin typeface="Times New Roman" pitchFamily="18" charset="0"/>
              </a:rPr>
              <a:t>                                    </a:t>
            </a:r>
            <a:r>
              <a:rPr lang="it-IT" sz="2000" i="1">
                <a:latin typeface="Times New Roman" pitchFamily="18" charset="0"/>
              </a:rPr>
              <a:t>(Fonte: Elaborazioni ENEA su dati IEA e IIASA-WEC)</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611188" y="685800"/>
            <a:ext cx="8137525" cy="5446713"/>
          </a:xfrm>
          <a:prstGeom prst="rect">
            <a:avLst/>
          </a:prstGeom>
          <a:noFill/>
          <a:ln w="9525">
            <a:noFill/>
            <a:miter lim="800000"/>
            <a:headEnd/>
            <a:tailEnd/>
          </a:ln>
        </p:spPr>
        <p:txBody>
          <a:bodyPr anchor="ctr">
            <a:spAutoFit/>
          </a:bodyPr>
          <a:lstStyle/>
          <a:p>
            <a:pPr algn="just" eaLnBrk="1" hangingPunct="1"/>
            <a:r>
              <a:rPr lang="it-IT" sz="2600" b="1"/>
              <a:t>Nella tabella precedente è rappresentata la crescita nel corso del XX° secolo del fabbisogno mondiale delle diverse fonti primarie d’energia </a:t>
            </a:r>
          </a:p>
          <a:p>
            <a:pPr algn="just" eaLnBrk="1" hangingPunct="1"/>
            <a:endParaRPr lang="it-IT" sz="900" b="1"/>
          </a:p>
          <a:p>
            <a:pPr algn="just" eaLnBrk="1" hangingPunct="1"/>
            <a:r>
              <a:rPr lang="it-IT" sz="2100" b="1" i="1"/>
              <a:t>Il Tep è un’unità di misura pratica usata nei grandi bilanci energetici: </a:t>
            </a:r>
          </a:p>
          <a:p>
            <a:pPr algn="just" eaLnBrk="1" hangingPunct="1"/>
            <a:r>
              <a:rPr lang="it-IT" sz="2100" b="1" i="1"/>
              <a:t>1 Tep = 1 Tonnellata equivalente di petrolio; </a:t>
            </a:r>
          </a:p>
          <a:p>
            <a:pPr algn="just" eaLnBrk="1" hangingPunct="1"/>
            <a:r>
              <a:rPr lang="it-IT" sz="2100" b="1" i="1"/>
              <a:t>non è una misura di massa, come potrebbe far credere la parola tonnellata, ma la quantità d’energia liberata dalla combustione di una tonnellata di petrolio. Si attribuisce al petrolio il potere calorico di 10 mila kilocalorie per kilogrammo.</a:t>
            </a:r>
            <a:r>
              <a:rPr lang="it-IT" sz="2000" b="1" i="1"/>
              <a:t> </a:t>
            </a:r>
          </a:p>
          <a:p>
            <a:pPr algn="just" eaLnBrk="1" hangingPunct="1"/>
            <a:endParaRPr lang="it-IT" sz="900" b="1" i="1"/>
          </a:p>
          <a:p>
            <a:pPr algn="just" eaLnBrk="1" hangingPunct="1"/>
            <a:r>
              <a:rPr lang="it-IT" sz="2100" b="1" i="1"/>
              <a:t>Gtep sta per Gigatep, dove “G = Giga” corrisponde al multiplo “miliardo”. “M = Mega”, corrisponde al multiplo “milione”. </a:t>
            </a:r>
          </a:p>
          <a:p>
            <a:pPr algn="just" eaLnBrk="1" hangingPunct="1"/>
            <a:r>
              <a:rPr lang="it-IT" sz="2100" b="1" i="1"/>
              <a:t>I 9,7 Gtep che appaiono nella tabella come fabbisogno mondiale al 2000 sono, pertanto, 9.700 Mtep.</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0" y="404813"/>
            <a:ext cx="9144000" cy="762000"/>
          </a:xfrm>
          <a:prstGeom prst="rect">
            <a:avLst/>
          </a:prstGeom>
          <a:noFill/>
          <a:ln w="9525">
            <a:noFill/>
            <a:miter lim="800000"/>
            <a:headEnd/>
            <a:tailEnd/>
          </a:ln>
        </p:spPr>
        <p:txBody>
          <a:bodyPr>
            <a:spAutoFit/>
          </a:bodyPr>
          <a:lstStyle/>
          <a:p>
            <a:pPr algn="ctr" eaLnBrk="1" hangingPunct="1"/>
            <a:r>
              <a:rPr lang="it-IT" b="1" i="1">
                <a:latin typeface="Times New Roman" pitchFamily="18" charset="0"/>
              </a:rPr>
              <a:t>Fig. 2: </a:t>
            </a:r>
            <a:r>
              <a:rPr lang="it-IT" sz="2400" b="1" i="1">
                <a:latin typeface="Times New Roman" pitchFamily="18" charset="0"/>
              </a:rPr>
              <a:t>Energia primaria per fonte nel XX secolo (valori percentuali)</a:t>
            </a:r>
          </a:p>
          <a:p>
            <a:pPr algn="ctr" eaLnBrk="1" hangingPunct="1"/>
            <a:r>
              <a:rPr lang="it-IT">
                <a:latin typeface="Times New Roman" pitchFamily="18" charset="0"/>
              </a:rPr>
              <a:t> </a:t>
            </a:r>
            <a:r>
              <a:rPr lang="it-IT" sz="2000" i="1">
                <a:latin typeface="Times New Roman" pitchFamily="18" charset="0"/>
              </a:rPr>
              <a:t>(Fonte: Elaborazioni ENEA su dati IEA e IIASA-WEC)</a:t>
            </a:r>
          </a:p>
        </p:txBody>
      </p:sp>
      <p:pic>
        <p:nvPicPr>
          <p:cNvPr id="22531" name="Picture 3"/>
          <p:cNvPicPr>
            <a:picLocks noChangeAspect="1" noChangeArrowheads="1"/>
          </p:cNvPicPr>
          <p:nvPr/>
        </p:nvPicPr>
        <p:blipFill>
          <a:blip r:embed="rId3" cstate="print"/>
          <a:srcRect/>
          <a:stretch>
            <a:fillRect/>
          </a:stretch>
        </p:blipFill>
        <p:spPr bwMode="auto">
          <a:xfrm>
            <a:off x="468313" y="1557338"/>
            <a:ext cx="8280400" cy="4679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755650" y="490538"/>
            <a:ext cx="7777163" cy="5908675"/>
          </a:xfrm>
          <a:prstGeom prst="rect">
            <a:avLst/>
          </a:prstGeom>
          <a:noFill/>
          <a:ln w="9525">
            <a:noFill/>
            <a:miter lim="800000"/>
            <a:headEnd/>
            <a:tailEnd/>
          </a:ln>
        </p:spPr>
        <p:txBody>
          <a:bodyPr anchor="ctr">
            <a:spAutoFit/>
          </a:bodyPr>
          <a:lstStyle/>
          <a:p>
            <a:pPr algn="ctr" eaLnBrk="1" hangingPunct="1"/>
            <a:r>
              <a:rPr lang="it-IT" sz="2500" b="1"/>
              <a:t>Dall’evoluzione delle diverse fonti primarie nel corso del xx° secolo, rappresentata nella figura precedente, si vede che fino al 1960 il mondo funzionava preminentemente con carbone e legna. </a:t>
            </a:r>
          </a:p>
          <a:p>
            <a:pPr algn="just" eaLnBrk="1" hangingPunct="1"/>
            <a:endParaRPr lang="it-IT" sz="800" b="1"/>
          </a:p>
          <a:p>
            <a:pPr algn="ctr" eaLnBrk="1" hangingPunct="1"/>
            <a:r>
              <a:rPr lang="it-IT" sz="2500" b="1"/>
              <a:t>A partire dal 1960 cresce l’importanza del gas naturale e soprattutto del petrolio: inizia l’ “era del petrolio”.</a:t>
            </a:r>
          </a:p>
          <a:p>
            <a:pPr algn="ctr" eaLnBrk="1" hangingPunct="1"/>
            <a:endParaRPr lang="it-IT" sz="800" b="1"/>
          </a:p>
          <a:p>
            <a:pPr algn="just" eaLnBrk="1" hangingPunct="1"/>
            <a:endParaRPr lang="it-IT" sz="800" b="1"/>
          </a:p>
          <a:p>
            <a:pPr algn="ctr"/>
            <a:r>
              <a:rPr lang="it-IT" sz="2600" b="1"/>
              <a:t>L’ “</a:t>
            </a:r>
            <a:r>
              <a:rPr lang="it-IT" sz="2600" b="1">
                <a:solidFill>
                  <a:srgbClr val="FFC000"/>
                </a:solidFill>
              </a:rPr>
              <a:t>era del petrolio</a:t>
            </a:r>
            <a:r>
              <a:rPr lang="it-IT" sz="2600" b="1"/>
              <a:t>” si caratterizza per la tremenda connessione con la guerra</a:t>
            </a:r>
          </a:p>
          <a:p>
            <a:endParaRPr lang="it-IT" sz="800" b="1"/>
          </a:p>
          <a:p>
            <a:pPr algn="ctr"/>
            <a:r>
              <a:rPr lang="it-IT" sz="2600" b="1">
                <a:solidFill>
                  <a:srgbClr val="FFC000"/>
                </a:solidFill>
              </a:rPr>
              <a:t>1973</a:t>
            </a:r>
            <a:r>
              <a:rPr lang="it-IT" sz="2600" b="1"/>
              <a:t>     Guerra del Kippur</a:t>
            </a:r>
          </a:p>
          <a:p>
            <a:pPr algn="ctr"/>
            <a:endParaRPr lang="it-IT" sz="800" b="1"/>
          </a:p>
          <a:p>
            <a:pPr algn="ctr"/>
            <a:r>
              <a:rPr lang="it-IT" sz="2600" b="1"/>
              <a:t>    </a:t>
            </a:r>
            <a:r>
              <a:rPr lang="it-IT" sz="2600" b="1">
                <a:solidFill>
                  <a:srgbClr val="FFC000"/>
                </a:solidFill>
              </a:rPr>
              <a:t>1991</a:t>
            </a:r>
            <a:r>
              <a:rPr lang="it-IT" sz="2600" b="1"/>
              <a:t>     1^  Guerra del Golfo </a:t>
            </a:r>
          </a:p>
          <a:p>
            <a:pPr algn="ctr"/>
            <a:endParaRPr lang="it-IT" sz="800" b="1"/>
          </a:p>
          <a:p>
            <a:pPr algn="ctr"/>
            <a:r>
              <a:rPr lang="it-IT" sz="2600" b="1"/>
              <a:t>    </a:t>
            </a:r>
            <a:r>
              <a:rPr lang="it-IT" sz="2600" b="1">
                <a:solidFill>
                  <a:srgbClr val="FFC000"/>
                </a:solidFill>
              </a:rPr>
              <a:t>2003</a:t>
            </a:r>
            <a:r>
              <a:rPr lang="it-IT" sz="2600" b="1"/>
              <a:t>     2^  Guerra del Golfo</a:t>
            </a:r>
            <a:r>
              <a:rPr lang="it-IT" sz="2600"/>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179388" y="636588"/>
            <a:ext cx="8569325" cy="5826125"/>
          </a:xfrm>
          <a:prstGeom prst="rect">
            <a:avLst/>
          </a:prstGeom>
          <a:noFill/>
          <a:ln w="9525">
            <a:noFill/>
            <a:miter lim="800000"/>
            <a:headEnd/>
            <a:tailEnd/>
          </a:ln>
        </p:spPr>
        <p:txBody>
          <a:bodyPr anchor="ctr">
            <a:spAutoFit/>
          </a:bodyPr>
          <a:lstStyle/>
          <a:p>
            <a:pPr marL="342900" indent="-342900" algn="ctr"/>
            <a:endParaRPr lang="it-IT" sz="2000" b="1"/>
          </a:p>
          <a:p>
            <a:pPr marL="342900" indent="-342900" algn="just">
              <a:lnSpc>
                <a:spcPct val="95000"/>
              </a:lnSpc>
            </a:pPr>
            <a:r>
              <a:rPr lang="it-IT" sz="2800" b="1"/>
              <a:t>    </a:t>
            </a:r>
          </a:p>
          <a:p>
            <a:pPr marL="342900" indent="-342900" algn="just">
              <a:lnSpc>
                <a:spcPct val="95000"/>
              </a:lnSpc>
            </a:pPr>
            <a:r>
              <a:rPr lang="it-IT" sz="2800" b="1"/>
              <a:t>    </a:t>
            </a:r>
            <a:r>
              <a:rPr lang="it-IT" sz="3000" b="1"/>
              <a:t>Tra le motivazioni determinanti dei tre conflitti la costante è il controllo dei flussi e dei prezzi del greggio nell’area del MO, area di grandi produzioni e di grandi riserve.</a:t>
            </a:r>
          </a:p>
          <a:p>
            <a:pPr marL="342900" indent="-342900" algn="ctr"/>
            <a:endParaRPr lang="it-IT" sz="800" b="1"/>
          </a:p>
          <a:p>
            <a:pPr marL="342900" indent="-342900" algn="ctr"/>
            <a:r>
              <a:rPr lang="it-IT" sz="3600" b="1"/>
              <a:t>   </a:t>
            </a:r>
            <a:r>
              <a:rPr lang="it-IT" sz="4000" b="1"/>
              <a:t>I Paesi del Golfo Persico (Arabia Saudita, Iran, Iraq, Emirati) detengono i 2/3 delle riserve operative di petrolio.</a:t>
            </a:r>
          </a:p>
          <a:p>
            <a:pPr marL="342900" indent="-342900" algn="ctr"/>
            <a:endParaRPr lang="it-IT" sz="4400" b="1"/>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58888" y="404813"/>
            <a:ext cx="6553200" cy="769937"/>
          </a:xfrm>
          <a:prstGeom prst="rect">
            <a:avLst/>
          </a:prstGeom>
        </p:spPr>
        <p:txBody>
          <a:bodyPr>
            <a:spAutoFit/>
          </a:bodyPr>
          <a:lstStyle/>
          <a:p>
            <a:pPr algn="ctr">
              <a:defRPr/>
            </a:pPr>
            <a:r>
              <a:rPr lang="it-IT" sz="4400" b="1" dirty="0">
                <a:solidFill>
                  <a:schemeClr val="tx2">
                    <a:lumMod val="75000"/>
                  </a:schemeClr>
                </a:solidFill>
                <a:effectLst>
                  <a:outerShdw blurRad="38100" dist="38100" dir="2700000" algn="tl">
                    <a:srgbClr val="000000">
                      <a:alpha val="43137"/>
                    </a:srgbClr>
                  </a:outerShdw>
                </a:effectLst>
                <a:latin typeface="+mj-lt"/>
              </a:rPr>
              <a:t>Rapporto IEA </a:t>
            </a:r>
            <a:r>
              <a:rPr lang="it-IT" sz="4400" b="1" dirty="0" smtClean="0">
                <a:solidFill>
                  <a:schemeClr val="tx2">
                    <a:lumMod val="75000"/>
                  </a:schemeClr>
                </a:solidFill>
                <a:effectLst>
                  <a:outerShdw blurRad="38100" dist="38100" dir="2700000" algn="tl">
                    <a:srgbClr val="000000">
                      <a:alpha val="43137"/>
                    </a:srgbClr>
                  </a:outerShdw>
                </a:effectLst>
                <a:latin typeface="+mj-lt"/>
              </a:rPr>
              <a:t>2015</a:t>
            </a:r>
            <a:endParaRPr lang="it-IT" sz="4400" b="1" dirty="0">
              <a:solidFill>
                <a:schemeClr val="tx2">
                  <a:lumMod val="75000"/>
                </a:schemeClr>
              </a:solidFill>
              <a:effectLst>
                <a:outerShdw blurRad="38100" dist="38100" dir="2700000" algn="tl">
                  <a:srgbClr val="000000">
                    <a:alpha val="43137"/>
                  </a:srgbClr>
                </a:outerShdw>
              </a:effectLst>
              <a:latin typeface="+mj-lt"/>
            </a:endParaRPr>
          </a:p>
        </p:txBody>
      </p:sp>
      <p:pic>
        <p:nvPicPr>
          <p:cNvPr id="2" name="Picture 3"/>
          <p:cNvPicPr>
            <a:picLocks noChangeAspect="1" noChangeArrowheads="1"/>
          </p:cNvPicPr>
          <p:nvPr/>
        </p:nvPicPr>
        <p:blipFill>
          <a:blip r:embed="rId2" cstate="print"/>
          <a:srcRect/>
          <a:stretch>
            <a:fillRect/>
          </a:stretch>
        </p:blipFill>
        <p:spPr bwMode="auto">
          <a:xfrm>
            <a:off x="611560" y="1484784"/>
            <a:ext cx="7992888" cy="4896544"/>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76375" y="404813"/>
            <a:ext cx="6408738" cy="769937"/>
          </a:xfrm>
          <a:prstGeom prst="rect">
            <a:avLst/>
          </a:prstGeom>
        </p:spPr>
        <p:txBody>
          <a:bodyPr>
            <a:spAutoFit/>
          </a:bodyPr>
          <a:lstStyle/>
          <a:p>
            <a:pPr algn="ctr">
              <a:defRPr/>
            </a:pPr>
            <a:r>
              <a:rPr lang="it-IT" sz="4400" b="1" dirty="0">
                <a:solidFill>
                  <a:schemeClr val="tx2">
                    <a:lumMod val="75000"/>
                  </a:schemeClr>
                </a:solidFill>
                <a:effectLst>
                  <a:outerShdw blurRad="38100" dist="38100" dir="2700000" algn="tl">
                    <a:srgbClr val="000000">
                      <a:alpha val="43137"/>
                    </a:srgbClr>
                  </a:outerShdw>
                </a:effectLst>
                <a:latin typeface="+mj-lt"/>
              </a:rPr>
              <a:t>Rapporto IEA </a:t>
            </a:r>
            <a:r>
              <a:rPr lang="it-IT" sz="4400" b="1" dirty="0" smtClean="0">
                <a:solidFill>
                  <a:schemeClr val="tx2">
                    <a:lumMod val="75000"/>
                  </a:schemeClr>
                </a:solidFill>
                <a:effectLst>
                  <a:outerShdw blurRad="38100" dist="38100" dir="2700000" algn="tl">
                    <a:srgbClr val="000000">
                      <a:alpha val="43137"/>
                    </a:srgbClr>
                  </a:outerShdw>
                </a:effectLst>
                <a:latin typeface="+mj-lt"/>
              </a:rPr>
              <a:t>2015</a:t>
            </a:r>
            <a:endParaRPr lang="it-IT" sz="4400" b="1" dirty="0">
              <a:solidFill>
                <a:schemeClr val="tx2">
                  <a:lumMod val="75000"/>
                </a:schemeClr>
              </a:solidFill>
              <a:effectLst>
                <a:outerShdw blurRad="38100" dist="38100" dir="2700000" algn="tl">
                  <a:srgbClr val="000000">
                    <a:alpha val="43137"/>
                  </a:srgbClr>
                </a:outerShdw>
              </a:effectLst>
              <a:latin typeface="+mj-lt"/>
            </a:endParaRPr>
          </a:p>
        </p:txBody>
      </p:sp>
      <p:pic>
        <p:nvPicPr>
          <p:cNvPr id="2" name="Picture 2"/>
          <p:cNvPicPr>
            <a:picLocks noChangeAspect="1" noChangeArrowheads="1"/>
          </p:cNvPicPr>
          <p:nvPr/>
        </p:nvPicPr>
        <p:blipFill>
          <a:blip r:embed="rId2" cstate="print"/>
          <a:srcRect/>
          <a:stretch>
            <a:fillRect/>
          </a:stretch>
        </p:blipFill>
        <p:spPr bwMode="auto">
          <a:xfrm>
            <a:off x="611560" y="1556792"/>
            <a:ext cx="7992888" cy="4896544"/>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468313" y="476250"/>
            <a:ext cx="8351837" cy="5949950"/>
          </a:xfrm>
          <a:prstGeom prst="rect">
            <a:avLst/>
          </a:prstGeom>
          <a:noFill/>
          <a:ln w="9525">
            <a:noFill/>
            <a:miter lim="800000"/>
            <a:headEnd/>
            <a:tailEnd/>
          </a:ln>
        </p:spPr>
        <p:txBody>
          <a:bodyPr anchor="ctr">
            <a:spAutoFit/>
          </a:bodyPr>
          <a:lstStyle/>
          <a:p>
            <a:pPr algn="just"/>
            <a:endParaRPr lang="it-IT" sz="1000" b="1"/>
          </a:p>
          <a:p>
            <a:pPr algn="just"/>
            <a:r>
              <a:rPr lang="it-IT" sz="2500" b="1" i="1"/>
              <a:t>Nelle figure precedenti sono rappresentate, a livello mondiale e di grandi aree geopolitiche, le quote delle diverse fonti primarie d’energia (TPES) concorrenti a coprire il fabbisogno energetico del Pianeta: Petrolio (Oil), Carbone (Coal), Gas naturale, Biomasse combustibili e Rifiuti (Combustible renewables &amp; Waste), Idroelettricità (Hydro) e Nucleare.</a:t>
            </a:r>
          </a:p>
          <a:p>
            <a:pPr algn="just"/>
            <a:endParaRPr lang="it-IT" sz="1000" b="1" i="1"/>
          </a:p>
          <a:p>
            <a:pPr algn="just"/>
            <a:r>
              <a:rPr lang="it-IT" sz="2500" b="1" i="1"/>
              <a:t>La IEA, Agenzia Internazionale dell’Energia, è l’agenzia dell’energia dei Paesi dell’OECD (in italiano OCSE, Organizzazione per la Cooperazione e lo Sviluppo Economico) che riunisce l’insieme dei Paesi “avanzati”. </a:t>
            </a:r>
          </a:p>
          <a:p>
            <a:pPr algn="just"/>
            <a:endParaRPr lang="it-IT" sz="1000" b="1" i="1"/>
          </a:p>
          <a:p>
            <a:pPr algn="just"/>
            <a:r>
              <a:rPr lang="it-IT" sz="2500" b="1" i="1"/>
              <a:t>Mtoe (in inglese) = Mtep</a:t>
            </a:r>
          </a:p>
          <a:p>
            <a:pPr algn="just"/>
            <a:endParaRPr lang="it-IT" b="1"/>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684213" y="753869"/>
            <a:ext cx="7848600" cy="5062924"/>
          </a:xfrm>
          <a:prstGeom prst="rect">
            <a:avLst/>
          </a:prstGeom>
          <a:noFill/>
          <a:ln w="9525">
            <a:noFill/>
            <a:miter lim="800000"/>
            <a:headEnd/>
            <a:tailEnd/>
          </a:ln>
        </p:spPr>
        <p:txBody>
          <a:bodyPr anchor="ctr">
            <a:spAutoFit/>
          </a:bodyPr>
          <a:lstStyle/>
          <a:p>
            <a:pPr algn="ctr"/>
            <a:r>
              <a:rPr lang="it-IT" sz="3200" b="1" dirty="0">
                <a:solidFill>
                  <a:srgbClr val="FFC000"/>
                </a:solidFill>
              </a:rPr>
              <a:t>LO SQUILIBRIO NELLA DISTRIBUZIONE DELLE RISORSE</a:t>
            </a:r>
            <a:endParaRPr lang="it-IT" sz="1600" b="1" dirty="0">
              <a:solidFill>
                <a:srgbClr val="FFC000"/>
              </a:solidFill>
            </a:endParaRPr>
          </a:p>
          <a:p>
            <a:pPr algn="just"/>
            <a:endParaRPr lang="it-IT" sz="1400" b="1" dirty="0"/>
          </a:p>
          <a:p>
            <a:pPr algn="just"/>
            <a:r>
              <a:rPr lang="it-IT" sz="2500" b="1" dirty="0"/>
              <a:t>Dal 1960 a oggi il fabbisogno mondiale di fonti primarie di energia è aumentato di circa tre volte e mezzo.</a:t>
            </a:r>
          </a:p>
          <a:p>
            <a:pPr algn="just"/>
            <a:endParaRPr lang="it-IT" sz="1000" b="1" dirty="0"/>
          </a:p>
          <a:p>
            <a:pPr algn="just"/>
            <a:r>
              <a:rPr lang="it-IT" sz="2500" b="1" dirty="0"/>
              <a:t>Nel periodo dal 1960 al 1980 un quarto della popolazione della Terra consumava i tre quarti dell’energia annualmente disponibile.</a:t>
            </a:r>
          </a:p>
          <a:p>
            <a:pPr algn="just"/>
            <a:endParaRPr lang="it-IT" sz="1000" b="1" dirty="0"/>
          </a:p>
          <a:p>
            <a:pPr algn="just"/>
            <a:r>
              <a:rPr lang="it-IT" sz="2500" b="1" dirty="0"/>
              <a:t>Ancora oggi un sesto della popolazione mondiale (i Paesi OCSE) </a:t>
            </a:r>
            <a:r>
              <a:rPr lang="it-IT" sz="2500" b="1" dirty="0" smtClean="0"/>
              <a:t>consuma poco meno del 40% del fabbisogno totale d’energia.</a:t>
            </a:r>
            <a:endParaRPr lang="it-IT" sz="25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684213" y="765175"/>
            <a:ext cx="7920037" cy="5287963"/>
          </a:xfrm>
          <a:prstGeom prst="rect">
            <a:avLst/>
          </a:prstGeom>
          <a:noFill/>
          <a:ln w="9525">
            <a:noFill/>
            <a:miter lim="800000"/>
            <a:headEnd/>
            <a:tailEnd/>
          </a:ln>
        </p:spPr>
        <p:txBody>
          <a:bodyPr>
            <a:spAutoFit/>
          </a:bodyPr>
          <a:lstStyle/>
          <a:p>
            <a:pPr algn="just">
              <a:lnSpc>
                <a:spcPct val="105000"/>
              </a:lnSpc>
            </a:pPr>
            <a:r>
              <a:rPr lang="it-IT" sz="2600" b="1"/>
              <a:t>Questo squilibrio si colloca nel più generale quadro dell’ insostenibilità di una crescita economica dei Paesi “forti” basata sullo scambio ineguale, su rapporti di spoliazione: dalla deforestazione dell’Amazzonia alle estrazioni petrolifere nel delta del Niger.</a:t>
            </a:r>
          </a:p>
          <a:p>
            <a:pPr algn="just"/>
            <a:endParaRPr lang="it-IT" sz="1000" b="1"/>
          </a:p>
          <a:p>
            <a:pPr algn="ctr"/>
            <a:r>
              <a:rPr lang="it-IT" sz="3600" b="1" i="1"/>
              <a:t>A tutto ciò corrisponde un impatto sulla natura senza precedenti.</a:t>
            </a:r>
          </a:p>
          <a:p>
            <a:pPr algn="just"/>
            <a:endParaRPr lang="it-IT" sz="1000" b="1"/>
          </a:p>
          <a:p>
            <a:pPr algn="just">
              <a:lnSpc>
                <a:spcPct val="105000"/>
              </a:lnSpc>
            </a:pPr>
            <a:r>
              <a:rPr lang="it-IT" sz="2600" b="1"/>
              <a:t>Hans Jonas e il debito morale verso la biosfera: “</a:t>
            </a:r>
            <a:r>
              <a:rPr lang="it-IT" sz="2600" b="1" i="1"/>
              <a:t>Principio di responsabilità. Un’etica per la civiltà tecnologica</a:t>
            </a:r>
            <a:r>
              <a:rPr lang="it-IT" sz="2600" b="1"/>
              <a:t>” (1989)</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ppello2"/>
          <p:cNvPicPr>
            <a:picLocks noChangeAspect="1" noChangeArrowheads="1"/>
          </p:cNvPicPr>
          <p:nvPr/>
        </p:nvPicPr>
        <p:blipFill>
          <a:blip r:embed="rId3" cstate="print"/>
          <a:srcRect/>
          <a:stretch>
            <a:fillRect/>
          </a:stretch>
        </p:blipFill>
        <p:spPr bwMode="auto">
          <a:xfrm>
            <a:off x="1042988" y="260350"/>
            <a:ext cx="7200900" cy="6196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03350" y="404813"/>
            <a:ext cx="6121400" cy="769937"/>
          </a:xfrm>
          <a:prstGeom prst="rect">
            <a:avLst/>
          </a:prstGeom>
        </p:spPr>
        <p:txBody>
          <a:bodyPr>
            <a:spAutoFit/>
          </a:bodyPr>
          <a:lstStyle/>
          <a:p>
            <a:pPr algn="ctr">
              <a:defRPr/>
            </a:pPr>
            <a:r>
              <a:rPr lang="it-IT" sz="4400" b="1" dirty="0">
                <a:solidFill>
                  <a:schemeClr val="tx2">
                    <a:lumMod val="75000"/>
                  </a:schemeClr>
                </a:solidFill>
                <a:effectLst>
                  <a:outerShdw blurRad="38100" dist="38100" dir="2700000" algn="tl">
                    <a:srgbClr val="000000">
                      <a:alpha val="43137"/>
                    </a:srgbClr>
                  </a:outerShdw>
                </a:effectLst>
                <a:latin typeface="+mj-lt"/>
              </a:rPr>
              <a:t>Rapporto IEA </a:t>
            </a:r>
            <a:r>
              <a:rPr lang="it-IT" sz="4400" b="1" dirty="0" smtClean="0">
                <a:solidFill>
                  <a:schemeClr val="tx2">
                    <a:lumMod val="75000"/>
                  </a:schemeClr>
                </a:solidFill>
                <a:effectLst>
                  <a:outerShdw blurRad="38100" dist="38100" dir="2700000" algn="tl">
                    <a:srgbClr val="000000">
                      <a:alpha val="43137"/>
                    </a:srgbClr>
                  </a:outerShdw>
                </a:effectLst>
                <a:latin typeface="+mj-lt"/>
              </a:rPr>
              <a:t>2015</a:t>
            </a:r>
            <a:endParaRPr lang="it-IT" sz="4400" b="1" dirty="0">
              <a:solidFill>
                <a:schemeClr val="tx2">
                  <a:lumMod val="75000"/>
                </a:schemeClr>
              </a:solidFill>
              <a:effectLst>
                <a:outerShdw blurRad="38100" dist="38100" dir="2700000" algn="tl">
                  <a:srgbClr val="000000">
                    <a:alpha val="43137"/>
                  </a:srgbClr>
                </a:outerShdw>
              </a:effectLst>
              <a:latin typeface="+mj-lt"/>
            </a:endParaRPr>
          </a:p>
        </p:txBody>
      </p:sp>
      <p:pic>
        <p:nvPicPr>
          <p:cNvPr id="2" name="Picture 2"/>
          <p:cNvPicPr>
            <a:picLocks noChangeAspect="1" noChangeArrowheads="1"/>
          </p:cNvPicPr>
          <p:nvPr/>
        </p:nvPicPr>
        <p:blipFill>
          <a:blip r:embed="rId2" cstate="print"/>
          <a:srcRect/>
          <a:stretch>
            <a:fillRect/>
          </a:stretch>
        </p:blipFill>
        <p:spPr bwMode="auto">
          <a:xfrm>
            <a:off x="683568" y="1412776"/>
            <a:ext cx="7848872" cy="4824536"/>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468313" y="622300"/>
            <a:ext cx="8424862" cy="5754688"/>
          </a:xfrm>
          <a:prstGeom prst="rect">
            <a:avLst/>
          </a:prstGeom>
          <a:noFill/>
          <a:ln w="9525">
            <a:noFill/>
            <a:miter lim="800000"/>
            <a:headEnd/>
            <a:tailEnd/>
          </a:ln>
        </p:spPr>
        <p:txBody>
          <a:bodyPr anchor="ctr">
            <a:spAutoFit/>
          </a:bodyPr>
          <a:lstStyle/>
          <a:p>
            <a:pPr algn="ctr">
              <a:lnSpc>
                <a:spcPct val="85000"/>
              </a:lnSpc>
            </a:pPr>
            <a:r>
              <a:rPr lang="it-IT" sz="2800" b="1" dirty="0"/>
              <a:t>Si può prendere come indice approssimativo dell’efficienza energetica mondiale il</a:t>
            </a:r>
          </a:p>
          <a:p>
            <a:pPr algn="ctr">
              <a:lnSpc>
                <a:spcPct val="85000"/>
              </a:lnSpc>
            </a:pPr>
            <a:endParaRPr lang="it-IT" b="1" dirty="0"/>
          </a:p>
          <a:p>
            <a:pPr algn="ctr">
              <a:lnSpc>
                <a:spcPct val="85000"/>
              </a:lnSpc>
            </a:pPr>
            <a:r>
              <a:rPr lang="it-IT" sz="3600" b="1" dirty="0"/>
              <a:t>rapporto su scala globale tra i </a:t>
            </a:r>
            <a:r>
              <a:rPr lang="it-IT" sz="3600" b="1" i="1" dirty="0">
                <a:solidFill>
                  <a:srgbClr val="FFC000"/>
                </a:solidFill>
              </a:rPr>
              <a:t>consumi</a:t>
            </a:r>
            <a:r>
              <a:rPr lang="it-IT" sz="3600" b="1" dirty="0"/>
              <a:t> energetici e il </a:t>
            </a:r>
            <a:r>
              <a:rPr lang="it-IT" sz="3600" b="1" i="1" dirty="0">
                <a:solidFill>
                  <a:srgbClr val="FFC000"/>
                </a:solidFill>
              </a:rPr>
              <a:t>fabbisogno</a:t>
            </a:r>
            <a:r>
              <a:rPr lang="it-IT" sz="3600" b="1" dirty="0"/>
              <a:t> di fonti primarie</a:t>
            </a:r>
          </a:p>
          <a:p>
            <a:pPr algn="just">
              <a:lnSpc>
                <a:spcPct val="90000"/>
              </a:lnSpc>
            </a:pPr>
            <a:endParaRPr lang="it-IT" sz="900" b="1" dirty="0"/>
          </a:p>
          <a:p>
            <a:pPr algn="just">
              <a:lnSpc>
                <a:spcPct val="95000"/>
              </a:lnSpc>
            </a:pPr>
            <a:r>
              <a:rPr lang="it-IT" sz="2800" b="1" dirty="0"/>
              <a:t>Dalla tabella precedente: nel periodo 1973 - </a:t>
            </a:r>
            <a:r>
              <a:rPr lang="it-IT" sz="2800" b="1" dirty="0" smtClean="0"/>
              <a:t>2013 </a:t>
            </a:r>
            <a:r>
              <a:rPr lang="it-IT" sz="2800" b="1" dirty="0">
                <a:solidFill>
                  <a:srgbClr val="FFC000"/>
                </a:solidFill>
              </a:rPr>
              <a:t>questo rapporto è peggiorato di quasi 8 punti</a:t>
            </a:r>
            <a:r>
              <a:rPr lang="it-IT" sz="2800" b="1" dirty="0"/>
              <a:t>, dal </a:t>
            </a:r>
            <a:r>
              <a:rPr lang="it-IT" sz="2800" b="1" dirty="0" smtClean="0"/>
              <a:t>76,5% </a:t>
            </a:r>
            <a:r>
              <a:rPr lang="it-IT" sz="2800" b="1" dirty="0"/>
              <a:t>al </a:t>
            </a:r>
            <a:r>
              <a:rPr lang="it-IT" sz="2800" b="1" dirty="0" smtClean="0"/>
              <a:t>68,7% </a:t>
            </a:r>
            <a:r>
              <a:rPr lang="it-IT" sz="2800" b="1" dirty="0"/>
              <a:t>(la Cina è passata </a:t>
            </a:r>
            <a:r>
              <a:rPr lang="it-IT" sz="2800" b="1" dirty="0" smtClean="0"/>
              <a:t>dall’86,3% </a:t>
            </a:r>
            <a:r>
              <a:rPr lang="it-IT" sz="2800" b="1" dirty="0"/>
              <a:t>al </a:t>
            </a:r>
            <a:r>
              <a:rPr lang="it-IT" sz="2800" b="1" dirty="0" smtClean="0"/>
              <a:t>64,7%!).</a:t>
            </a:r>
            <a:endParaRPr lang="it-IT" sz="2800" b="1" dirty="0"/>
          </a:p>
          <a:p>
            <a:pPr algn="just"/>
            <a:endParaRPr lang="it-IT" sz="1000" b="1" dirty="0"/>
          </a:p>
          <a:p>
            <a:pPr algn="just">
              <a:lnSpc>
                <a:spcPct val="95000"/>
              </a:lnSpc>
            </a:pPr>
            <a:r>
              <a:rPr lang="it-IT" sz="2800" b="1" dirty="0"/>
              <a:t>E’ diverso l’andamento per i Paesi più avanzati  tecnologicamente (Ocse)? Purtroppo, no: dal </a:t>
            </a:r>
            <a:r>
              <a:rPr lang="it-IT" sz="2800" b="1" dirty="0" smtClean="0"/>
              <a:t>75,2% </a:t>
            </a:r>
            <a:r>
              <a:rPr lang="it-IT" sz="2800" b="1" dirty="0"/>
              <a:t>al </a:t>
            </a:r>
            <a:r>
              <a:rPr lang="it-IT" sz="2800" b="1" dirty="0" smtClean="0"/>
              <a:t>68,5% </a:t>
            </a:r>
            <a:r>
              <a:rPr lang="it-IT" sz="2800" b="1" dirty="0"/>
              <a:t>(</a:t>
            </a:r>
            <a:r>
              <a:rPr lang="it-IT" sz="2800" b="1" dirty="0" smtClean="0"/>
              <a:t>2013).</a:t>
            </a:r>
            <a:endParaRPr lang="it-IT" sz="2800" b="1" dirty="0"/>
          </a:p>
          <a:p>
            <a:pPr algn="just"/>
            <a:endParaRPr lang="it-IT" sz="900"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395536" y="756874"/>
            <a:ext cx="8568952" cy="5139869"/>
          </a:xfrm>
          <a:prstGeom prst="rect">
            <a:avLst/>
          </a:prstGeom>
          <a:noFill/>
          <a:ln w="9525">
            <a:noFill/>
            <a:miter lim="800000"/>
            <a:headEnd/>
            <a:tailEnd/>
          </a:ln>
        </p:spPr>
        <p:txBody>
          <a:bodyPr wrap="square" anchor="ctr">
            <a:spAutoFit/>
          </a:bodyPr>
          <a:lstStyle/>
          <a:p>
            <a:pPr algn="ctr" eaLnBrk="1" hangingPunct="1">
              <a:defRPr/>
            </a:pPr>
            <a:r>
              <a:rPr lang="it-IT" sz="4600" b="1" dirty="0">
                <a:latin typeface="+mj-lt"/>
              </a:rPr>
              <a:t>Ancora nel </a:t>
            </a:r>
            <a:r>
              <a:rPr lang="it-IT" sz="4600" b="1" dirty="0" smtClean="0">
                <a:latin typeface="+mj-lt"/>
              </a:rPr>
              <a:t>2013 </a:t>
            </a:r>
            <a:r>
              <a:rPr lang="it-IT" sz="4600" b="1" dirty="0">
                <a:latin typeface="+mj-lt"/>
              </a:rPr>
              <a:t>oltre </a:t>
            </a:r>
            <a:r>
              <a:rPr lang="it-IT" sz="4600" b="1" dirty="0" smtClean="0">
                <a:latin typeface="+mj-lt"/>
              </a:rPr>
              <a:t>l’81% </a:t>
            </a:r>
            <a:r>
              <a:rPr lang="it-IT" sz="4600" b="1" dirty="0">
                <a:latin typeface="+mj-lt"/>
              </a:rPr>
              <a:t>(87% nel 1973) delle fonti energetiche primarie che alimentano il sistema energetico mondiale è costituito da fonti fossili:</a:t>
            </a:r>
          </a:p>
          <a:p>
            <a:pPr algn="ctr" eaLnBrk="1" hangingPunct="1">
              <a:defRPr/>
            </a:pPr>
            <a:r>
              <a:rPr lang="it-IT" sz="4600" b="1" dirty="0">
                <a:latin typeface="+mj-lt"/>
              </a:rPr>
              <a:t> </a:t>
            </a:r>
            <a:r>
              <a:rPr lang="it-IT" sz="5200" b="1" dirty="0"/>
              <a:t>petrolio, carbone, metano</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611188" y="533325"/>
            <a:ext cx="8064500" cy="5773888"/>
          </a:xfrm>
          <a:prstGeom prst="rect">
            <a:avLst/>
          </a:prstGeom>
          <a:noFill/>
          <a:ln w="9525">
            <a:noFill/>
            <a:miter lim="800000"/>
            <a:headEnd/>
            <a:tailEnd/>
          </a:ln>
        </p:spPr>
        <p:txBody>
          <a:bodyPr anchor="ctr">
            <a:spAutoFit/>
          </a:bodyPr>
          <a:lstStyle/>
          <a:p>
            <a:pPr algn="just">
              <a:lnSpc>
                <a:spcPct val="95000"/>
              </a:lnSpc>
            </a:pPr>
            <a:r>
              <a:rPr lang="it-IT" sz="2800" b="1" i="1" dirty="0"/>
              <a:t>Stati Uniti e Cina sono grandi produttori e consumatori e di carbone.</a:t>
            </a:r>
          </a:p>
          <a:p>
            <a:pPr algn="just">
              <a:lnSpc>
                <a:spcPct val="95000"/>
              </a:lnSpc>
            </a:pPr>
            <a:endParaRPr lang="it-IT" sz="1200" b="1" i="1" dirty="0"/>
          </a:p>
          <a:p>
            <a:pPr algn="just">
              <a:lnSpc>
                <a:spcPct val="95000"/>
              </a:lnSpc>
            </a:pPr>
            <a:r>
              <a:rPr lang="it-IT" sz="2800" b="1" i="1" dirty="0"/>
              <a:t>La Cina è il primo produttore (45% nel </a:t>
            </a:r>
            <a:r>
              <a:rPr lang="it-IT" sz="2800" b="1" i="1" dirty="0" smtClean="0"/>
              <a:t>2013) </a:t>
            </a:r>
            <a:r>
              <a:rPr lang="it-IT" sz="2800" b="1" i="1" dirty="0"/>
              <a:t>per un uso quasi del tutto interno. Ed è anche prima per produzione elettrica </a:t>
            </a:r>
            <a:r>
              <a:rPr lang="it-IT" sz="2800" b="1" i="1" dirty="0" smtClean="0"/>
              <a:t>col </a:t>
            </a:r>
            <a:r>
              <a:rPr lang="it-IT" sz="2800" b="1" i="1" dirty="0"/>
              <a:t>carbone: </a:t>
            </a:r>
            <a:r>
              <a:rPr lang="it-IT" sz="2800" b="1" i="1" dirty="0" smtClean="0"/>
              <a:t>4111 </a:t>
            </a:r>
            <a:r>
              <a:rPr lang="it-IT" sz="2800" b="1" i="1" dirty="0"/>
              <a:t>miliardi di kWh (</a:t>
            </a:r>
            <a:r>
              <a:rPr lang="it-IT" sz="2800" b="1" i="1" dirty="0" smtClean="0"/>
              <a:t>75,6% </a:t>
            </a:r>
            <a:r>
              <a:rPr lang="it-IT" sz="2800" b="1" i="1" dirty="0"/>
              <a:t>dei suoi consumi elettrici) a fronte dei </a:t>
            </a:r>
            <a:r>
              <a:rPr lang="it-IT" sz="2800" b="1" i="1" dirty="0" smtClean="0"/>
              <a:t>1712 </a:t>
            </a:r>
            <a:r>
              <a:rPr lang="it-IT" sz="2800" b="1" i="1" dirty="0"/>
              <a:t>degli Stati Uniti (</a:t>
            </a:r>
            <a:r>
              <a:rPr lang="it-IT" sz="2800" b="1" i="1" dirty="0" smtClean="0"/>
              <a:t>2013).</a:t>
            </a:r>
            <a:endParaRPr lang="it-IT" sz="2800" b="1" i="1" dirty="0"/>
          </a:p>
          <a:p>
            <a:pPr algn="just"/>
            <a:endParaRPr lang="it-IT" sz="1200" b="1" i="1" dirty="0"/>
          </a:p>
          <a:p>
            <a:pPr algn="just">
              <a:lnSpc>
                <a:spcPct val="95000"/>
              </a:lnSpc>
            </a:pPr>
            <a:r>
              <a:rPr lang="it-IT" sz="2800" b="1" i="1" dirty="0"/>
              <a:t>Gli Stati Uniti sono responsabili di poco meno di un </a:t>
            </a:r>
            <a:r>
              <a:rPr lang="it-IT" sz="2800" b="1" i="1" dirty="0" smtClean="0"/>
              <a:t>sesto </a:t>
            </a:r>
            <a:r>
              <a:rPr lang="it-IT" sz="2800" b="1" i="1" dirty="0"/>
              <a:t>(</a:t>
            </a:r>
            <a:r>
              <a:rPr lang="it-IT" sz="2800" b="1" i="1" dirty="0" smtClean="0"/>
              <a:t>15,9%) </a:t>
            </a:r>
            <a:r>
              <a:rPr lang="it-IT" sz="2800" b="1" i="1" dirty="0"/>
              <a:t>delle emissioni di CO</a:t>
            </a:r>
            <a:r>
              <a:rPr lang="it-IT" sz="2800" b="1" i="1" baseline="-25000" dirty="0"/>
              <a:t>2</a:t>
            </a:r>
            <a:r>
              <a:rPr lang="it-IT" sz="2800" b="1" i="1" dirty="0"/>
              <a:t>. La Cina, che nel 2007 ha superato gli Stati Uniti, nel </a:t>
            </a:r>
            <a:r>
              <a:rPr lang="it-IT" sz="2800" b="1" i="1" dirty="0" smtClean="0"/>
              <a:t>2013 </a:t>
            </a:r>
            <a:r>
              <a:rPr lang="it-IT" sz="2800" b="1" i="1" dirty="0"/>
              <a:t>ha confermato il “record” con </a:t>
            </a:r>
            <a:r>
              <a:rPr lang="it-IT" sz="2800" b="1" i="1" dirty="0" smtClean="0"/>
              <a:t>9023 </a:t>
            </a:r>
            <a:r>
              <a:rPr lang="it-IT" sz="2800" b="1" i="1" dirty="0"/>
              <a:t>Mton, pari al </a:t>
            </a:r>
            <a:r>
              <a:rPr lang="it-IT" sz="2800" b="1" i="1" dirty="0" smtClean="0"/>
              <a:t>28% </a:t>
            </a:r>
            <a:r>
              <a:rPr lang="it-IT" sz="2800" b="1" i="1" dirty="0"/>
              <a:t>delle emissioni globali.</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187624" y="1340768"/>
            <a:ext cx="7056784" cy="4608512"/>
          </a:xfrm>
          <a:prstGeom prst="rect">
            <a:avLst/>
          </a:prstGeom>
          <a:noFill/>
          <a:ln w="9525">
            <a:noFill/>
            <a:miter lim="800000"/>
            <a:headEnd/>
            <a:tailEnd/>
          </a:ln>
        </p:spPr>
      </p:pic>
      <p:sp>
        <p:nvSpPr>
          <p:cNvPr id="3" name="Rectangle 2"/>
          <p:cNvSpPr/>
          <p:nvPr/>
        </p:nvSpPr>
        <p:spPr>
          <a:xfrm>
            <a:off x="1115616" y="548680"/>
            <a:ext cx="6696743" cy="523220"/>
          </a:xfrm>
          <a:prstGeom prst="rect">
            <a:avLst/>
          </a:prstGeom>
        </p:spPr>
        <p:txBody>
          <a:bodyPr wrap="square">
            <a:spAutoFit/>
          </a:bodyPr>
          <a:lstStyle/>
          <a:p>
            <a:pPr algn="ctr">
              <a:defRPr/>
            </a:pPr>
            <a:r>
              <a:rPr lang="it-IT" sz="2800" b="1" dirty="0" smtClean="0">
                <a:solidFill>
                  <a:schemeClr val="tx2">
                    <a:lumMod val="75000"/>
                  </a:schemeClr>
                </a:solidFill>
                <a:effectLst>
                  <a:outerShdw blurRad="38100" dist="38100" dir="2700000" algn="tl">
                    <a:srgbClr val="000000">
                      <a:alpha val="43137"/>
                    </a:srgbClr>
                  </a:outerShdw>
                </a:effectLst>
                <a:latin typeface="+mj-lt"/>
              </a:rPr>
              <a:t>Rapporto IEA 2014</a:t>
            </a:r>
            <a:endParaRPr lang="it-IT" sz="2800" b="1" dirty="0">
              <a:solidFill>
                <a:schemeClr val="tx2">
                  <a:lumMod val="75000"/>
                </a:schemeClr>
              </a:solidFill>
              <a:effectLst>
                <a:outerShdw blurRad="38100" dist="38100" dir="2700000" algn="tl">
                  <a:srgbClr val="000000">
                    <a:alpha val="43137"/>
                  </a:srgbClr>
                </a:outerShdw>
              </a:effectLst>
              <a:latin typeface="+mj-l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611188" y="549275"/>
            <a:ext cx="8208962" cy="5909310"/>
          </a:xfrm>
          <a:prstGeom prst="rect">
            <a:avLst/>
          </a:prstGeom>
          <a:noFill/>
          <a:ln w="9525">
            <a:noFill/>
            <a:miter lim="800000"/>
            <a:headEnd/>
            <a:tailEnd/>
          </a:ln>
        </p:spPr>
        <p:txBody>
          <a:bodyPr>
            <a:spAutoFit/>
          </a:bodyPr>
          <a:lstStyle/>
          <a:p>
            <a:pPr algn="ctr"/>
            <a:r>
              <a:rPr lang="it-IT" sz="3400" b="1" dirty="0"/>
              <a:t>Negli ultimi trenta anni le emissioni sono passate da 15.628 Mton (1973) a di </a:t>
            </a:r>
            <a:r>
              <a:rPr lang="it-IT" sz="3400" b="1" dirty="0" smtClean="0">
                <a:solidFill>
                  <a:srgbClr val="FFFF00"/>
                </a:solidFill>
                <a:effectLst>
                  <a:outerShdw blurRad="38100" dist="38100" dir="2700000" algn="tl">
                    <a:srgbClr val="000000">
                      <a:alpha val="43137"/>
                    </a:srgbClr>
                  </a:outerShdw>
                </a:effectLst>
              </a:rPr>
              <a:t>32.190 </a:t>
            </a:r>
            <a:r>
              <a:rPr lang="it-IT" sz="3400" b="1" dirty="0">
                <a:solidFill>
                  <a:srgbClr val="FFFF00"/>
                </a:solidFill>
                <a:effectLst>
                  <a:outerShdw blurRad="38100" dist="38100" dir="2700000" algn="tl">
                    <a:srgbClr val="000000">
                      <a:alpha val="43137"/>
                    </a:srgbClr>
                  </a:outerShdw>
                </a:effectLst>
              </a:rPr>
              <a:t>Mton </a:t>
            </a:r>
            <a:r>
              <a:rPr lang="it-IT" sz="3400" b="1" dirty="0"/>
              <a:t>(</a:t>
            </a:r>
            <a:r>
              <a:rPr lang="it-IT" sz="3400" b="1" dirty="0" smtClean="0"/>
              <a:t>2013) </a:t>
            </a:r>
            <a:r>
              <a:rPr lang="it-IT" sz="3400" b="1" dirty="0"/>
              <a:t>con un incremento </a:t>
            </a:r>
            <a:r>
              <a:rPr lang="it-IT" sz="3400" b="1" dirty="0" smtClean="0"/>
              <a:t>di oltre il 100</a:t>
            </a:r>
            <a:r>
              <a:rPr lang="it-IT" sz="3400" b="1" dirty="0"/>
              <a:t>%, cioè un raddoppio! </a:t>
            </a:r>
          </a:p>
          <a:p>
            <a:endParaRPr lang="it-IT" sz="800" b="1" dirty="0"/>
          </a:p>
          <a:p>
            <a:pPr algn="ctr"/>
            <a:r>
              <a:rPr lang="it-IT" sz="5000" b="1" dirty="0"/>
              <a:t>La concentrazione di CO</a:t>
            </a:r>
            <a:r>
              <a:rPr lang="it-IT" sz="5000" b="1" baseline="-25000" dirty="0"/>
              <a:t>2</a:t>
            </a:r>
            <a:r>
              <a:rPr lang="it-IT" sz="5000" b="1" dirty="0"/>
              <a:t> ha raggiunto un livello superiore del </a:t>
            </a:r>
            <a:r>
              <a:rPr lang="it-IT" sz="5000" b="1" dirty="0" smtClean="0"/>
              <a:t>40</a:t>
            </a:r>
            <a:r>
              <a:rPr lang="it-IT" sz="5000" b="1" dirty="0"/>
              <a:t>% a quello del 1900.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smokestack"/>
          <p:cNvPicPr>
            <a:picLocks noChangeAspect="1" noChangeArrowheads="1"/>
          </p:cNvPicPr>
          <p:nvPr/>
        </p:nvPicPr>
        <p:blipFill>
          <a:blip r:embed="rId3" cstate="print"/>
          <a:srcRect/>
          <a:stretch>
            <a:fillRect/>
          </a:stretch>
        </p:blipFill>
        <p:spPr bwMode="auto">
          <a:xfrm>
            <a:off x="2555875" y="404813"/>
            <a:ext cx="4392613" cy="6048375"/>
          </a:xfrm>
          <a:prstGeom prst="rect">
            <a:avLst/>
          </a:prstGeom>
          <a:noFill/>
          <a:ln w="9525">
            <a:noFill/>
            <a:miter lim="800000"/>
            <a:headEnd/>
            <a:tailEnd/>
          </a:ln>
        </p:spPr>
      </p:pic>
      <p:sp>
        <p:nvSpPr>
          <p:cNvPr id="36867" name="Rectangle 3"/>
          <p:cNvSpPr>
            <a:spLocks noChangeArrowheads="1"/>
          </p:cNvSpPr>
          <p:nvPr/>
        </p:nvSpPr>
        <p:spPr bwMode="auto">
          <a:xfrm>
            <a:off x="0" y="1544638"/>
            <a:ext cx="9144000" cy="1555750"/>
          </a:xfrm>
          <a:prstGeom prst="rect">
            <a:avLst/>
          </a:prstGeom>
          <a:noFill/>
          <a:ln w="9525">
            <a:noFill/>
            <a:miter lim="800000"/>
            <a:headEnd/>
            <a:tailEnd/>
          </a:ln>
        </p:spPr>
        <p:txBody>
          <a:bodyPr anchor="ctr">
            <a:spAutoFit/>
          </a:bodyPr>
          <a:lstStyle/>
          <a:p>
            <a:pPr algn="ctr" eaLnBrk="1" hangingPunct="1"/>
            <a:r>
              <a:rPr lang="it-IT" sz="3600" b="1"/>
              <a:t>     </a:t>
            </a:r>
            <a:r>
              <a:rPr lang="it-IT" sz="4800" b="1"/>
              <a:t>Effetto serra e </a:t>
            </a:r>
            <a:r>
              <a:rPr lang="it-IT" sz="4800" b="1" i="1"/>
              <a:t>global warming</a:t>
            </a:r>
            <a:r>
              <a:rPr lang="it-IT" i="1"/>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greenhouse01"/>
          <p:cNvPicPr>
            <a:picLocks noChangeAspect="1" noChangeArrowheads="1"/>
          </p:cNvPicPr>
          <p:nvPr/>
        </p:nvPicPr>
        <p:blipFill>
          <a:blip r:embed="rId3" cstate="print"/>
          <a:srcRect/>
          <a:stretch>
            <a:fillRect/>
          </a:stretch>
        </p:blipFill>
        <p:spPr bwMode="auto">
          <a:xfrm>
            <a:off x="684213" y="404813"/>
            <a:ext cx="7920037" cy="6122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549275"/>
            <a:ext cx="8229600" cy="576263"/>
          </a:xfrm>
        </p:spPr>
        <p:txBody>
          <a:bodyPr/>
          <a:lstStyle/>
          <a:p>
            <a:pPr eaLnBrk="1" hangingPunct="1">
              <a:defRPr/>
            </a:pPr>
            <a:r>
              <a:rPr lang="it-IT" dirty="0" smtClean="0"/>
              <a:t>L’effetto serra</a:t>
            </a:r>
          </a:p>
        </p:txBody>
      </p:sp>
      <p:sp>
        <p:nvSpPr>
          <p:cNvPr id="77827" name="Rectangle 3"/>
          <p:cNvSpPr>
            <a:spLocks noGrp="1" noChangeArrowheads="1"/>
          </p:cNvSpPr>
          <p:nvPr>
            <p:ph type="body" idx="1"/>
          </p:nvPr>
        </p:nvSpPr>
        <p:spPr>
          <a:xfrm>
            <a:off x="684213" y="1412875"/>
            <a:ext cx="7920037" cy="4824413"/>
          </a:xfrm>
        </p:spPr>
        <p:txBody>
          <a:bodyPr/>
          <a:lstStyle/>
          <a:p>
            <a:pPr algn="just" eaLnBrk="1" hangingPunct="1">
              <a:lnSpc>
                <a:spcPct val="90000"/>
              </a:lnSpc>
              <a:buFont typeface="Wingdings" pitchFamily="2" charset="2"/>
              <a:buNone/>
              <a:defRPr/>
            </a:pPr>
            <a:r>
              <a:rPr lang="it-IT" sz="2600" b="1" dirty="0" smtClean="0">
                <a:latin typeface="Arial" charset="0"/>
              </a:rPr>
              <a:t>    </a:t>
            </a:r>
            <a:r>
              <a:rPr lang="it-IT" sz="2500" b="1" i="1" dirty="0" smtClean="0">
                <a:latin typeface="Arial" charset="0"/>
              </a:rPr>
              <a:t>L’energia solare, che è soprattutto radiazione </a:t>
            </a:r>
            <a:r>
              <a:rPr lang="it-IT" sz="2500" b="1" i="1" dirty="0" err="1" smtClean="0">
                <a:latin typeface="Arial" charset="0"/>
              </a:rPr>
              <a:t>e.m.</a:t>
            </a:r>
            <a:r>
              <a:rPr lang="it-IT" sz="2500" b="1" i="1" dirty="0" smtClean="0">
                <a:latin typeface="Arial" charset="0"/>
              </a:rPr>
              <a:t> (elettromagnetica), riesce a attraversare l’atmosfera e a diffondersi sulla Terra. </a:t>
            </a:r>
          </a:p>
          <a:p>
            <a:pPr algn="just" eaLnBrk="1" hangingPunct="1">
              <a:lnSpc>
                <a:spcPct val="90000"/>
              </a:lnSpc>
              <a:buFont typeface="Wingdings" pitchFamily="2" charset="2"/>
              <a:buNone/>
              <a:defRPr/>
            </a:pPr>
            <a:endParaRPr lang="it-IT" sz="1200" b="1" i="1" dirty="0" smtClean="0">
              <a:latin typeface="Arial" charset="0"/>
            </a:endParaRPr>
          </a:p>
          <a:p>
            <a:pPr algn="just" eaLnBrk="1" hangingPunct="1">
              <a:lnSpc>
                <a:spcPct val="95000"/>
              </a:lnSpc>
              <a:buFont typeface="Wingdings" pitchFamily="2" charset="2"/>
              <a:buNone/>
              <a:defRPr/>
            </a:pPr>
            <a:r>
              <a:rPr lang="it-IT" sz="2500" b="1" i="1" dirty="0" smtClean="0">
                <a:latin typeface="Arial" charset="0"/>
              </a:rPr>
              <a:t>    Il calore emesso dalla Terra sotto forma di raggi infrarossi, sempre radiazione e.m., viene invece in larga misura “intrappolato” dall’anidride carbonica CO</a:t>
            </a:r>
            <a:r>
              <a:rPr lang="it-IT" sz="2500" b="1" i="1" baseline="-25000" dirty="0" smtClean="0">
                <a:latin typeface="Arial" charset="0"/>
              </a:rPr>
              <a:t>2</a:t>
            </a:r>
            <a:r>
              <a:rPr lang="it-IT" sz="2500" b="1" i="1" dirty="0" smtClean="0">
                <a:latin typeface="Arial" charset="0"/>
              </a:rPr>
              <a:t>, dal metano, dall’ozono, dal protossido di Azoto.</a:t>
            </a:r>
          </a:p>
          <a:p>
            <a:pPr algn="just" eaLnBrk="1" hangingPunct="1">
              <a:lnSpc>
                <a:spcPct val="90000"/>
              </a:lnSpc>
              <a:buFont typeface="Wingdings" pitchFamily="2" charset="2"/>
              <a:buNone/>
              <a:defRPr/>
            </a:pPr>
            <a:endParaRPr lang="it-IT" sz="1200" b="1" i="1" dirty="0" smtClean="0">
              <a:latin typeface="Arial" charset="0"/>
            </a:endParaRPr>
          </a:p>
          <a:p>
            <a:pPr algn="just" eaLnBrk="1" hangingPunct="1">
              <a:lnSpc>
                <a:spcPct val="90000"/>
              </a:lnSpc>
              <a:buFont typeface="Wingdings" pitchFamily="2" charset="2"/>
              <a:buNone/>
              <a:defRPr/>
            </a:pPr>
            <a:r>
              <a:rPr lang="it-IT" sz="2500" b="1" i="1" dirty="0" smtClean="0">
                <a:latin typeface="Arial" charset="0"/>
              </a:rPr>
              <a:t>    Questi gas trattengono il calore e producono pertanto un effetto di riscaldamento analogo a quello ben noto delle serre: da qui il nome di gas “serra”. </a:t>
            </a:r>
          </a:p>
          <a:p>
            <a:pPr eaLnBrk="1" hangingPunct="1">
              <a:lnSpc>
                <a:spcPct val="90000"/>
              </a:lnSpc>
              <a:buFont typeface="Wingdings" pitchFamily="2" charset="2"/>
              <a:buNone/>
              <a:defRPr/>
            </a:pPr>
            <a:endParaRPr lang="it-IT" sz="2600" b="1" dirty="0" smtClean="0">
              <a:latin typeface="Arial"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750" y="836613"/>
            <a:ext cx="7920038" cy="5616575"/>
          </a:xfrm>
        </p:spPr>
        <p:txBody>
          <a:bodyPr/>
          <a:lstStyle/>
          <a:p>
            <a:pPr algn="just">
              <a:buFont typeface="Wingdings" pitchFamily="2" charset="2"/>
              <a:buNone/>
              <a:defRPr/>
            </a:pPr>
            <a:r>
              <a:rPr lang="it-IT" sz="2600" dirty="0" smtClean="0"/>
              <a:t>    </a:t>
            </a:r>
            <a:r>
              <a:rPr lang="it-IT" sz="2400" b="1" i="1" dirty="0" smtClean="0">
                <a:latin typeface="Arial" pitchFamily="34" charset="0"/>
                <a:cs typeface="Arial" pitchFamily="34" charset="0"/>
              </a:rPr>
              <a:t>Ma l’effetto serra è quello che ha favorito l’evoluzione della biosfera negli ultimi due miliardi di anni del pianeta. Che cos’è allora che è andato storto? </a:t>
            </a:r>
          </a:p>
          <a:p>
            <a:pPr algn="just">
              <a:buFont typeface="Wingdings" pitchFamily="2" charset="2"/>
              <a:buNone/>
              <a:defRPr/>
            </a:pPr>
            <a:r>
              <a:rPr lang="it-IT" sz="2400" b="1" i="1" dirty="0" smtClean="0">
                <a:latin typeface="Arial" pitchFamily="34" charset="0"/>
                <a:cs typeface="Arial" pitchFamily="34" charset="0"/>
              </a:rPr>
              <a:t>    L’incremento di questo effetto, dovuto principalmente alle attività dell’uomo – come affermano gli statement riportati all’inizio –, in particolare l’incremento della combustione dei fossili e l’introduzione di altri gas artificiali, come i CFC che hanno un potere di cattura degli infrarossi almeno 10 mila volte superiore a quello della CO</a:t>
            </a:r>
            <a:r>
              <a:rPr lang="it-IT" sz="2400" b="1" i="1" baseline="-25000" dirty="0" smtClean="0">
                <a:latin typeface="Arial" pitchFamily="34" charset="0"/>
                <a:cs typeface="Arial" pitchFamily="34" charset="0"/>
              </a:rPr>
              <a:t>2</a:t>
            </a:r>
            <a:r>
              <a:rPr lang="it-IT" sz="2400" b="1" i="1" dirty="0" smtClean="0">
                <a:latin typeface="Arial" pitchFamily="34" charset="0"/>
                <a:cs typeface="Arial" pitchFamily="34" charset="0"/>
              </a:rPr>
              <a:t>. Per la crescita in troposfera della concentrazione di quest’ultimo gas, la situazione è ben rappresentata dal diagramma che segue</a:t>
            </a:r>
            <a:endParaRPr lang="it-IT" sz="2400" b="1" i="1" baseline="-25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539750" y="465138"/>
            <a:ext cx="8064500" cy="5715000"/>
          </a:xfrm>
          <a:prstGeom prst="rect">
            <a:avLst/>
          </a:prstGeom>
          <a:noFill/>
          <a:ln w="9525">
            <a:noFill/>
            <a:miter lim="800000"/>
            <a:headEnd/>
            <a:tailEnd/>
          </a:ln>
        </p:spPr>
        <p:txBody>
          <a:bodyPr anchor="ctr">
            <a:spAutoFit/>
          </a:bodyPr>
          <a:lstStyle/>
          <a:p>
            <a:pPr algn="just">
              <a:lnSpc>
                <a:spcPct val="90000"/>
              </a:lnSpc>
            </a:pPr>
            <a:r>
              <a:rPr lang="it-IT" sz="2700" b="1"/>
              <a:t>La presa di posizione (</a:t>
            </a:r>
            <a:r>
              <a:rPr lang="it-IT" sz="2700" b="1" i="1"/>
              <a:t>Statement</a:t>
            </a:r>
            <a:r>
              <a:rPr lang="it-IT" sz="2700" b="1"/>
              <a:t>) “</a:t>
            </a:r>
            <a:r>
              <a:rPr lang="it-IT" sz="2700" b="1" i="1"/>
              <a:t>Global response to climate change</a:t>
            </a:r>
            <a:r>
              <a:rPr lang="it-IT" sz="2700" b="1"/>
              <a:t>” del 7 giugno 2005 è stata firmata dai presidenti delle Accademie scientifiche dei Paesi del G8 più Cina, India e Brasile.</a:t>
            </a:r>
          </a:p>
          <a:p>
            <a:pPr algn="just">
              <a:lnSpc>
                <a:spcPct val="90000"/>
              </a:lnSpc>
            </a:pPr>
            <a:endParaRPr lang="it-IT" sz="900" b="1"/>
          </a:p>
          <a:p>
            <a:pPr algn="just">
              <a:lnSpc>
                <a:spcPct val="90000"/>
              </a:lnSpc>
            </a:pPr>
            <a:r>
              <a:rPr lang="it-IT" sz="2700" b="1"/>
              <a:t>Essa ha richiesto molto lavoro da parte dei gruppi di esperti designati dalle singole Accademie e costituisce un documento molto importante sia per la comunità scientifica che come appello al summit G8 di Gleneagles (luglio 2005).</a:t>
            </a:r>
          </a:p>
          <a:p>
            <a:pPr algn="just">
              <a:lnSpc>
                <a:spcPct val="90000"/>
              </a:lnSpc>
            </a:pPr>
            <a:endParaRPr lang="it-IT" sz="900" b="1"/>
          </a:p>
          <a:p>
            <a:pPr algn="just">
              <a:lnSpc>
                <a:spcPct val="90000"/>
              </a:lnSpc>
            </a:pPr>
            <a:r>
              <a:rPr lang="it-IT" sz="2700" b="1"/>
              <a:t>Per quanto riguarda gli aspetti scientifici lo </a:t>
            </a:r>
            <a:r>
              <a:rPr lang="it-IT" sz="2700" b="1" i="1"/>
              <a:t>statement </a:t>
            </a:r>
            <a:r>
              <a:rPr lang="it-IT" sz="2700" b="1"/>
              <a:t> li affronta con l’unico linguaggio che la scienza può usare.</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mauna_loa"/>
          <p:cNvPicPr>
            <a:picLocks noChangeAspect="1" noChangeArrowheads="1"/>
          </p:cNvPicPr>
          <p:nvPr/>
        </p:nvPicPr>
        <p:blipFill>
          <a:blip r:embed="rId3" cstate="print"/>
          <a:srcRect/>
          <a:stretch>
            <a:fillRect/>
          </a:stretch>
        </p:blipFill>
        <p:spPr bwMode="auto">
          <a:xfrm>
            <a:off x="971600" y="620713"/>
            <a:ext cx="7272808" cy="5668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684213" y="615950"/>
            <a:ext cx="8064500" cy="5894388"/>
          </a:xfrm>
          <a:prstGeom prst="rect">
            <a:avLst/>
          </a:prstGeom>
          <a:noFill/>
          <a:ln w="9525">
            <a:noFill/>
            <a:miter lim="800000"/>
            <a:headEnd/>
            <a:tailEnd/>
          </a:ln>
        </p:spPr>
        <p:txBody>
          <a:bodyPr anchor="ctr">
            <a:spAutoFit/>
          </a:bodyPr>
          <a:lstStyle/>
          <a:p>
            <a:pPr algn="just"/>
            <a:r>
              <a:rPr lang="it-IT" sz="2500" b="1" i="1"/>
              <a:t>Anche il vapor acqueo causa l’effetto “serra”; ma la quantità di vapor acqueo prodotta dalle attività umane è poco significativa rispetto a quella presente naturalmente.</a:t>
            </a:r>
          </a:p>
          <a:p>
            <a:pPr algn="just"/>
            <a:endParaRPr lang="it-IT" sz="1200" b="1" i="1"/>
          </a:p>
          <a:p>
            <a:pPr algn="just"/>
            <a:r>
              <a:rPr lang="it-IT" sz="2500" b="1" i="1"/>
              <a:t>Il gas “serra” maggioritario è l’anidride carbonica, la CO</a:t>
            </a:r>
            <a:r>
              <a:rPr lang="it-IT" sz="2500" b="1" i="1" baseline="-25000"/>
              <a:t>2</a:t>
            </a:r>
            <a:r>
              <a:rPr lang="it-IT" sz="2500" b="1" i="1"/>
              <a:t>.</a:t>
            </a:r>
          </a:p>
          <a:p>
            <a:endParaRPr lang="it-IT" sz="1600" b="1"/>
          </a:p>
          <a:p>
            <a:pPr algn="ctr"/>
            <a:r>
              <a:rPr lang="it-IT" sz="4200" b="1"/>
              <a:t>L’insieme dei gas “serra” è responsabile dei mutamenti climatici: sono gas </a:t>
            </a:r>
            <a:r>
              <a:rPr lang="it-IT" sz="4200" b="1" i="1"/>
              <a:t>climalteranti</a:t>
            </a:r>
            <a:r>
              <a:rPr lang="it-IT" sz="4000"/>
              <a:t> </a:t>
            </a:r>
          </a:p>
          <a:p>
            <a:pPr algn="ctr"/>
            <a:r>
              <a:rPr lang="it-IT"/>
              <a:t>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611188" y="476250"/>
            <a:ext cx="8064500" cy="6049963"/>
          </a:xfrm>
          <a:prstGeom prst="rect">
            <a:avLst/>
          </a:prstGeom>
          <a:noFill/>
          <a:ln w="9525">
            <a:noFill/>
            <a:miter lim="800000"/>
            <a:headEnd/>
            <a:tailEnd/>
          </a:ln>
          <a:effectLst/>
        </p:spPr>
        <p:txBody>
          <a:bodyPr>
            <a:spAutoFit/>
          </a:bodyPr>
          <a:lstStyle/>
          <a:p>
            <a:pPr eaLnBrk="1" hangingPunct="1">
              <a:defRPr/>
            </a:pPr>
            <a:r>
              <a:rPr lang="it-IT" sz="3200" b="1" dirty="0">
                <a:solidFill>
                  <a:schemeClr val="hlink"/>
                </a:solidFill>
                <a:effectLst>
                  <a:outerShdw blurRad="38100" dist="38100" dir="2700000" algn="tl">
                    <a:srgbClr val="000000"/>
                  </a:outerShdw>
                </a:effectLst>
              </a:rPr>
              <a:t>QUALI LE CONSEGUENZE ?</a:t>
            </a:r>
          </a:p>
          <a:p>
            <a:pPr eaLnBrk="1" hangingPunct="1">
              <a:defRPr/>
            </a:pPr>
            <a:endParaRPr lang="it-IT" sz="1200" b="1" dirty="0">
              <a:solidFill>
                <a:schemeClr val="hlink"/>
              </a:solidFill>
              <a:effectLst>
                <a:outerShdw blurRad="38100" dist="38100" dir="2700000" algn="tl">
                  <a:srgbClr val="000000"/>
                </a:outerShdw>
              </a:effectLst>
            </a:endParaRPr>
          </a:p>
          <a:p>
            <a:pPr algn="just" eaLnBrk="1" hangingPunct="1">
              <a:buFont typeface="Arial" pitchFamily="34" charset="0"/>
              <a:buChar char="•"/>
              <a:defRPr/>
            </a:pPr>
            <a:r>
              <a:rPr lang="it-IT" sz="2500" b="1" dirty="0">
                <a:solidFill>
                  <a:schemeClr val="hlink"/>
                </a:solidFill>
                <a:effectLst>
                  <a:outerShdw blurRad="38100" dist="38100" dir="2700000" algn="tl">
                    <a:srgbClr val="000000"/>
                  </a:outerShdw>
                </a:effectLst>
              </a:rPr>
              <a:t> Intensificarsi degli eventi meteorologici estremi (alluvioni, uragani). Nel </a:t>
            </a:r>
            <a:r>
              <a:rPr lang="it-IT" sz="2500" b="1" dirty="0">
                <a:solidFill>
                  <a:schemeClr val="hlink"/>
                </a:solidFill>
                <a:effectLst>
                  <a:outerShdw blurRad="38100" dist="38100" dir="2700000" algn="tl">
                    <a:srgbClr val="000000">
                      <a:alpha val="43137"/>
                    </a:srgbClr>
                  </a:outerShdw>
                </a:effectLst>
              </a:rPr>
              <a:t>2005 record degli uragani negli Usa. A New Orleans, l’uragano </a:t>
            </a:r>
            <a:r>
              <a:rPr lang="it-IT" sz="2500" b="1" dirty="0" err="1">
                <a:solidFill>
                  <a:schemeClr val="hlink"/>
                </a:solidFill>
                <a:effectLst>
                  <a:outerShdw blurRad="38100" dist="38100" dir="2700000" algn="tl">
                    <a:srgbClr val="000000">
                      <a:alpha val="43137"/>
                    </a:srgbClr>
                  </a:outerShdw>
                </a:effectLst>
              </a:rPr>
              <a:t>Katrin</a:t>
            </a:r>
            <a:r>
              <a:rPr lang="it-IT" sz="2500" b="1" dirty="0">
                <a:solidFill>
                  <a:schemeClr val="hlink"/>
                </a:solidFill>
                <a:effectLst>
                  <a:outerShdw blurRad="38100" dist="38100" dir="2700000" algn="tl">
                    <a:srgbClr val="000000">
                      <a:alpha val="43137"/>
                    </a:srgbClr>
                  </a:outerShdw>
                </a:effectLst>
              </a:rPr>
              <a:t>. Nel maggio 2010 oltre 300 morti in Alabama. La Moldava, il Bacchiglione ecc. ecc..</a:t>
            </a:r>
          </a:p>
          <a:p>
            <a:pPr algn="just" eaLnBrk="1" hangingPunct="1">
              <a:defRPr/>
            </a:pPr>
            <a:endParaRPr lang="it-IT" sz="800" b="1" dirty="0">
              <a:solidFill>
                <a:schemeClr val="hlink"/>
              </a:solidFill>
              <a:effectLst>
                <a:outerShdw blurRad="38100" dist="38100" dir="2700000" algn="tl">
                  <a:srgbClr val="000000"/>
                </a:outerShdw>
              </a:effectLst>
            </a:endParaRPr>
          </a:p>
          <a:p>
            <a:pPr algn="just" eaLnBrk="1" hangingPunct="1">
              <a:buFont typeface="Arial" pitchFamily="34" charset="0"/>
              <a:buChar char="•"/>
              <a:defRPr/>
            </a:pPr>
            <a:r>
              <a:rPr lang="it-IT" sz="2500" b="1" dirty="0">
                <a:solidFill>
                  <a:schemeClr val="hlink"/>
                </a:solidFill>
                <a:effectLst>
                  <a:outerShdw blurRad="38100" dist="38100" dir="2700000" algn="tl">
                    <a:srgbClr val="000000"/>
                  </a:outerShdw>
                </a:effectLst>
              </a:rPr>
              <a:t> Estendersi delle aree di siccità.</a:t>
            </a:r>
          </a:p>
          <a:p>
            <a:pPr algn="just" eaLnBrk="1" hangingPunct="1">
              <a:defRPr/>
            </a:pPr>
            <a:endParaRPr lang="it-IT" sz="800" b="1" dirty="0">
              <a:solidFill>
                <a:schemeClr val="hlink"/>
              </a:solidFill>
              <a:effectLst>
                <a:outerShdw blurRad="38100" dist="38100" dir="2700000" algn="tl">
                  <a:srgbClr val="000000"/>
                </a:outerShdw>
              </a:effectLst>
            </a:endParaRPr>
          </a:p>
          <a:p>
            <a:pPr algn="just" eaLnBrk="1" hangingPunct="1">
              <a:lnSpc>
                <a:spcPct val="95000"/>
              </a:lnSpc>
              <a:buFont typeface="Arial" pitchFamily="34" charset="0"/>
              <a:buChar char="•"/>
              <a:defRPr/>
            </a:pPr>
            <a:r>
              <a:rPr lang="it-IT" sz="2500" b="1" dirty="0">
                <a:solidFill>
                  <a:schemeClr val="hlink"/>
                </a:solidFill>
                <a:effectLst>
                  <a:outerShdw blurRad="38100" dist="38100" dir="2700000" algn="tl">
                    <a:srgbClr val="000000"/>
                  </a:outerShdw>
                </a:effectLst>
              </a:rPr>
              <a:t> Infittirsi dei massimi della temperatura negli ultimi 20 anni e spostamento verso Nord delle isoterme (la “tropicalizzazione” del clima).</a:t>
            </a:r>
          </a:p>
          <a:p>
            <a:pPr algn="just" eaLnBrk="1" hangingPunct="1">
              <a:defRPr/>
            </a:pPr>
            <a:endParaRPr lang="it-IT" sz="800" b="1" dirty="0">
              <a:solidFill>
                <a:schemeClr val="hlink"/>
              </a:solidFill>
              <a:effectLst>
                <a:outerShdw blurRad="38100" dist="38100" dir="2700000" algn="tl">
                  <a:srgbClr val="000000"/>
                </a:outerShdw>
              </a:effectLst>
            </a:endParaRPr>
          </a:p>
          <a:p>
            <a:pPr algn="just" eaLnBrk="1" hangingPunct="1">
              <a:lnSpc>
                <a:spcPct val="95000"/>
              </a:lnSpc>
              <a:buFont typeface="Arial" pitchFamily="34" charset="0"/>
              <a:buChar char="•"/>
              <a:defRPr/>
            </a:pPr>
            <a:r>
              <a:rPr lang="it-IT" sz="2500" b="1" dirty="0">
                <a:solidFill>
                  <a:schemeClr val="hlink"/>
                </a:solidFill>
                <a:effectLst>
                  <a:outerShdw blurRad="38100" dist="38100" dir="2700000" algn="tl">
                    <a:srgbClr val="000000"/>
                  </a:outerShdw>
                </a:effectLst>
              </a:rPr>
              <a:t> Scioglimento dei ghiacciai alpini e della calotta artica. </a:t>
            </a:r>
            <a:r>
              <a:rPr lang="it-IT" sz="2500" b="1" i="1" dirty="0">
                <a:solidFill>
                  <a:schemeClr val="hlink"/>
                </a:solidFill>
                <a:effectLst>
                  <a:outerShdw blurRad="38100" dist="38100" dir="2700000" algn="tl">
                    <a:srgbClr val="000000"/>
                  </a:outerShdw>
                </a:effectLst>
              </a:rPr>
              <a:t>Science </a:t>
            </a:r>
            <a:r>
              <a:rPr lang="it-IT" sz="2500" b="1" dirty="0">
                <a:solidFill>
                  <a:schemeClr val="hlink"/>
                </a:solidFill>
                <a:effectLst>
                  <a:outerShdw blurRad="38100" dist="38100" dir="2700000" algn="tl">
                    <a:srgbClr val="000000"/>
                  </a:outerShdw>
                </a:effectLst>
              </a:rPr>
              <a:t>(nov.2005): i ghiacci artici si stanno fondendo a un ritmo doppio (220 km</a:t>
            </a:r>
            <a:r>
              <a:rPr lang="it-IT" sz="2500" b="1" baseline="30000" dirty="0">
                <a:solidFill>
                  <a:schemeClr val="hlink"/>
                </a:solidFill>
                <a:effectLst>
                  <a:outerShdw blurRad="38100" dist="38100" dir="2700000" algn="tl">
                    <a:srgbClr val="000000"/>
                  </a:outerShdw>
                </a:effectLst>
              </a:rPr>
              <a:t>3</a:t>
            </a:r>
            <a:r>
              <a:rPr lang="it-IT" sz="2500" b="1" dirty="0">
                <a:solidFill>
                  <a:schemeClr val="hlink"/>
                </a:solidFill>
                <a:effectLst>
                  <a:outerShdw blurRad="38100" dist="38100" dir="2700000" algn="tl">
                    <a:srgbClr val="000000"/>
                  </a:outerShdw>
                </a:effectLst>
              </a:rPr>
              <a:t> all’anno) del decennio precedente.</a:t>
            </a:r>
            <a:r>
              <a:rPr lang="it-IT" sz="2800" b="1" dirty="0">
                <a:solidFill>
                  <a:schemeClr val="hlink"/>
                </a:solidFill>
                <a:effectLst>
                  <a:outerShdw blurRad="38100" dist="38100" dir="2700000" algn="tl">
                    <a:srgbClr val="000000"/>
                  </a:outerShdw>
                </a:effectLst>
              </a:rPr>
              <a:t> </a:t>
            </a:r>
            <a:endParaRPr lang="it-IT" b="1" dirty="0">
              <a:solidFill>
                <a:schemeClr val="hlink"/>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250825" y="1189038"/>
            <a:ext cx="8713788" cy="4483100"/>
          </a:xfrm>
          <a:prstGeom prst="rect">
            <a:avLst/>
          </a:prstGeom>
          <a:noFill/>
          <a:ln w="9525">
            <a:noFill/>
            <a:miter lim="800000"/>
            <a:headEnd/>
            <a:tailEnd/>
          </a:ln>
        </p:spPr>
        <p:txBody>
          <a:bodyPr anchor="ctr">
            <a:spAutoFit/>
          </a:bodyPr>
          <a:lstStyle/>
          <a:p>
            <a:pPr algn="ctr" eaLnBrk="1" hangingPunct="1"/>
            <a:r>
              <a:rPr lang="it-IT" sz="4800" b="1"/>
              <a:t>Vediamo le immagini che, più delle parole, ci fanno capire che sta succedendo ai ghiacciai artici e a quelli dei grandi sistemi montuosi del Quaternario</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main_sea ice yearly_NASA WebV_1.mpg">
            <a:hlinkClick r:id="" action="ppaction://media"/>
            <a:hlinkHover r:id="" action="ppaction://ole?verb=0"/>
          </p:cNvPr>
          <p:cNvPicPr>
            <a:picLocks noRot="1" noChangeAspect="1" noChangeArrowheads="1"/>
          </p:cNvPicPr>
          <p:nvPr>
            <a:videoFile r:link="rId1"/>
          </p:nvPr>
        </p:nvPicPr>
        <p:blipFill>
          <a:blip r:embed="rId4" cstate="print"/>
          <a:srcRect/>
          <a:stretch>
            <a:fillRect/>
          </a:stretch>
        </p:blipFill>
        <p:spPr bwMode="auto">
          <a:xfrm>
            <a:off x="684213" y="549275"/>
            <a:ext cx="7777162" cy="5832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668" fill="hold"/>
                                        <p:tgtEl>
                                          <p:spTgt spid="860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6018"/>
                </p:tgtEl>
              </p:cMediaNode>
            </p:video>
            <p:seq concurrent="1" nextAc="seek">
              <p:cTn id="8" restart="whenNotActive" fill="hold" evtFilter="cancelBubble" nodeType="interactiveSeq">
                <p:stCondLst>
                  <p:cond evt="onClick" delay="0">
                    <p:tgtEl>
                      <p:spTgt spid="860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6018"/>
                                        </p:tgtEl>
                                      </p:cBhvr>
                                    </p:cmd>
                                  </p:childTnLst>
                                </p:cTn>
                              </p:par>
                            </p:childTnLst>
                          </p:cTn>
                        </p:par>
                      </p:childTnLst>
                    </p:cTn>
                  </p:par>
                </p:childTnLst>
              </p:cTn>
              <p:nextCondLst>
                <p:cond evt="onClick" delay="0">
                  <p:tgtEl>
                    <p:spTgt spid="86018"/>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artico_1979"/>
          <p:cNvPicPr>
            <a:picLocks noChangeAspect="1" noChangeArrowheads="1"/>
          </p:cNvPicPr>
          <p:nvPr/>
        </p:nvPicPr>
        <p:blipFill>
          <a:blip r:embed="rId3" cstate="print"/>
          <a:srcRect/>
          <a:stretch>
            <a:fillRect/>
          </a:stretch>
        </p:blipFill>
        <p:spPr bwMode="auto">
          <a:xfrm>
            <a:off x="323850" y="333375"/>
            <a:ext cx="8569325" cy="6011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artico_2003"/>
          <p:cNvPicPr>
            <a:picLocks noChangeAspect="1" noChangeArrowheads="1"/>
          </p:cNvPicPr>
          <p:nvPr/>
        </p:nvPicPr>
        <p:blipFill>
          <a:blip r:embed="rId3" cstate="print"/>
          <a:srcRect/>
          <a:stretch>
            <a:fillRect/>
          </a:stretch>
        </p:blipFill>
        <p:spPr bwMode="auto">
          <a:xfrm>
            <a:off x="250825" y="404813"/>
            <a:ext cx="8640763" cy="6043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BoulderGlacier1932"/>
          <p:cNvPicPr>
            <a:picLocks noChangeAspect="1" noChangeArrowheads="1"/>
          </p:cNvPicPr>
          <p:nvPr/>
        </p:nvPicPr>
        <p:blipFill>
          <a:blip r:embed="rId3" cstate="print"/>
          <a:srcRect/>
          <a:stretch>
            <a:fillRect/>
          </a:stretch>
        </p:blipFill>
        <p:spPr bwMode="auto">
          <a:xfrm>
            <a:off x="323850" y="549275"/>
            <a:ext cx="8496300" cy="532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BoulderGlacier1988"/>
          <p:cNvPicPr>
            <a:picLocks noChangeAspect="1" noChangeArrowheads="1"/>
          </p:cNvPicPr>
          <p:nvPr/>
        </p:nvPicPr>
        <p:blipFill>
          <a:blip r:embed="rId3" cstate="print"/>
          <a:srcRect/>
          <a:stretch>
            <a:fillRect/>
          </a:stretch>
        </p:blipFill>
        <p:spPr bwMode="auto">
          <a:xfrm>
            <a:off x="250825" y="620713"/>
            <a:ext cx="8569325" cy="52562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Kilimanjaro1970"/>
          <p:cNvPicPr>
            <a:picLocks noChangeAspect="1" noChangeArrowheads="1"/>
          </p:cNvPicPr>
          <p:nvPr/>
        </p:nvPicPr>
        <p:blipFill>
          <a:blip r:embed="rId3" cstate="print"/>
          <a:srcRect/>
          <a:stretch>
            <a:fillRect/>
          </a:stretch>
        </p:blipFill>
        <p:spPr bwMode="auto">
          <a:xfrm>
            <a:off x="395288" y="620713"/>
            <a:ext cx="8424862" cy="5184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620713"/>
            <a:ext cx="9144000" cy="1079500"/>
          </a:xfrm>
        </p:spPr>
        <p:txBody>
          <a:bodyPr/>
          <a:lstStyle/>
          <a:p>
            <a:pPr eaLnBrk="1" hangingPunct="1">
              <a:defRPr/>
            </a:pPr>
            <a:r>
              <a:rPr lang="it-IT" sz="3000" dirty="0" smtClean="0">
                <a:effectLst/>
                <a:latin typeface="Arial" charset="0"/>
              </a:rPr>
              <a:t/>
            </a:r>
            <a:br>
              <a:rPr lang="it-IT" sz="3000" dirty="0" smtClean="0">
                <a:effectLst/>
                <a:latin typeface="Arial" charset="0"/>
              </a:rPr>
            </a:br>
            <a:r>
              <a:rPr lang="it-IT" sz="3200" i="1" dirty="0" smtClean="0">
                <a:effectLst/>
              </a:rPr>
              <a:t>Joint science </a:t>
            </a:r>
            <a:r>
              <a:rPr lang="it-IT" sz="3200" i="1" dirty="0" err="1" smtClean="0">
                <a:effectLst/>
              </a:rPr>
              <a:t>academies</a:t>
            </a:r>
            <a:r>
              <a:rPr lang="it-IT" sz="3200" i="1" dirty="0" smtClean="0">
                <a:effectLst/>
              </a:rPr>
              <a:t>’ statement: Global </a:t>
            </a:r>
            <a:r>
              <a:rPr lang="it-IT" sz="3200" i="1" dirty="0" err="1" smtClean="0">
                <a:effectLst/>
              </a:rPr>
              <a:t>response</a:t>
            </a:r>
            <a:r>
              <a:rPr lang="it-IT" sz="3200" i="1" dirty="0" smtClean="0">
                <a:effectLst/>
              </a:rPr>
              <a:t> </a:t>
            </a:r>
            <a:r>
              <a:rPr lang="it-IT" sz="3200" i="1" dirty="0" err="1" smtClean="0">
                <a:effectLst/>
              </a:rPr>
              <a:t>to</a:t>
            </a:r>
            <a:r>
              <a:rPr lang="it-IT" sz="3200" i="1" dirty="0" smtClean="0">
                <a:effectLst/>
              </a:rPr>
              <a:t> </a:t>
            </a:r>
            <a:r>
              <a:rPr lang="it-IT" sz="3200" i="1" dirty="0" err="1" smtClean="0">
                <a:effectLst/>
              </a:rPr>
              <a:t>climate</a:t>
            </a:r>
            <a:r>
              <a:rPr lang="it-IT" sz="3200" i="1" dirty="0" smtClean="0">
                <a:effectLst/>
              </a:rPr>
              <a:t> </a:t>
            </a:r>
            <a:r>
              <a:rPr lang="it-IT" sz="3200" i="1" dirty="0" err="1" smtClean="0">
                <a:effectLst/>
              </a:rPr>
              <a:t>change</a:t>
            </a:r>
            <a:r>
              <a:rPr lang="it-IT" sz="3200" i="1" dirty="0" smtClean="0">
                <a:effectLst/>
              </a:rPr>
              <a:t>,</a:t>
            </a:r>
            <a:r>
              <a:rPr lang="it-IT" sz="3200" i="1" dirty="0" smtClean="0"/>
              <a:t> </a:t>
            </a:r>
            <a:r>
              <a:rPr lang="it-IT" sz="3200" dirty="0" smtClean="0">
                <a:effectLst/>
              </a:rPr>
              <a:t>7 giugno 2005</a:t>
            </a:r>
            <a:r>
              <a:rPr lang="it-IT" sz="2800" dirty="0" smtClean="0"/>
              <a:t> </a:t>
            </a:r>
            <a:br>
              <a:rPr lang="it-IT" sz="2800" dirty="0" smtClean="0"/>
            </a:br>
            <a:endParaRPr lang="it-IT" sz="2800" dirty="0" smtClean="0"/>
          </a:p>
        </p:txBody>
      </p:sp>
      <p:sp>
        <p:nvSpPr>
          <p:cNvPr id="10243" name="Rectangle 3"/>
          <p:cNvSpPr>
            <a:spLocks noGrp="1" noChangeArrowheads="1"/>
          </p:cNvSpPr>
          <p:nvPr>
            <p:ph type="body" idx="1"/>
          </p:nvPr>
        </p:nvSpPr>
        <p:spPr>
          <a:xfrm>
            <a:off x="395288" y="1989138"/>
            <a:ext cx="8208962" cy="4535487"/>
          </a:xfrm>
        </p:spPr>
        <p:txBody>
          <a:bodyPr/>
          <a:lstStyle/>
          <a:p>
            <a:pPr algn="just" eaLnBrk="1" hangingPunct="1">
              <a:lnSpc>
                <a:spcPct val="80000"/>
              </a:lnSpc>
              <a:buFont typeface="Wingdings" pitchFamily="2" charset="2"/>
              <a:buNone/>
              <a:defRPr/>
            </a:pPr>
            <a:r>
              <a:rPr lang="it-IT" sz="900" b="1" dirty="0" smtClean="0"/>
              <a:t>     </a:t>
            </a:r>
            <a:r>
              <a:rPr lang="it-IT" sz="2400" b="1" dirty="0" smtClean="0"/>
              <a:t>Appello delle Accademie nazionali delle Scienze dei Paesi del G8 e di Brasile, Cina e India per il G8 di </a:t>
            </a:r>
            <a:r>
              <a:rPr lang="it-IT" sz="2400" b="1" dirty="0" err="1" smtClean="0"/>
              <a:t>Gleneagles</a:t>
            </a:r>
            <a:endParaRPr lang="it-IT" sz="2400" b="1" dirty="0" smtClean="0"/>
          </a:p>
          <a:p>
            <a:pPr algn="just" eaLnBrk="1" hangingPunct="1">
              <a:lnSpc>
                <a:spcPct val="80000"/>
              </a:lnSpc>
              <a:buFont typeface="Wingdings" pitchFamily="2" charset="2"/>
              <a:buNone/>
              <a:defRPr/>
            </a:pPr>
            <a:endParaRPr lang="it-IT" sz="800" b="1" dirty="0" smtClean="0"/>
          </a:p>
          <a:p>
            <a:pPr algn="just" eaLnBrk="1" hangingPunct="1">
              <a:buFont typeface="Wingdings" pitchFamily="2" charset="2"/>
              <a:buNone/>
              <a:defRPr/>
            </a:pPr>
            <a:r>
              <a:rPr lang="it-IT" sz="400" dirty="0" smtClean="0">
                <a:latin typeface="Arial" charset="0"/>
              </a:rPr>
              <a:t>.                         </a:t>
            </a:r>
            <a:r>
              <a:rPr lang="it-IT" sz="2600" b="1" dirty="0" smtClean="0">
                <a:latin typeface="Arial" charset="0"/>
              </a:rPr>
              <a:t>“</a:t>
            </a:r>
            <a:r>
              <a:rPr lang="it-IT" sz="2400" b="1" i="1" dirty="0" err="1" smtClean="0">
                <a:latin typeface="Arial" charset="0"/>
              </a:rPr>
              <a:t>There</a:t>
            </a:r>
            <a:r>
              <a:rPr lang="it-IT" sz="2400" b="1" i="1" dirty="0" smtClean="0">
                <a:latin typeface="Arial" charset="0"/>
              </a:rPr>
              <a:t> </a:t>
            </a:r>
            <a:r>
              <a:rPr lang="it-IT" sz="2400" b="1" i="1" dirty="0" err="1" smtClean="0">
                <a:latin typeface="Arial" charset="0"/>
              </a:rPr>
              <a:t>will</a:t>
            </a:r>
            <a:r>
              <a:rPr lang="it-IT" sz="2400" b="1" i="1" dirty="0" smtClean="0">
                <a:latin typeface="Arial" charset="0"/>
              </a:rPr>
              <a:t> </a:t>
            </a:r>
            <a:r>
              <a:rPr lang="it-IT" sz="2400" b="1" i="1" dirty="0" err="1" smtClean="0">
                <a:latin typeface="Arial" charset="0"/>
              </a:rPr>
              <a:t>always</a:t>
            </a:r>
            <a:r>
              <a:rPr lang="it-IT" sz="2400" b="1" i="1" dirty="0" smtClean="0">
                <a:latin typeface="Arial" charset="0"/>
              </a:rPr>
              <a:t> </a:t>
            </a:r>
            <a:r>
              <a:rPr lang="it-IT" sz="2400" b="1" i="1" dirty="0" err="1" smtClean="0">
                <a:latin typeface="Arial" charset="0"/>
              </a:rPr>
              <a:t>be</a:t>
            </a:r>
            <a:r>
              <a:rPr lang="it-IT" sz="2400" b="1" i="1" dirty="0" smtClean="0">
                <a:latin typeface="Arial" charset="0"/>
              </a:rPr>
              <a:t> </a:t>
            </a:r>
            <a:r>
              <a:rPr lang="it-IT" sz="2400" b="1" i="1" dirty="0" err="1" smtClean="0">
                <a:latin typeface="Arial" charset="0"/>
              </a:rPr>
              <a:t>uncertainty</a:t>
            </a:r>
            <a:r>
              <a:rPr lang="it-IT" sz="2400" b="1" i="1" dirty="0" smtClean="0">
                <a:latin typeface="Arial" charset="0"/>
              </a:rPr>
              <a:t> in </a:t>
            </a:r>
            <a:r>
              <a:rPr lang="it-IT" sz="2400" b="1" i="1" dirty="0" err="1" smtClean="0">
                <a:latin typeface="Arial" charset="0"/>
              </a:rPr>
              <a:t>understanding</a:t>
            </a:r>
            <a:r>
              <a:rPr lang="it-IT" sz="2400" b="1" i="1" dirty="0" smtClean="0">
                <a:latin typeface="Arial" charset="0"/>
              </a:rPr>
              <a:t> a system </a:t>
            </a:r>
            <a:r>
              <a:rPr lang="it-IT" sz="2400" b="1" i="1" dirty="0" err="1" smtClean="0">
                <a:latin typeface="Arial" charset="0"/>
              </a:rPr>
              <a:t>as</a:t>
            </a:r>
            <a:r>
              <a:rPr lang="it-IT" sz="2400" b="1" i="1" dirty="0" smtClean="0">
                <a:latin typeface="Arial" charset="0"/>
              </a:rPr>
              <a:t> </a:t>
            </a:r>
            <a:r>
              <a:rPr lang="it-IT" sz="2400" b="1" i="1" dirty="0" err="1" smtClean="0">
                <a:latin typeface="Arial" charset="0"/>
              </a:rPr>
              <a:t>complex</a:t>
            </a:r>
            <a:r>
              <a:rPr lang="it-IT" sz="2400" b="1" i="1" dirty="0" smtClean="0">
                <a:latin typeface="Arial" charset="0"/>
              </a:rPr>
              <a:t> </a:t>
            </a:r>
            <a:r>
              <a:rPr lang="it-IT" sz="2400" b="1" i="1" dirty="0" err="1" smtClean="0">
                <a:latin typeface="Arial" charset="0"/>
              </a:rPr>
              <a:t>as</a:t>
            </a:r>
            <a:r>
              <a:rPr lang="it-IT" sz="2400" b="1" i="1" dirty="0" smtClean="0">
                <a:latin typeface="Arial" charset="0"/>
              </a:rPr>
              <a:t> the world’s </a:t>
            </a:r>
            <a:r>
              <a:rPr lang="it-IT" sz="2400" b="1" i="1" dirty="0" err="1" smtClean="0">
                <a:latin typeface="Arial" charset="0"/>
              </a:rPr>
              <a:t>climate</a:t>
            </a:r>
            <a:r>
              <a:rPr lang="it-IT" sz="2400" b="1" i="1" dirty="0" smtClean="0">
                <a:latin typeface="Arial" charset="0"/>
              </a:rPr>
              <a:t>. </a:t>
            </a:r>
            <a:r>
              <a:rPr lang="it-IT" sz="2400" b="1" i="1" dirty="0" err="1" smtClean="0">
                <a:latin typeface="Arial" charset="0"/>
              </a:rPr>
              <a:t>However</a:t>
            </a:r>
            <a:r>
              <a:rPr lang="it-IT" sz="2400" b="1" i="1" dirty="0" smtClean="0">
                <a:latin typeface="Arial" charset="0"/>
              </a:rPr>
              <a:t> </a:t>
            </a:r>
            <a:r>
              <a:rPr lang="it-IT" sz="2400" b="1" i="1" dirty="0" err="1" smtClean="0">
                <a:latin typeface="Arial" charset="0"/>
              </a:rPr>
              <a:t>there</a:t>
            </a:r>
            <a:r>
              <a:rPr lang="it-IT" sz="2400" b="1" i="1" dirty="0" smtClean="0">
                <a:latin typeface="Arial" charset="0"/>
              </a:rPr>
              <a:t> </a:t>
            </a:r>
            <a:r>
              <a:rPr lang="it-IT" sz="2400" b="1" i="1" dirty="0" err="1" smtClean="0">
                <a:latin typeface="Arial" charset="0"/>
              </a:rPr>
              <a:t>is</a:t>
            </a:r>
            <a:r>
              <a:rPr lang="it-IT" sz="2400" b="1" i="1" dirty="0" smtClean="0">
                <a:latin typeface="Arial" charset="0"/>
              </a:rPr>
              <a:t> </a:t>
            </a:r>
            <a:r>
              <a:rPr lang="it-IT" sz="2400" b="1" i="1" dirty="0" err="1" smtClean="0">
                <a:latin typeface="Arial" charset="0"/>
              </a:rPr>
              <a:t>now</a:t>
            </a:r>
            <a:r>
              <a:rPr lang="it-IT" sz="2400" b="1" i="1" dirty="0" smtClean="0">
                <a:latin typeface="Arial" charset="0"/>
              </a:rPr>
              <a:t> strong </a:t>
            </a:r>
            <a:r>
              <a:rPr lang="it-IT" sz="2400" b="1" i="1" dirty="0" err="1" smtClean="0">
                <a:latin typeface="Arial" charset="0"/>
              </a:rPr>
              <a:t>evidence</a:t>
            </a:r>
            <a:r>
              <a:rPr lang="it-IT" sz="2400" b="1" i="1" dirty="0" smtClean="0">
                <a:latin typeface="Arial" charset="0"/>
              </a:rPr>
              <a:t> </a:t>
            </a:r>
            <a:r>
              <a:rPr lang="it-IT" sz="2400" b="1" i="1" dirty="0" err="1" smtClean="0">
                <a:latin typeface="Arial" charset="0"/>
              </a:rPr>
              <a:t>that</a:t>
            </a:r>
            <a:r>
              <a:rPr lang="it-IT" sz="2400" b="1" i="1" dirty="0" smtClean="0">
                <a:latin typeface="Arial" charset="0"/>
              </a:rPr>
              <a:t> </a:t>
            </a:r>
            <a:r>
              <a:rPr lang="it-IT" sz="2400" b="1" i="1" dirty="0" err="1" smtClean="0">
                <a:latin typeface="Arial" charset="0"/>
              </a:rPr>
              <a:t>significant</a:t>
            </a:r>
            <a:r>
              <a:rPr lang="it-IT" sz="2400" b="1" i="1" dirty="0" smtClean="0">
                <a:latin typeface="Arial" charset="0"/>
              </a:rPr>
              <a:t> global </a:t>
            </a:r>
            <a:r>
              <a:rPr lang="it-IT" sz="2400" b="1" i="1" dirty="0" err="1" smtClean="0">
                <a:latin typeface="Arial" charset="0"/>
              </a:rPr>
              <a:t>warming</a:t>
            </a:r>
            <a:r>
              <a:rPr lang="it-IT" sz="2400" b="1" i="1" dirty="0" smtClean="0">
                <a:latin typeface="Arial" charset="0"/>
              </a:rPr>
              <a:t> </a:t>
            </a:r>
            <a:r>
              <a:rPr lang="it-IT" sz="2400" b="1" i="1" dirty="0" err="1" smtClean="0">
                <a:latin typeface="Arial" charset="0"/>
              </a:rPr>
              <a:t>is</a:t>
            </a:r>
            <a:r>
              <a:rPr lang="it-IT" sz="2400" b="1" i="1" dirty="0" smtClean="0">
                <a:latin typeface="Arial" charset="0"/>
              </a:rPr>
              <a:t> </a:t>
            </a:r>
            <a:r>
              <a:rPr lang="it-IT" sz="2400" b="1" i="1" dirty="0" err="1" smtClean="0">
                <a:latin typeface="Arial" charset="0"/>
              </a:rPr>
              <a:t>occurring…It</a:t>
            </a:r>
            <a:r>
              <a:rPr lang="it-IT" sz="2400" b="1" i="1" dirty="0" smtClean="0">
                <a:latin typeface="Arial" charset="0"/>
              </a:rPr>
              <a:t> </a:t>
            </a:r>
            <a:r>
              <a:rPr lang="it-IT" sz="2400" b="1" i="1" dirty="0" err="1" smtClean="0">
                <a:latin typeface="Arial" charset="0"/>
              </a:rPr>
              <a:t>is</a:t>
            </a:r>
            <a:r>
              <a:rPr lang="it-IT" sz="2400" b="1" i="1" dirty="0" smtClean="0">
                <a:latin typeface="Arial" charset="0"/>
              </a:rPr>
              <a:t> </a:t>
            </a:r>
            <a:r>
              <a:rPr lang="it-IT" sz="2400" b="1" i="1" dirty="0" err="1" smtClean="0">
                <a:latin typeface="Arial" charset="0"/>
              </a:rPr>
              <a:t>likely</a:t>
            </a:r>
            <a:r>
              <a:rPr lang="it-IT" sz="2400" b="1" i="1" dirty="0" smtClean="0">
                <a:latin typeface="Arial" charset="0"/>
              </a:rPr>
              <a:t> </a:t>
            </a:r>
            <a:r>
              <a:rPr lang="it-IT" sz="2400" b="1" i="1" dirty="0" err="1" smtClean="0">
                <a:latin typeface="Arial" charset="0"/>
              </a:rPr>
              <a:t>that</a:t>
            </a:r>
            <a:r>
              <a:rPr lang="it-IT" sz="2400" b="1" i="1" dirty="0" smtClean="0">
                <a:latin typeface="Arial" charset="0"/>
              </a:rPr>
              <a:t> </a:t>
            </a:r>
            <a:r>
              <a:rPr lang="it-IT" sz="2400" b="1" i="1" dirty="0" err="1" smtClean="0">
                <a:latin typeface="Arial" charset="0"/>
              </a:rPr>
              <a:t>most</a:t>
            </a:r>
            <a:r>
              <a:rPr lang="it-IT" sz="2400" b="1" i="1" dirty="0" smtClean="0">
                <a:latin typeface="Arial" charset="0"/>
              </a:rPr>
              <a:t> </a:t>
            </a:r>
            <a:r>
              <a:rPr lang="it-IT" sz="2400" b="1" i="1" dirty="0" err="1" smtClean="0">
                <a:latin typeface="Arial" charset="0"/>
              </a:rPr>
              <a:t>of</a:t>
            </a:r>
            <a:r>
              <a:rPr lang="it-IT" sz="2400" b="1" i="1" dirty="0" smtClean="0">
                <a:latin typeface="Arial" charset="0"/>
              </a:rPr>
              <a:t> the </a:t>
            </a:r>
            <a:r>
              <a:rPr lang="it-IT" sz="2400" b="1" i="1" dirty="0" err="1" smtClean="0">
                <a:latin typeface="Arial" charset="0"/>
              </a:rPr>
              <a:t>warming</a:t>
            </a:r>
            <a:r>
              <a:rPr lang="it-IT" sz="2400" b="1" i="1" dirty="0" smtClean="0">
                <a:latin typeface="Arial" charset="0"/>
              </a:rPr>
              <a:t> in </a:t>
            </a:r>
            <a:r>
              <a:rPr lang="it-IT" sz="2400" b="1" i="1" dirty="0" err="1" smtClean="0">
                <a:latin typeface="Arial" charset="0"/>
              </a:rPr>
              <a:t>recent</a:t>
            </a:r>
            <a:r>
              <a:rPr lang="it-IT" sz="2400" b="1" i="1" dirty="0" smtClean="0">
                <a:latin typeface="Arial" charset="0"/>
              </a:rPr>
              <a:t> </a:t>
            </a:r>
            <a:r>
              <a:rPr lang="it-IT" sz="2400" b="1" i="1" dirty="0" err="1" smtClean="0">
                <a:latin typeface="Arial" charset="0"/>
              </a:rPr>
              <a:t>decades</a:t>
            </a:r>
            <a:r>
              <a:rPr lang="it-IT" sz="2400" b="1" i="1" dirty="0" smtClean="0">
                <a:latin typeface="Arial" charset="0"/>
              </a:rPr>
              <a:t> can </a:t>
            </a:r>
            <a:r>
              <a:rPr lang="it-IT" sz="2400" b="1" i="1" dirty="0" err="1" smtClean="0">
                <a:latin typeface="Arial" charset="0"/>
              </a:rPr>
              <a:t>be</a:t>
            </a:r>
            <a:r>
              <a:rPr lang="it-IT" sz="2400" b="1" i="1" dirty="0" smtClean="0">
                <a:latin typeface="Arial" charset="0"/>
              </a:rPr>
              <a:t> </a:t>
            </a:r>
            <a:r>
              <a:rPr lang="it-IT" sz="2400" b="1" i="1" dirty="0" err="1" smtClean="0">
                <a:latin typeface="Arial" charset="0"/>
              </a:rPr>
              <a:t>attributed</a:t>
            </a:r>
            <a:r>
              <a:rPr lang="it-IT" sz="2400" b="1" i="1" dirty="0" smtClean="0">
                <a:latin typeface="Arial" charset="0"/>
              </a:rPr>
              <a:t> </a:t>
            </a:r>
            <a:r>
              <a:rPr lang="it-IT" sz="2400" b="1" i="1" dirty="0" err="1" smtClean="0">
                <a:latin typeface="Arial" charset="0"/>
              </a:rPr>
              <a:t>to</a:t>
            </a:r>
            <a:r>
              <a:rPr lang="it-IT" sz="2400" b="1" i="1" dirty="0" smtClean="0">
                <a:latin typeface="Arial" charset="0"/>
              </a:rPr>
              <a:t> </a:t>
            </a:r>
            <a:r>
              <a:rPr lang="it-IT" sz="2400" b="1" i="1" dirty="0" err="1" smtClean="0">
                <a:latin typeface="Arial" charset="0"/>
              </a:rPr>
              <a:t>human</a:t>
            </a:r>
            <a:r>
              <a:rPr lang="it-IT" sz="2400" b="1" i="1" dirty="0" smtClean="0">
                <a:latin typeface="Arial" charset="0"/>
              </a:rPr>
              <a:t> </a:t>
            </a:r>
            <a:r>
              <a:rPr lang="it-IT" sz="2400" b="1" i="1" dirty="0" err="1" smtClean="0">
                <a:latin typeface="Arial" charset="0"/>
              </a:rPr>
              <a:t>activities.…The</a:t>
            </a:r>
            <a:r>
              <a:rPr lang="it-IT" sz="2400" b="1" i="1" dirty="0" smtClean="0">
                <a:latin typeface="Arial" charset="0"/>
              </a:rPr>
              <a:t> </a:t>
            </a:r>
            <a:r>
              <a:rPr lang="it-IT" sz="2400" b="1" i="1" dirty="0" err="1" smtClean="0">
                <a:latin typeface="Arial" charset="0"/>
              </a:rPr>
              <a:t>scientific</a:t>
            </a:r>
            <a:r>
              <a:rPr lang="it-IT" sz="2400" b="1" i="1" dirty="0" smtClean="0">
                <a:latin typeface="Arial" charset="0"/>
              </a:rPr>
              <a:t> </a:t>
            </a:r>
            <a:r>
              <a:rPr lang="it-IT" sz="2400" b="1" i="1" dirty="0" err="1" smtClean="0">
                <a:latin typeface="Arial" charset="0"/>
              </a:rPr>
              <a:t>understanding</a:t>
            </a:r>
            <a:r>
              <a:rPr lang="it-IT" sz="2400" b="1" i="1" dirty="0" smtClean="0">
                <a:latin typeface="Arial" charset="0"/>
              </a:rPr>
              <a:t> </a:t>
            </a:r>
            <a:r>
              <a:rPr lang="it-IT" sz="2400" b="1" i="1" dirty="0" err="1" smtClean="0">
                <a:latin typeface="Arial" charset="0"/>
              </a:rPr>
              <a:t>of</a:t>
            </a:r>
            <a:r>
              <a:rPr lang="it-IT" sz="2400" b="1" i="1" dirty="0" smtClean="0">
                <a:latin typeface="Arial" charset="0"/>
              </a:rPr>
              <a:t> </a:t>
            </a:r>
            <a:r>
              <a:rPr lang="it-IT" sz="2400" b="1" i="1" dirty="0" err="1" smtClean="0">
                <a:latin typeface="Arial" charset="0"/>
              </a:rPr>
              <a:t>climate</a:t>
            </a:r>
            <a:r>
              <a:rPr lang="it-IT" sz="2400" b="1" i="1" dirty="0" smtClean="0">
                <a:latin typeface="Arial" charset="0"/>
              </a:rPr>
              <a:t> </a:t>
            </a:r>
            <a:r>
              <a:rPr lang="it-IT" sz="2400" b="1" i="1" dirty="0" err="1" smtClean="0">
                <a:latin typeface="Arial" charset="0"/>
              </a:rPr>
              <a:t>change</a:t>
            </a:r>
            <a:r>
              <a:rPr lang="it-IT" sz="2400" b="1" i="1" dirty="0" smtClean="0">
                <a:latin typeface="Arial" charset="0"/>
              </a:rPr>
              <a:t> </a:t>
            </a:r>
            <a:r>
              <a:rPr lang="it-IT" sz="2400" b="1" i="1" dirty="0" err="1" smtClean="0">
                <a:latin typeface="Arial" charset="0"/>
              </a:rPr>
              <a:t>is</a:t>
            </a:r>
            <a:r>
              <a:rPr lang="it-IT" sz="2400" b="1" i="1" dirty="0" smtClean="0">
                <a:latin typeface="Arial" charset="0"/>
              </a:rPr>
              <a:t> </a:t>
            </a:r>
            <a:r>
              <a:rPr lang="it-IT" sz="2400" b="1" i="1" dirty="0" err="1" smtClean="0">
                <a:latin typeface="Arial" charset="0"/>
              </a:rPr>
              <a:t>now</a:t>
            </a:r>
            <a:r>
              <a:rPr lang="it-IT" sz="2400" b="1" i="1" dirty="0" smtClean="0">
                <a:latin typeface="Arial" charset="0"/>
              </a:rPr>
              <a:t> </a:t>
            </a:r>
            <a:r>
              <a:rPr lang="it-IT" sz="2400" b="1" i="1" dirty="0" err="1" smtClean="0">
                <a:latin typeface="Arial" charset="0"/>
              </a:rPr>
              <a:t>sufficiently</a:t>
            </a:r>
            <a:r>
              <a:rPr lang="it-IT" sz="2400" b="1" i="1" dirty="0" smtClean="0">
                <a:latin typeface="Arial" charset="0"/>
              </a:rPr>
              <a:t> </a:t>
            </a:r>
            <a:r>
              <a:rPr lang="it-IT" sz="2400" b="1" i="1" dirty="0" err="1" smtClean="0">
                <a:latin typeface="Arial" charset="0"/>
              </a:rPr>
              <a:t>clear</a:t>
            </a:r>
            <a:r>
              <a:rPr lang="it-IT" sz="2400" b="1" i="1" dirty="0" smtClean="0">
                <a:latin typeface="Arial" charset="0"/>
              </a:rPr>
              <a:t> </a:t>
            </a:r>
            <a:r>
              <a:rPr lang="it-IT" sz="2400" b="1" i="1" dirty="0" err="1" smtClean="0">
                <a:latin typeface="Arial" charset="0"/>
              </a:rPr>
              <a:t>to</a:t>
            </a:r>
            <a:r>
              <a:rPr lang="it-IT" sz="2400" b="1" i="1" dirty="0" smtClean="0">
                <a:latin typeface="Arial" charset="0"/>
              </a:rPr>
              <a:t> </a:t>
            </a:r>
            <a:r>
              <a:rPr lang="it-IT" sz="2400" b="1" i="1" dirty="0" err="1" smtClean="0">
                <a:latin typeface="Arial" charset="0"/>
              </a:rPr>
              <a:t>justify</a:t>
            </a:r>
            <a:r>
              <a:rPr lang="it-IT" sz="2400" b="1" i="1" dirty="0" smtClean="0">
                <a:latin typeface="Arial" charset="0"/>
              </a:rPr>
              <a:t> </a:t>
            </a:r>
            <a:r>
              <a:rPr lang="it-IT" sz="2400" b="1" i="1" dirty="0" err="1" smtClean="0">
                <a:latin typeface="Arial" charset="0"/>
              </a:rPr>
              <a:t>nations</a:t>
            </a:r>
            <a:r>
              <a:rPr lang="it-IT" sz="2400" b="1" i="1" dirty="0" smtClean="0">
                <a:latin typeface="Arial" charset="0"/>
              </a:rPr>
              <a:t> </a:t>
            </a:r>
            <a:r>
              <a:rPr lang="it-IT" sz="2400" b="1" i="1" dirty="0" err="1" smtClean="0">
                <a:latin typeface="Arial" charset="0"/>
              </a:rPr>
              <a:t>taking</a:t>
            </a:r>
            <a:r>
              <a:rPr lang="it-IT" sz="2400" b="1" i="1" dirty="0" smtClean="0">
                <a:latin typeface="Arial" charset="0"/>
              </a:rPr>
              <a:t> </a:t>
            </a:r>
            <a:r>
              <a:rPr lang="it-IT" sz="2400" b="1" i="1" dirty="0" err="1" smtClean="0">
                <a:latin typeface="Arial" charset="0"/>
              </a:rPr>
              <a:t>prompt</a:t>
            </a:r>
            <a:r>
              <a:rPr lang="it-IT" sz="2400" b="1" i="1" dirty="0" smtClean="0">
                <a:latin typeface="Arial" charset="0"/>
              </a:rPr>
              <a:t> </a:t>
            </a:r>
            <a:r>
              <a:rPr lang="it-IT" sz="2400" b="1" i="1" dirty="0" err="1" smtClean="0">
                <a:latin typeface="Arial" charset="0"/>
              </a:rPr>
              <a:t>action…</a:t>
            </a:r>
            <a:r>
              <a:rPr lang="it-IT" sz="2400" b="1" dirty="0" smtClean="0">
                <a:latin typeface="Arial" charset="0"/>
              </a:rPr>
              <a:t>” </a:t>
            </a:r>
          </a:p>
          <a:p>
            <a:pPr eaLnBrk="1" hangingPunct="1">
              <a:lnSpc>
                <a:spcPct val="80000"/>
              </a:lnSpc>
              <a:buFont typeface="Wingdings" pitchFamily="2" charset="2"/>
              <a:buNone/>
              <a:defRPr/>
            </a:pPr>
            <a:endParaRPr lang="it-IT" sz="2600" b="1" dirty="0" smtClean="0">
              <a:latin typeface="Arial" charset="0"/>
            </a:endParaRPr>
          </a:p>
          <a:p>
            <a:pPr eaLnBrk="1" hangingPunct="1">
              <a:lnSpc>
                <a:spcPct val="80000"/>
              </a:lnSpc>
              <a:buFont typeface="Wingdings" pitchFamily="2" charset="2"/>
              <a:buNone/>
              <a:defRPr/>
            </a:pPr>
            <a:r>
              <a:rPr lang="it-IT" sz="400" dirty="0" smtClean="0">
                <a:latin typeface="Arial" charset="0"/>
              </a:rPr>
              <a:t>           </a:t>
            </a:r>
            <a:endParaRPr lang="it-IT" sz="700" b="1" dirty="0" smtClean="0">
              <a:latin typeface="Arial"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Kilimanjaro2000"/>
          <p:cNvPicPr>
            <a:picLocks noChangeAspect="1" noChangeArrowheads="1"/>
          </p:cNvPicPr>
          <p:nvPr/>
        </p:nvPicPr>
        <p:blipFill>
          <a:blip r:embed="rId3" cstate="print"/>
          <a:srcRect/>
          <a:stretch>
            <a:fillRect/>
          </a:stretch>
        </p:blipFill>
        <p:spPr bwMode="auto">
          <a:xfrm>
            <a:off x="323850" y="692150"/>
            <a:ext cx="8569325" cy="5184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Argentina1"/>
          <p:cNvPicPr>
            <a:picLocks noChangeAspect="1" noChangeArrowheads="1"/>
          </p:cNvPicPr>
          <p:nvPr/>
        </p:nvPicPr>
        <p:blipFill>
          <a:blip r:embed="rId3" cstate="print"/>
          <a:srcRect/>
          <a:stretch>
            <a:fillRect/>
          </a:stretch>
        </p:blipFill>
        <p:spPr bwMode="auto">
          <a:xfrm>
            <a:off x="395288" y="620713"/>
            <a:ext cx="8569325" cy="5338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Argentina2"/>
          <p:cNvPicPr>
            <a:picLocks noChangeAspect="1" noChangeArrowheads="1"/>
          </p:cNvPicPr>
          <p:nvPr/>
        </p:nvPicPr>
        <p:blipFill>
          <a:blip r:embed="rId3" cstate="print"/>
          <a:srcRect/>
          <a:stretch>
            <a:fillRect/>
          </a:stretch>
        </p:blipFill>
        <p:spPr bwMode="auto">
          <a:xfrm>
            <a:off x="179388" y="620713"/>
            <a:ext cx="8786812" cy="5329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GhiacciaioAdamello1"/>
          <p:cNvPicPr>
            <a:picLocks noChangeAspect="1" noChangeArrowheads="1"/>
          </p:cNvPicPr>
          <p:nvPr/>
        </p:nvPicPr>
        <p:blipFill>
          <a:blip r:embed="rId3" cstate="print"/>
          <a:srcRect/>
          <a:stretch>
            <a:fillRect/>
          </a:stretch>
        </p:blipFill>
        <p:spPr bwMode="auto">
          <a:xfrm>
            <a:off x="179388" y="620713"/>
            <a:ext cx="8785225" cy="5329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GhiacciaioAdamello2"/>
          <p:cNvPicPr>
            <a:picLocks noChangeAspect="1" noChangeArrowheads="1"/>
          </p:cNvPicPr>
          <p:nvPr/>
        </p:nvPicPr>
        <p:blipFill>
          <a:blip r:embed="rId3" cstate="print"/>
          <a:srcRect/>
          <a:stretch>
            <a:fillRect/>
          </a:stretch>
        </p:blipFill>
        <p:spPr bwMode="auto">
          <a:xfrm>
            <a:off x="179388" y="620713"/>
            <a:ext cx="8785225" cy="5329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Mosquitos1970"/>
          <p:cNvPicPr>
            <a:picLocks noChangeAspect="1" noChangeArrowheads="1"/>
          </p:cNvPicPr>
          <p:nvPr/>
        </p:nvPicPr>
        <p:blipFill>
          <a:blip r:embed="rId3" cstate="print"/>
          <a:srcRect/>
          <a:stretch>
            <a:fillRect/>
          </a:stretch>
        </p:blipFill>
        <p:spPr bwMode="auto">
          <a:xfrm>
            <a:off x="250825" y="549275"/>
            <a:ext cx="9363075" cy="532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MosquitosToday"/>
          <p:cNvPicPr>
            <a:picLocks noChangeAspect="1" noChangeArrowheads="1"/>
          </p:cNvPicPr>
          <p:nvPr/>
        </p:nvPicPr>
        <p:blipFill>
          <a:blip r:embed="rId3" cstate="print"/>
          <a:srcRect/>
          <a:stretch>
            <a:fillRect/>
          </a:stretch>
        </p:blipFill>
        <p:spPr bwMode="auto">
          <a:xfrm>
            <a:off x="250825" y="620713"/>
            <a:ext cx="8713788" cy="5267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MERIS29August2006_H"/>
          <p:cNvPicPr>
            <a:picLocks noChangeAspect="1" noChangeArrowheads="1"/>
          </p:cNvPicPr>
          <p:nvPr/>
        </p:nvPicPr>
        <p:blipFill>
          <a:blip r:embed="rId3" cstate="print"/>
          <a:srcRect/>
          <a:stretch>
            <a:fillRect/>
          </a:stretch>
        </p:blipFill>
        <p:spPr bwMode="auto">
          <a:xfrm>
            <a:off x="323850" y="260350"/>
            <a:ext cx="5543550" cy="6049963"/>
          </a:xfrm>
          <a:prstGeom prst="rect">
            <a:avLst/>
          </a:prstGeom>
          <a:noFill/>
          <a:ln w="9525">
            <a:noFill/>
            <a:miter lim="800000"/>
            <a:headEnd/>
            <a:tailEnd/>
          </a:ln>
        </p:spPr>
      </p:pic>
      <p:sp>
        <p:nvSpPr>
          <p:cNvPr id="59395" name="Rectangle 3"/>
          <p:cNvSpPr>
            <a:spLocks noChangeArrowheads="1"/>
          </p:cNvSpPr>
          <p:nvPr/>
        </p:nvSpPr>
        <p:spPr bwMode="auto">
          <a:xfrm>
            <a:off x="6156325" y="2728913"/>
            <a:ext cx="2987675" cy="823912"/>
          </a:xfrm>
          <a:prstGeom prst="rect">
            <a:avLst/>
          </a:prstGeom>
          <a:noFill/>
          <a:ln w="9525">
            <a:noFill/>
            <a:miter lim="800000"/>
            <a:headEnd/>
            <a:tailEnd/>
          </a:ln>
        </p:spPr>
        <p:txBody>
          <a:bodyPr anchor="ctr">
            <a:spAutoFit/>
          </a:bodyPr>
          <a:lstStyle/>
          <a:p>
            <a:pPr algn="ctr"/>
            <a:endParaRPr lang="it-IT" sz="2200" b="1"/>
          </a:p>
          <a:p>
            <a:pPr algn="ctr"/>
            <a:r>
              <a:rPr lang="en-GB" sz="1000" b="1"/>
              <a:t> </a:t>
            </a:r>
          </a:p>
          <a:p>
            <a:pPr algn="ctr"/>
            <a:r>
              <a:rPr lang="en-GB" sz="800" b="1"/>
              <a:t/>
            </a:r>
            <a:br>
              <a:rPr lang="en-GB" sz="800" b="1"/>
            </a:br>
            <a:endParaRPr lang="it-IT" sz="800" b="1"/>
          </a:p>
        </p:txBody>
      </p:sp>
      <p:sp>
        <p:nvSpPr>
          <p:cNvPr id="59396" name="Rectangle 4"/>
          <p:cNvSpPr>
            <a:spLocks noChangeArrowheads="1"/>
          </p:cNvSpPr>
          <p:nvPr/>
        </p:nvSpPr>
        <p:spPr bwMode="auto">
          <a:xfrm>
            <a:off x="5867400" y="260350"/>
            <a:ext cx="3132138" cy="6091238"/>
          </a:xfrm>
          <a:prstGeom prst="rect">
            <a:avLst/>
          </a:prstGeom>
          <a:noFill/>
          <a:ln w="9525">
            <a:noFill/>
            <a:miter lim="800000"/>
            <a:headEnd/>
            <a:tailEnd/>
          </a:ln>
        </p:spPr>
        <p:txBody>
          <a:bodyPr>
            <a:spAutoFit/>
          </a:bodyPr>
          <a:lstStyle/>
          <a:p>
            <a:pPr algn="r" eaLnBrk="1" hangingPunct="1"/>
            <a:r>
              <a:rPr lang="it-IT" sz="2400" b="1"/>
              <a:t>Settembre 2006.</a:t>
            </a:r>
            <a:r>
              <a:rPr lang="it-IT"/>
              <a:t> </a:t>
            </a:r>
          </a:p>
          <a:p>
            <a:pPr algn="r" eaLnBrk="1" hangingPunct="1"/>
            <a:r>
              <a:rPr lang="it-IT" sz="2200" b="1"/>
              <a:t>L’ESA, l’Agenzia spaziale europea, diffonde immagini satellitari che rivelano una frattura nella calotta polare artica dalle Svalbard fino al Polo Nord.</a:t>
            </a:r>
          </a:p>
          <a:p>
            <a:pPr algn="r" eaLnBrk="1" hangingPunct="1"/>
            <a:r>
              <a:rPr lang="it-IT" sz="2200" b="1"/>
              <a:t>…una nave '</a:t>
            </a:r>
            <a:r>
              <a:rPr lang="it-IT" sz="2200" b="1" i="1"/>
              <a:t>'avrebbe potuto salire senza difficoltà fino al Polo nord partendo dall'arcipelago dello Spitzberg (Norvegia) o dal nord della Siberia</a:t>
            </a:r>
            <a:r>
              <a:rPr lang="it-IT" sz="2200" b="1"/>
              <a:t>'‘</a:t>
            </a:r>
          </a:p>
          <a:p>
            <a:pPr algn="r" eaLnBrk="1" hangingPunct="1"/>
            <a:r>
              <a:rPr lang="it-IT" b="1" i="1">
                <a:latin typeface="Times New Roman" pitchFamily="18" charset="0"/>
              </a:rPr>
              <a:t>ANSA 20/09/2006</a:t>
            </a:r>
            <a:endParaRPr lang="it-IT" b="1"/>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ross_sea_30fps_nopause.mpg">
            <a:hlinkClick r:id="" action="ppaction://media"/>
            <a:hlinkHover r:id="" action="ppaction://ole?verb=0"/>
          </p:cNvPr>
          <p:cNvPicPr>
            <a:picLocks noRot="1" noChangeAspect="1" noChangeArrowheads="1"/>
          </p:cNvPicPr>
          <p:nvPr>
            <a:videoFile r:link="rId1"/>
          </p:nvPr>
        </p:nvPicPr>
        <p:blipFill>
          <a:blip r:embed="rId4" cstate="print"/>
          <a:srcRect/>
          <a:stretch>
            <a:fillRect/>
          </a:stretch>
        </p:blipFill>
        <p:spPr bwMode="auto">
          <a:xfrm>
            <a:off x="611188" y="620713"/>
            <a:ext cx="8064500" cy="60483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34" fill="hold"/>
                                        <p:tgtEl>
                                          <p:spTgt spid="11469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14690"/>
                </p:tgtEl>
              </p:cMediaNode>
            </p:video>
            <p:seq concurrent="1" nextAc="seek">
              <p:cTn id="8" restart="whenNotActive" fill="hold" evtFilter="cancelBubble" nodeType="interactiveSeq">
                <p:stCondLst>
                  <p:cond evt="onClick" delay="0">
                    <p:tgtEl>
                      <p:spTgt spid="11469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4690"/>
                                        </p:tgtEl>
                                      </p:cBhvr>
                                    </p:cmd>
                                  </p:childTnLst>
                                </p:cTn>
                              </p:par>
                            </p:childTnLst>
                          </p:cTn>
                        </p:par>
                      </p:childTnLst>
                    </p:cTn>
                  </p:par>
                </p:childTnLst>
              </p:cTn>
              <p:nextCondLst>
                <p:cond evt="onClick" delay="0">
                  <p:tgtEl>
                    <p:spTgt spid="114690"/>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russi_che_ballano_al_polo_nord"/>
          <p:cNvPicPr>
            <a:picLocks noChangeAspect="1" noChangeArrowheads="1"/>
          </p:cNvPicPr>
          <p:nvPr/>
        </p:nvPicPr>
        <p:blipFill>
          <a:blip r:embed="rId3" cstate="print"/>
          <a:srcRect/>
          <a:stretch>
            <a:fillRect/>
          </a:stretch>
        </p:blipFill>
        <p:spPr bwMode="auto">
          <a:xfrm>
            <a:off x="2411413" y="3141663"/>
            <a:ext cx="4608512" cy="3024187"/>
          </a:xfrm>
          <a:prstGeom prst="rect">
            <a:avLst/>
          </a:prstGeom>
          <a:noFill/>
          <a:ln w="9525">
            <a:noFill/>
            <a:miter lim="800000"/>
            <a:headEnd/>
            <a:tailEnd/>
          </a:ln>
        </p:spPr>
      </p:pic>
      <p:sp>
        <p:nvSpPr>
          <p:cNvPr id="61443" name="Rectangle 2"/>
          <p:cNvSpPr>
            <a:spLocks noChangeArrowheads="1"/>
          </p:cNvSpPr>
          <p:nvPr/>
        </p:nvSpPr>
        <p:spPr bwMode="auto">
          <a:xfrm>
            <a:off x="539750" y="765175"/>
            <a:ext cx="8280400" cy="2122488"/>
          </a:xfrm>
          <a:prstGeom prst="rect">
            <a:avLst/>
          </a:prstGeom>
          <a:noFill/>
          <a:ln w="9525">
            <a:noFill/>
            <a:miter lim="800000"/>
            <a:headEnd/>
            <a:tailEnd/>
          </a:ln>
        </p:spPr>
        <p:txBody>
          <a:bodyPr>
            <a:spAutoFit/>
          </a:bodyPr>
          <a:lstStyle/>
          <a:p>
            <a:pPr algn="ctr"/>
            <a:r>
              <a:rPr lang="it-IT" sz="2200" i="1"/>
              <a:t>La foto sotto risale ad appena dieci anni fa: la bandierina è il polo e la nave è una “rompighiaccio”.  Oggi è aperta la “rotta di Nord-Ovest” e la calotta artica può essere attraversata.  Si è scatenata la corsa per appropriarsi delle risorse del sottosuolo artico. Per limitare i danni è assolutamente necessario un trattato internazionale come quello per l’Antartide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755650" y="692150"/>
            <a:ext cx="7848600" cy="5632450"/>
          </a:xfrm>
          <a:prstGeom prst="rect">
            <a:avLst/>
          </a:prstGeom>
          <a:noFill/>
          <a:ln w="9525">
            <a:noFill/>
            <a:miter lim="800000"/>
            <a:headEnd/>
            <a:tailEnd/>
          </a:ln>
          <a:effectLst/>
        </p:spPr>
        <p:txBody>
          <a:bodyPr>
            <a:spAutoFit/>
          </a:bodyPr>
          <a:lstStyle/>
          <a:p>
            <a:pPr algn="just" eaLnBrk="1" hangingPunct="1">
              <a:spcBef>
                <a:spcPct val="20000"/>
              </a:spcBef>
              <a:buClr>
                <a:schemeClr val="hlink"/>
              </a:buClr>
              <a:buSzPct val="60000"/>
              <a:buFont typeface="Wingdings" pitchFamily="2" charset="2"/>
              <a:buNone/>
              <a:defRPr/>
            </a:pPr>
            <a:r>
              <a:rPr lang="it-IT" sz="3000" b="1" dirty="0">
                <a:effectLst>
                  <a:outerShdw blurRad="38100" dist="38100" dir="2700000" algn="tl">
                    <a:srgbClr val="000000"/>
                  </a:outerShdw>
                </a:effectLst>
              </a:rPr>
              <a:t>“ Ci sarà sempre una incertezza nel comprendere un sistema complesso come quello del clima globale. Abbiamo tuttavia ormai una forte evidenza che un riscaldamento globale (</a:t>
            </a:r>
            <a:r>
              <a:rPr lang="it-IT" sz="3000" b="1" i="1" dirty="0">
                <a:effectLst>
                  <a:outerShdw blurRad="38100" dist="38100" dir="2700000" algn="tl">
                    <a:srgbClr val="000000"/>
                  </a:outerShdw>
                </a:effectLst>
              </a:rPr>
              <a:t>global </a:t>
            </a:r>
            <a:r>
              <a:rPr lang="it-IT" sz="3000" b="1" i="1" dirty="0" err="1">
                <a:effectLst>
                  <a:outerShdw blurRad="38100" dist="38100" dir="2700000" algn="tl">
                    <a:srgbClr val="000000"/>
                  </a:outerShdw>
                </a:effectLst>
              </a:rPr>
              <a:t>warming</a:t>
            </a:r>
            <a:r>
              <a:rPr lang="it-IT" sz="3000" b="1" dirty="0">
                <a:effectLst>
                  <a:outerShdw blurRad="38100" dist="38100" dir="2700000" algn="tl">
                    <a:srgbClr val="000000"/>
                  </a:outerShdw>
                </a:effectLst>
              </a:rPr>
              <a:t>) sia in </a:t>
            </a:r>
            <a:r>
              <a:rPr lang="it-IT" sz="3000" b="1" dirty="0" err="1">
                <a:effectLst>
                  <a:outerShdw blurRad="38100" dist="38100" dir="2700000" algn="tl">
                    <a:srgbClr val="000000"/>
                  </a:outerShdw>
                </a:effectLst>
              </a:rPr>
              <a:t>atto…</a:t>
            </a:r>
            <a:r>
              <a:rPr lang="it-IT" sz="3000" b="1" dirty="0">
                <a:effectLst>
                  <a:outerShdw blurRad="38100" dist="38100" dir="2700000" algn="tl">
                    <a:srgbClr val="000000"/>
                  </a:outerShdw>
                </a:effectLst>
              </a:rPr>
              <a:t> E’ realistico ritenere che la gran parte del riscaldamento nelle recenti decadi sia da attribuire alle attività </a:t>
            </a:r>
            <a:r>
              <a:rPr lang="it-IT" sz="3000" b="1" dirty="0" err="1">
                <a:effectLst>
                  <a:outerShdw blurRad="38100" dist="38100" dir="2700000" algn="tl">
                    <a:srgbClr val="000000"/>
                  </a:outerShdw>
                </a:effectLst>
              </a:rPr>
              <a:t>umane…</a:t>
            </a:r>
            <a:r>
              <a:rPr lang="it-IT" sz="3000" b="1" dirty="0">
                <a:effectLst>
                  <a:outerShdw blurRad="38100" dist="38100" dir="2700000" algn="tl">
                    <a:srgbClr val="000000"/>
                  </a:outerShdw>
                </a:effectLst>
              </a:rPr>
              <a:t> La comprensione scientifica dei mutamenti climatici è ora sufficientemente chiara per motivare i Paesi a intraprendere azioni </a:t>
            </a:r>
            <a:r>
              <a:rPr lang="it-IT" sz="3000" b="1" dirty="0" err="1">
                <a:effectLst>
                  <a:outerShdw blurRad="38100" dist="38100" dir="2700000" algn="tl">
                    <a:srgbClr val="000000"/>
                  </a:outerShdw>
                </a:effectLst>
              </a:rPr>
              <a:t>immediate…</a:t>
            </a:r>
            <a:r>
              <a:rPr lang="it-IT" sz="3000" b="1" dirty="0">
                <a:effectLst>
                  <a:outerShdw blurRad="38100" dist="38100" dir="2700000" algn="tl">
                    <a:srgbClr val="000000"/>
                  </a:outerShdw>
                </a:effectLst>
              </a:rPr>
              <a:t>”</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GGMB"/>
          <p:cNvPicPr>
            <a:picLocks noChangeAspect="1" noChangeArrowheads="1"/>
          </p:cNvPicPr>
          <p:nvPr/>
        </p:nvPicPr>
        <p:blipFill>
          <a:blip r:embed="rId3" cstate="print"/>
          <a:srcRect/>
          <a:stretch>
            <a:fillRect/>
          </a:stretch>
        </p:blipFill>
        <p:spPr bwMode="auto">
          <a:xfrm>
            <a:off x="900113" y="549275"/>
            <a:ext cx="7343775" cy="5759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755650" y="522288"/>
            <a:ext cx="7920038" cy="6097587"/>
          </a:xfrm>
          <a:prstGeom prst="rect">
            <a:avLst/>
          </a:prstGeom>
          <a:noFill/>
          <a:ln w="9525">
            <a:noFill/>
            <a:miter lim="800000"/>
            <a:headEnd/>
            <a:tailEnd/>
          </a:ln>
        </p:spPr>
        <p:txBody>
          <a:bodyPr anchor="ctr">
            <a:spAutoFit/>
          </a:bodyPr>
          <a:lstStyle/>
          <a:p>
            <a:pPr algn="just" eaLnBrk="1" hangingPunct="1">
              <a:lnSpc>
                <a:spcPct val="95000"/>
              </a:lnSpc>
            </a:pPr>
            <a:r>
              <a:rPr lang="it-IT" sz="3300" b="1"/>
              <a:t>La curva, che rappresenta il bilancio delle masse dei ghiacciai  montani e delle calotte polari, cala a picco negli ultimi 50 anni. </a:t>
            </a:r>
          </a:p>
          <a:p>
            <a:pPr eaLnBrk="1" hangingPunct="1"/>
            <a:endParaRPr lang="it-IT" sz="1400" b="1"/>
          </a:p>
          <a:p>
            <a:pPr eaLnBrk="1" hangingPunct="1">
              <a:lnSpc>
                <a:spcPct val="95000"/>
              </a:lnSpc>
            </a:pPr>
            <a:r>
              <a:rPr lang="it-IT" sz="3300" b="1"/>
              <a:t>E questo, nonostante le eruzioni vulcaniche, che come è evidente dal grafico (eruzione di El Chichon nel 1982, del Pinatubo nel 1991), tendono invece a ridurre la fusione dei ghiacci a causa delle enormi coltri di polveri emesse.</a:t>
            </a:r>
          </a:p>
          <a:p>
            <a:pPr eaLnBrk="1" hangingPunct="1">
              <a:lnSpc>
                <a:spcPct val="95000"/>
              </a:lnSpc>
            </a:pPr>
            <a:endParaRPr lang="it-IT" sz="3300" b="1"/>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684213" y="985838"/>
            <a:ext cx="8280400" cy="4894262"/>
          </a:xfrm>
          <a:prstGeom prst="rect">
            <a:avLst/>
          </a:prstGeom>
          <a:noFill/>
          <a:ln w="9525">
            <a:noFill/>
            <a:miter lim="800000"/>
            <a:headEnd/>
            <a:tailEnd/>
          </a:ln>
        </p:spPr>
        <p:txBody>
          <a:bodyPr anchor="ctr">
            <a:spAutoFit/>
          </a:bodyPr>
          <a:lstStyle/>
          <a:p>
            <a:pPr eaLnBrk="1" hangingPunct="1"/>
            <a:r>
              <a:rPr lang="it-IT" sz="3200" b="1"/>
              <a:t>La conseguenza è l’innalzamento del livello delle acque oceaniche, rappresentato dalla curva che segue. </a:t>
            </a:r>
          </a:p>
          <a:p>
            <a:pPr eaLnBrk="1" hangingPunct="1"/>
            <a:endParaRPr lang="it-IT" sz="1200" b="1"/>
          </a:p>
          <a:p>
            <a:pPr eaLnBrk="1" hangingPunct="1"/>
            <a:r>
              <a:rPr lang="it-IT" sz="3200" b="1"/>
              <a:t>Vale la pena notare che le previsioni (i punti neri) sono state superate dall’andamento reale (i punti bianchi). </a:t>
            </a:r>
          </a:p>
          <a:p>
            <a:pPr eaLnBrk="1" hangingPunct="1"/>
            <a:endParaRPr lang="it-IT" sz="1200" b="1"/>
          </a:p>
          <a:p>
            <a:pPr eaLnBrk="1" hangingPunct="1"/>
            <a:r>
              <a:rPr lang="it-IT" sz="3200" b="1"/>
              <a:t>In molte isole delle Polinesia e della Micronesia si vive già con l’acqua alle caviglie.</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iangraph2"/>
          <p:cNvPicPr>
            <a:picLocks noChangeAspect="1" noChangeArrowheads="1"/>
          </p:cNvPicPr>
          <p:nvPr/>
        </p:nvPicPr>
        <p:blipFill>
          <a:blip r:embed="rId3" cstate="print"/>
          <a:srcRect/>
          <a:stretch>
            <a:fillRect/>
          </a:stretch>
        </p:blipFill>
        <p:spPr bwMode="auto">
          <a:xfrm>
            <a:off x="755650" y="549275"/>
            <a:ext cx="7559675" cy="5759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Disastro2"/>
          <p:cNvPicPr>
            <a:picLocks noChangeAspect="1" noChangeArrowheads="1"/>
          </p:cNvPicPr>
          <p:nvPr/>
        </p:nvPicPr>
        <p:blipFill>
          <a:blip r:embed="rId3" cstate="print"/>
          <a:srcRect/>
          <a:stretch>
            <a:fillRect/>
          </a:stretch>
        </p:blipFill>
        <p:spPr bwMode="auto">
          <a:xfrm>
            <a:off x="3959225" y="3886200"/>
            <a:ext cx="5076825" cy="2855913"/>
          </a:xfrm>
          <a:prstGeom prst="rect">
            <a:avLst/>
          </a:prstGeom>
          <a:noFill/>
          <a:ln w="9525">
            <a:noFill/>
            <a:miter lim="800000"/>
            <a:headEnd/>
            <a:tailEnd/>
          </a:ln>
        </p:spPr>
      </p:pic>
      <p:pic>
        <p:nvPicPr>
          <p:cNvPr id="66563" name="Picture 3" descr="Disastro1"/>
          <p:cNvPicPr>
            <a:picLocks noChangeAspect="1" noChangeArrowheads="1"/>
          </p:cNvPicPr>
          <p:nvPr/>
        </p:nvPicPr>
        <p:blipFill>
          <a:blip r:embed="rId4" cstate="print"/>
          <a:srcRect/>
          <a:stretch>
            <a:fillRect/>
          </a:stretch>
        </p:blipFill>
        <p:spPr bwMode="auto">
          <a:xfrm>
            <a:off x="107950" y="31750"/>
            <a:ext cx="6551613" cy="3684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358775" y="2582863"/>
            <a:ext cx="8461375" cy="1401762"/>
          </a:xfrm>
          <a:prstGeom prst="rect">
            <a:avLst/>
          </a:prstGeom>
          <a:noFill/>
          <a:ln w="9525">
            <a:noFill/>
            <a:miter lim="800000"/>
            <a:headEnd/>
            <a:tailEnd/>
          </a:ln>
        </p:spPr>
        <p:txBody>
          <a:bodyPr anchor="ctr">
            <a:spAutoFit/>
          </a:bodyPr>
          <a:lstStyle/>
          <a:p>
            <a:pPr algn="ctr" eaLnBrk="1" hangingPunct="1"/>
            <a:r>
              <a:rPr lang="it-IT" sz="5400" b="1">
                <a:solidFill>
                  <a:schemeClr val="tx2"/>
                </a:solidFill>
              </a:rPr>
              <a:t>GLI SCENARI DELL’IPCC</a:t>
            </a:r>
          </a:p>
          <a:p>
            <a:pPr algn="ctr" eaLnBrk="1" hangingPunct="1"/>
            <a:r>
              <a:rPr lang="it-IT" sz="3200" b="1" i="1">
                <a:solidFill>
                  <a:schemeClr val="tx2"/>
                </a:solidFill>
                <a:latin typeface="Times New Roman" pitchFamily="18" charset="0"/>
              </a:rPr>
              <a:t>Intergovernmental Panel on Climate Change</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468313" y="523875"/>
            <a:ext cx="8351837" cy="5961063"/>
          </a:xfrm>
          <a:prstGeom prst="rect">
            <a:avLst/>
          </a:prstGeom>
          <a:noFill/>
          <a:ln w="9525">
            <a:noFill/>
            <a:miter lim="800000"/>
            <a:headEnd/>
            <a:tailEnd/>
          </a:ln>
        </p:spPr>
        <p:txBody>
          <a:bodyPr anchor="ctr">
            <a:spAutoFit/>
          </a:bodyPr>
          <a:lstStyle/>
          <a:p>
            <a:pPr marL="342900" indent="-342900">
              <a:lnSpc>
                <a:spcPct val="90000"/>
              </a:lnSpc>
            </a:pPr>
            <a:r>
              <a:rPr lang="it-IT" sz="2800" b="1"/>
              <a:t>    </a:t>
            </a:r>
          </a:p>
          <a:p>
            <a:pPr marL="342900" indent="-342900">
              <a:lnSpc>
                <a:spcPct val="90000"/>
              </a:lnSpc>
            </a:pPr>
            <a:r>
              <a:rPr lang="it-IT" sz="2800" b="1" i="1"/>
              <a:t>1988   Viene costituito in seno alle Nazioni Unite il “tavolo”sui cambiamenti climatici, l’IPCC (tecnici dell’UNEP e del WMO designati dai Governi dei Paesi aderenti all’ONU); </a:t>
            </a:r>
          </a:p>
          <a:p>
            <a:pPr marL="342900" indent="-342900"/>
            <a:endParaRPr lang="it-IT" sz="1200" b="1" i="1"/>
          </a:p>
          <a:p>
            <a:pPr marL="342900" indent="-342900" algn="just">
              <a:lnSpc>
                <a:spcPct val="90000"/>
              </a:lnSpc>
              <a:buFontTx/>
              <a:buAutoNum type="arabicPlain" startAt="1992"/>
            </a:pPr>
            <a:r>
              <a:rPr lang="it-IT" sz="2900" b="1" i="1"/>
              <a:t>   </a:t>
            </a:r>
            <a:r>
              <a:rPr lang="it-IT" sz="2800" b="1" i="1"/>
              <a:t>Convenzione di New York, aperta alla ratifica di tutte le Nazioni - le Parti - con la Conferenza di Rio de Janeiro giugno 1992;</a:t>
            </a:r>
          </a:p>
          <a:p>
            <a:pPr marL="342900" indent="-342900"/>
            <a:endParaRPr lang="it-IT" sz="1200" b="1" i="1"/>
          </a:p>
          <a:p>
            <a:pPr marL="342900" indent="-342900">
              <a:lnSpc>
                <a:spcPct val="90000"/>
              </a:lnSpc>
            </a:pPr>
            <a:r>
              <a:rPr lang="it-IT" sz="2800" b="1" i="1"/>
              <a:t>1994    La Convenzione entra in vigore (in quanto ratificata da 50 Paesi membri);</a:t>
            </a:r>
          </a:p>
          <a:p>
            <a:pPr marL="342900" indent="-342900"/>
            <a:endParaRPr lang="it-IT" sz="1200" b="1" i="1"/>
          </a:p>
          <a:p>
            <a:pPr marL="342900" indent="-342900">
              <a:lnSpc>
                <a:spcPct val="90000"/>
              </a:lnSpc>
              <a:buFontTx/>
              <a:buAutoNum type="arabicPlain" startAt="1997"/>
            </a:pPr>
            <a:r>
              <a:rPr lang="it-IT" sz="2800" b="1" i="1"/>
              <a:t>    Conferenza delle Parti a Kyoto, Protocollo di Kyoto.</a:t>
            </a:r>
          </a:p>
          <a:p>
            <a:pPr marL="342900" indent="-342900"/>
            <a:endParaRPr lang="it-IT" sz="800" b="1"/>
          </a:p>
          <a:p>
            <a:pPr marL="342900" indent="-342900" algn="ctr"/>
            <a:endParaRPr lang="it-IT" sz="3600" b="1"/>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50"/>
            <a:ext cx="8229600" cy="5329238"/>
          </a:xfrm>
        </p:spPr>
        <p:txBody>
          <a:bodyPr/>
          <a:lstStyle/>
          <a:p>
            <a:pPr>
              <a:defRPr/>
            </a:pPr>
            <a:r>
              <a:rPr lang="it-IT" sz="6000" dirty="0" smtClean="0"/>
              <a:t>16 febbraio 2005</a:t>
            </a:r>
            <a:br>
              <a:rPr lang="it-IT" sz="6000" dirty="0" smtClean="0"/>
            </a:br>
            <a:r>
              <a:rPr lang="it-IT" sz="4800" dirty="0" smtClean="0"/>
              <a:t> </a:t>
            </a:r>
            <a:r>
              <a:rPr lang="it-IT" sz="6000" dirty="0" smtClean="0"/>
              <a:t> </a:t>
            </a:r>
            <a:br>
              <a:rPr lang="it-IT" sz="6000" dirty="0" smtClean="0"/>
            </a:br>
            <a:r>
              <a:rPr lang="it-IT" sz="6000" dirty="0" smtClean="0"/>
              <a:t>Entra in vigore il Protocollo di Kyoto</a:t>
            </a:r>
            <a:endParaRPr lang="it-IT" sz="60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684213" y="357188"/>
            <a:ext cx="8280400" cy="6062662"/>
          </a:xfrm>
          <a:prstGeom prst="rect">
            <a:avLst/>
          </a:prstGeom>
          <a:noFill/>
          <a:ln w="9525">
            <a:noFill/>
            <a:miter lim="800000"/>
            <a:headEnd/>
            <a:tailEnd/>
          </a:ln>
        </p:spPr>
        <p:txBody>
          <a:bodyPr anchor="ctr">
            <a:spAutoFit/>
          </a:bodyPr>
          <a:lstStyle/>
          <a:p>
            <a:r>
              <a:rPr lang="it-IT" sz="2600" b="1" i="1"/>
              <a:t>Quali gli obiettivi?</a:t>
            </a:r>
          </a:p>
          <a:p>
            <a:endParaRPr lang="it-IT" sz="800" b="1" i="1"/>
          </a:p>
          <a:p>
            <a:pPr algn="just"/>
            <a:r>
              <a:rPr lang="it-IT" sz="2600" b="1" i="1"/>
              <a:t>Per i Paesi sviluppati (gruppo I): entro il 2012 riduzione del 5% rispetto al livello 1990  delle emissioni climalteranti. </a:t>
            </a:r>
          </a:p>
          <a:p>
            <a:pPr algn="just"/>
            <a:r>
              <a:rPr lang="it-IT" sz="2600" b="1" i="1"/>
              <a:t>Per una stabilizzazione della concentrazione di CO</a:t>
            </a:r>
            <a:r>
              <a:rPr lang="it-IT" sz="2600" b="1" i="1" baseline="-25000"/>
              <a:t>2</a:t>
            </a:r>
            <a:r>
              <a:rPr lang="it-IT" sz="2600" b="1" i="1"/>
              <a:t> in atmosfera intorno al livello del 2000 (370 ppm).</a:t>
            </a:r>
          </a:p>
          <a:p>
            <a:endParaRPr lang="it-IT" sz="2600" b="1" i="1"/>
          </a:p>
          <a:p>
            <a:r>
              <a:rPr lang="it-IT" sz="2600" b="1" i="1"/>
              <a:t>Quali gli strumenti?</a:t>
            </a:r>
          </a:p>
          <a:p>
            <a:endParaRPr lang="it-IT" sz="800" b="1" i="1"/>
          </a:p>
          <a:p>
            <a:pPr algn="just"/>
            <a:r>
              <a:rPr lang="it-IT" sz="2600" b="1" i="1">
                <a:solidFill>
                  <a:srgbClr val="FFC000"/>
                </a:solidFill>
              </a:rPr>
              <a:t>Joint Implementation</a:t>
            </a:r>
            <a:r>
              <a:rPr lang="it-IT" sz="2600" b="1" i="1"/>
              <a:t>: finanziamento di progetti </a:t>
            </a:r>
          </a:p>
          <a:p>
            <a:pPr algn="just"/>
            <a:r>
              <a:rPr lang="it-IT" sz="2600" b="1" i="1"/>
              <a:t>per ridurre le emissioni in Paesi del gruppo I; Clean development mechanism: finanziamento di progetti di riduzione nei PVS;</a:t>
            </a:r>
          </a:p>
          <a:p>
            <a:pPr algn="just"/>
            <a:r>
              <a:rPr lang="it-IT" sz="2600" b="1" i="1">
                <a:solidFill>
                  <a:srgbClr val="FFC000"/>
                </a:solidFill>
              </a:rPr>
              <a:t>Emission trading</a:t>
            </a:r>
            <a:r>
              <a:rPr lang="it-IT" sz="2600" b="1" i="1"/>
              <a:t>: compravendita delle unità di riduzione.</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404813"/>
            <a:ext cx="8147050" cy="576262"/>
          </a:xfrm>
        </p:spPr>
        <p:txBody>
          <a:bodyPr/>
          <a:lstStyle/>
          <a:p>
            <a:pPr eaLnBrk="1" hangingPunct="1"/>
            <a:r>
              <a:rPr lang="it-IT" sz="1600" i="1" smtClean="0">
                <a:effectLst/>
              </a:rPr>
              <a:t>Fig. </a:t>
            </a:r>
            <a:r>
              <a:rPr lang="it-IT" sz="1800" i="1" smtClean="0">
                <a:effectLst/>
              </a:rPr>
              <a:t>4</a:t>
            </a:r>
            <a:r>
              <a:rPr lang="it-IT" sz="2400" i="1" smtClean="0">
                <a:effectLst/>
              </a:rPr>
              <a:t>:</a:t>
            </a:r>
            <a:r>
              <a:rPr lang="it-IT" sz="2400" i="1" smtClean="0">
                <a:solidFill>
                  <a:schemeClr val="tx1"/>
                </a:solidFill>
                <a:effectLst/>
              </a:rPr>
              <a:t> </a:t>
            </a:r>
            <a:r>
              <a:rPr lang="it-IT" sz="2400" i="1" smtClean="0">
                <a:effectLst/>
              </a:rPr>
              <a:t>Consumi ed emissioni negli scenari di riferimento</a:t>
            </a:r>
            <a:br>
              <a:rPr lang="it-IT" sz="2400" i="1" smtClean="0">
                <a:effectLst/>
              </a:rPr>
            </a:br>
            <a:r>
              <a:rPr lang="it-IT" sz="1400" i="1" smtClean="0">
                <a:effectLst/>
              </a:rPr>
              <a:t>(Fonte</a:t>
            </a:r>
            <a:r>
              <a:rPr lang="it-IT" sz="1800" i="1" smtClean="0">
                <a:effectLst/>
              </a:rPr>
              <a:t>: Elaborazioni ENEA su dati IPCC, IIASA-WEC, IEA, EIA-DOE)</a:t>
            </a:r>
            <a:endParaRPr lang="it-IT" sz="4000" i="1" smtClean="0">
              <a:effectLst/>
            </a:endParaRPr>
          </a:p>
        </p:txBody>
      </p:sp>
      <p:pic>
        <p:nvPicPr>
          <p:cNvPr id="71683" name="Picture 3" descr="scenari_ipcc"/>
          <p:cNvPicPr>
            <a:picLocks noGrp="1" noChangeAspect="1" noChangeArrowheads="1"/>
          </p:cNvPicPr>
          <p:nvPr>
            <p:ph type="body" idx="1"/>
          </p:nvPr>
        </p:nvPicPr>
        <p:blipFill>
          <a:blip r:embed="rId3" cstate="print"/>
          <a:srcRect b="9381"/>
          <a:stretch>
            <a:fillRect/>
          </a:stretch>
        </p:blipFill>
        <p:spPr>
          <a:xfrm>
            <a:off x="684213" y="1341438"/>
            <a:ext cx="7704137" cy="4895850"/>
          </a:xfr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539750" y="765175"/>
            <a:ext cx="7920038" cy="5418138"/>
          </a:xfrm>
          <a:prstGeom prst="rect">
            <a:avLst/>
          </a:prstGeom>
          <a:noFill/>
          <a:ln w="9525">
            <a:noFill/>
            <a:miter lim="800000"/>
            <a:headEnd/>
            <a:tailEnd/>
          </a:ln>
        </p:spPr>
        <p:txBody>
          <a:bodyPr anchor="ctr">
            <a:spAutoFit/>
          </a:bodyPr>
          <a:lstStyle/>
          <a:p>
            <a:pPr algn="just"/>
            <a:r>
              <a:rPr lang="it-IT" sz="2500" b="1"/>
              <a:t>Gli scienziati sottolineano infatti la complessità del clima e l’incertezza</a:t>
            </a:r>
            <a:r>
              <a:rPr lang="it-IT" sz="2500" b="1" i="1"/>
              <a:t> </a:t>
            </a:r>
            <a:r>
              <a:rPr lang="it-IT" sz="2500" b="1"/>
              <a:t>(“</a:t>
            </a:r>
            <a:r>
              <a:rPr lang="it-IT" sz="2500" b="1" i="1"/>
              <a:t>uncertainty</a:t>
            </a:r>
            <a:r>
              <a:rPr lang="it-IT" sz="2500" b="1"/>
              <a:t>”) nel comprendere le sue dinamiche e nel definirne precisamente (“</a:t>
            </a:r>
            <a:r>
              <a:rPr lang="it-IT" sz="2500" b="1" i="1"/>
              <a:t>It is likely”</a:t>
            </a:r>
            <a:r>
              <a:rPr lang="it-IT" sz="2500" b="1"/>
              <a:t>) le conseguenze.</a:t>
            </a:r>
          </a:p>
          <a:p>
            <a:pPr algn="just"/>
            <a:endParaRPr lang="it-IT" sz="1400" b="1"/>
          </a:p>
          <a:p>
            <a:pPr algn="just"/>
            <a:r>
              <a:rPr lang="it-IT" sz="2500" b="1"/>
              <a:t>Non è possibile, come si aspettano invece l’uomo della strada e talvolta anche tecnici o ricercatori scientifici, conseguire nelle previsioni sul clima un livello di sicurezza pari a quello che consente di far arrivare una navicella spaziale esattamente in quella parte del sistema planetario che si vuole conoscere meglio, ad esempio a fotografare un satellite di Giove.</a:t>
            </a:r>
          </a:p>
          <a:p>
            <a:pPr algn="just"/>
            <a:endParaRPr lang="it-IT" sz="2800" b="1"/>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ipcc_model_surfaceT_2100"/>
          <p:cNvPicPr>
            <a:picLocks noChangeAspect="1" noChangeArrowheads="1"/>
          </p:cNvPicPr>
          <p:nvPr/>
        </p:nvPicPr>
        <p:blipFill>
          <a:blip r:embed="rId3" cstate="print"/>
          <a:srcRect/>
          <a:stretch>
            <a:fillRect/>
          </a:stretch>
        </p:blipFill>
        <p:spPr bwMode="auto">
          <a:xfrm>
            <a:off x="539750" y="476250"/>
            <a:ext cx="7848600" cy="5905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ipcc_global_meanT_2099"/>
          <p:cNvPicPr>
            <a:picLocks noChangeAspect="1" noChangeArrowheads="1"/>
          </p:cNvPicPr>
          <p:nvPr/>
        </p:nvPicPr>
        <p:blipFill>
          <a:blip r:embed="rId3" cstate="print"/>
          <a:srcRect/>
          <a:stretch>
            <a:fillRect/>
          </a:stretch>
        </p:blipFill>
        <p:spPr bwMode="auto">
          <a:xfrm>
            <a:off x="611188" y="692150"/>
            <a:ext cx="7848600" cy="5616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719138" y="590550"/>
            <a:ext cx="8029575" cy="5508625"/>
          </a:xfrm>
          <a:prstGeom prst="rect">
            <a:avLst/>
          </a:prstGeom>
          <a:noFill/>
          <a:ln w="9525">
            <a:noFill/>
            <a:miter lim="800000"/>
            <a:headEnd/>
            <a:tailEnd/>
          </a:ln>
        </p:spPr>
        <p:txBody>
          <a:bodyPr anchor="ctr">
            <a:spAutoFit/>
          </a:bodyPr>
          <a:lstStyle/>
          <a:p>
            <a:pPr algn="ctr">
              <a:lnSpc>
                <a:spcPct val="95000"/>
              </a:lnSpc>
            </a:pPr>
            <a:r>
              <a:rPr lang="it-IT" sz="3600" b="1"/>
              <a:t>Gli studi dell’IPCC correlano l’evoluzione nel tempo dei </a:t>
            </a:r>
            <a:r>
              <a:rPr lang="it-IT" sz="3600" b="1" i="1"/>
              <a:t>consumi energetici</a:t>
            </a:r>
            <a:r>
              <a:rPr lang="it-IT" sz="3600" b="1"/>
              <a:t> con le immissioni in atmosfera di  </a:t>
            </a:r>
            <a:r>
              <a:rPr lang="it-IT" sz="3600" b="1" i="1"/>
              <a:t>CO</a:t>
            </a:r>
            <a:r>
              <a:rPr lang="it-IT" sz="3600" b="1" i="1" baseline="-25000"/>
              <a:t>2</a:t>
            </a:r>
            <a:r>
              <a:rPr lang="it-IT" sz="3600" b="1" baseline="-25000"/>
              <a:t>  </a:t>
            </a:r>
            <a:r>
              <a:rPr lang="it-IT" sz="3600" b="1"/>
              <a:t>e altri gas serra e con l’aumento della temperatura nelle varie regioni del Pianeta. </a:t>
            </a:r>
          </a:p>
          <a:p>
            <a:endParaRPr lang="it-IT" sz="1000" b="1"/>
          </a:p>
          <a:p>
            <a:pPr algn="ctr">
              <a:lnSpc>
                <a:spcPct val="95000"/>
              </a:lnSpc>
            </a:pPr>
            <a:r>
              <a:rPr lang="it-IT" sz="3600" b="1"/>
              <a:t>Le correlazioni vengono effettuate assegnando delle probabilità ai diversi scenari (le curve a sinistra nella precedente tabella). </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908050"/>
            <a:ext cx="8229600" cy="4897438"/>
          </a:xfrm>
        </p:spPr>
        <p:txBody>
          <a:bodyPr/>
          <a:lstStyle/>
          <a:p>
            <a:pPr>
              <a:lnSpc>
                <a:spcPct val="95000"/>
              </a:lnSpc>
              <a:defRPr/>
            </a:pPr>
            <a:r>
              <a:rPr lang="it-IT" dirty="0" smtClean="0"/>
              <a:t>A fronte dei diversi scenari vengono ipotizzati </a:t>
            </a:r>
            <a:r>
              <a:rPr lang="it-IT" i="1" dirty="0" smtClean="0"/>
              <a:t>gli effetti dell’aumento della temperatura</a:t>
            </a:r>
            <a:r>
              <a:rPr lang="it-IT" dirty="0" smtClean="0"/>
              <a:t>, in particolare l’innalzamento del livello degli oceani nelle varie aree della Terra.</a:t>
            </a:r>
            <a:br>
              <a:rPr lang="it-IT" dirty="0" smtClean="0"/>
            </a:br>
            <a:r>
              <a:rPr lang="it-IT" sz="2000" dirty="0" smtClean="0"/>
              <a:t/>
            </a:r>
            <a:br>
              <a:rPr lang="it-IT" sz="2000" dirty="0" smtClean="0"/>
            </a:br>
            <a:r>
              <a:rPr lang="it-IT" sz="5400" dirty="0" smtClean="0"/>
              <a:t>Vediamo alcuni esempi</a:t>
            </a:r>
            <a:endParaRPr lang="it-IT"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InnalzamentoAcque.mpg">
            <a:hlinkClick r:id="" action="ppaction://media"/>
            <a:hlinkHover r:id="" action="ppaction://ole?verb=0"/>
          </p:cNvPr>
          <p:cNvPicPr>
            <a:picLocks noRot="1" noChangeAspect="1" noChangeArrowheads="1"/>
          </p:cNvPicPr>
          <p:nvPr>
            <a:videoFile r:link="rId1"/>
          </p:nvPr>
        </p:nvPicPr>
        <p:blipFill>
          <a:blip r:embed="rId4" cstate="print"/>
          <a:srcRect/>
          <a:stretch>
            <a:fillRect/>
          </a:stretch>
        </p:blipFill>
        <p:spPr bwMode="auto">
          <a:xfrm>
            <a:off x="611188" y="908050"/>
            <a:ext cx="7993062" cy="4968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641" fill="hold"/>
                                        <p:tgtEl>
                                          <p:spTgt spid="14336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43362"/>
                </p:tgtEl>
              </p:cMediaNode>
            </p:video>
            <p:seq concurrent="1" nextAc="seek">
              <p:cTn id="8" restart="whenNotActive" fill="hold" evtFilter="cancelBubble" nodeType="interactiveSeq">
                <p:stCondLst>
                  <p:cond evt="onClick" delay="0">
                    <p:tgtEl>
                      <p:spTgt spid="14336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3362"/>
                                        </p:tgtEl>
                                      </p:cBhvr>
                                    </p:cmd>
                                  </p:childTnLst>
                                </p:cTn>
                              </p:par>
                            </p:childTnLst>
                          </p:cTn>
                        </p:par>
                      </p:childTnLst>
                    </p:cTn>
                  </p:par>
                </p:childTnLst>
              </p:cTn>
              <p:nextCondLst>
                <p:cond evt="onClick" delay="0">
                  <p:tgtEl>
                    <p:spTgt spid="143362"/>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611188" y="758825"/>
            <a:ext cx="8353425" cy="5751513"/>
          </a:xfrm>
          <a:prstGeom prst="rect">
            <a:avLst/>
          </a:prstGeom>
          <a:noFill/>
          <a:ln w="9525">
            <a:noFill/>
            <a:miter lim="800000"/>
            <a:headEnd/>
            <a:tailEnd/>
          </a:ln>
        </p:spPr>
        <p:txBody>
          <a:bodyPr anchor="ctr">
            <a:spAutoFit/>
          </a:bodyPr>
          <a:lstStyle/>
          <a:p>
            <a:pPr algn="ctr">
              <a:lnSpc>
                <a:spcPct val="95000"/>
              </a:lnSpc>
            </a:pPr>
            <a:r>
              <a:rPr lang="it-IT" sz="2800" b="1"/>
              <a:t>L’IPCC ha avuto il merito di porre all’attenzione generale la questione del </a:t>
            </a:r>
            <a:r>
              <a:rPr lang="it-IT" sz="2800" b="1" i="1"/>
              <a:t>global warming</a:t>
            </a:r>
            <a:r>
              <a:rPr lang="it-IT" sz="2800" b="1"/>
              <a:t> come dovuto alle attività umane.</a:t>
            </a:r>
          </a:p>
          <a:p>
            <a:pPr algn="ctr"/>
            <a:endParaRPr lang="it-IT" sz="1200" b="1"/>
          </a:p>
          <a:p>
            <a:pPr algn="ctr">
              <a:lnSpc>
                <a:spcPct val="95000"/>
              </a:lnSpc>
            </a:pPr>
            <a:r>
              <a:rPr lang="it-IT" sz="2800" b="1"/>
              <a:t>La causa “antropica” è stata a lungo contestata, soprattutto dai tecnici americani. Fino al pronunciamento, in senso favorevole, della </a:t>
            </a:r>
            <a:r>
              <a:rPr lang="it-IT" sz="2800" b="1" i="1"/>
              <a:t>National Academy of Science </a:t>
            </a:r>
            <a:r>
              <a:rPr lang="it-IT" sz="2800" b="1"/>
              <a:t>degli Stati Uniti (2001), richiesto dall’Amministrazione Bush.</a:t>
            </a:r>
          </a:p>
          <a:p>
            <a:pPr algn="ctr">
              <a:lnSpc>
                <a:spcPct val="95000"/>
              </a:lnSpc>
            </a:pPr>
            <a:endParaRPr lang="it-IT" sz="1200" b="1"/>
          </a:p>
          <a:p>
            <a:pPr algn="ctr">
              <a:lnSpc>
                <a:spcPct val="95000"/>
              </a:lnSpc>
            </a:pPr>
            <a:r>
              <a:rPr lang="it-IT" sz="2800" b="1"/>
              <a:t>Questo, per motivi anche storici, non ha cambiato l’atteggiamento degli Stati Uniti, che , come il Giappone e l’Australia, non hanno ratificato il protocollo di Kyoto.</a:t>
            </a:r>
          </a:p>
          <a:p>
            <a:endParaRPr lang="it-IT" sz="2800" b="1"/>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1116013" y="1196975"/>
            <a:ext cx="7632700" cy="4432300"/>
          </a:xfrm>
          <a:prstGeom prst="rect">
            <a:avLst/>
          </a:prstGeom>
          <a:noFill/>
          <a:ln w="9525">
            <a:noFill/>
            <a:miter lim="800000"/>
            <a:headEnd/>
            <a:tailEnd/>
          </a:ln>
        </p:spPr>
        <p:txBody>
          <a:bodyPr>
            <a:spAutoFit/>
          </a:bodyPr>
          <a:lstStyle/>
          <a:p>
            <a:r>
              <a:rPr lang="it-IT" sz="3600" b="1"/>
              <a:t>Gli scenari dell’IPCC con le loro stime sui tempi lunghi (fino alla fine di questo secolo) ingenerano però l’illusione che il mutamento sarà  </a:t>
            </a:r>
            <a:r>
              <a:rPr lang="it-IT" sz="4400" b="1" i="1"/>
              <a:t>graduale, quasi</a:t>
            </a:r>
            <a:r>
              <a:rPr lang="it-IT" sz="3600" b="1"/>
              <a:t> </a:t>
            </a:r>
            <a:r>
              <a:rPr lang="it-IT" sz="4400" b="1" i="1"/>
              <a:t>lineare</a:t>
            </a:r>
            <a:r>
              <a:rPr lang="it-IT" sz="3600" b="1"/>
              <a:t>.</a:t>
            </a:r>
          </a:p>
          <a:p>
            <a:endParaRPr lang="it-IT" sz="2800" b="1"/>
          </a:p>
          <a:p>
            <a:r>
              <a:rPr lang="it-IT" sz="6600" b="1"/>
              <a:t>      Non è così</a:t>
            </a:r>
            <a:r>
              <a:rPr lang="it-IT" sz="5400" b="1"/>
              <a:t> </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684213" y="628650"/>
            <a:ext cx="8064500" cy="5551488"/>
          </a:xfrm>
          <a:prstGeom prst="rect">
            <a:avLst/>
          </a:prstGeom>
          <a:noFill/>
          <a:ln w="9525">
            <a:noFill/>
            <a:miter lim="800000"/>
            <a:headEnd/>
            <a:tailEnd/>
          </a:ln>
        </p:spPr>
        <p:txBody>
          <a:bodyPr anchor="ctr">
            <a:spAutoFit/>
          </a:bodyPr>
          <a:lstStyle/>
          <a:p>
            <a:pPr algn="ctr">
              <a:lnSpc>
                <a:spcPct val="95000"/>
              </a:lnSpc>
            </a:pPr>
            <a:r>
              <a:rPr lang="it-IT" sz="2800" b="1"/>
              <a:t>Nel 2002 il </a:t>
            </a:r>
            <a:r>
              <a:rPr lang="it-IT" sz="2800" b="1" i="1"/>
              <a:t>National Research Council</a:t>
            </a:r>
            <a:r>
              <a:rPr lang="it-IT" sz="2800" b="1"/>
              <a:t>, un organo dell’Accademia Nazionale delle Scienze degli Stati Uniti, pubblica un testo sui bruschi cambiamenti climatici curato da un apposito Comitato: “</a:t>
            </a:r>
            <a:r>
              <a:rPr lang="it-IT" sz="3600" b="1" i="1"/>
              <a:t>Abrupt Climate Change</a:t>
            </a:r>
            <a:r>
              <a:rPr lang="it-IT" sz="2800" b="1" i="1"/>
              <a:t>. Inevitable surprises</a:t>
            </a:r>
            <a:r>
              <a:rPr lang="it-IT" sz="2800" b="1"/>
              <a:t>”.</a:t>
            </a:r>
          </a:p>
          <a:p>
            <a:endParaRPr lang="it-IT" sz="1200" b="1"/>
          </a:p>
          <a:p>
            <a:pPr algn="ctr"/>
            <a:r>
              <a:rPr lang="it-IT" sz="2800" b="1"/>
              <a:t>Questo libro modifica profondamente il punto di vista corrente nella comunità scientifica, e i suoi contenuti sono alla base dello </a:t>
            </a:r>
            <a:r>
              <a:rPr lang="it-IT" sz="2800" b="1" i="1"/>
              <a:t>statement</a:t>
            </a:r>
            <a:r>
              <a:rPr lang="it-IT" sz="2800" b="1"/>
              <a:t> del giugno 2005 e dell’urgenza con cui gli scienziati si rivolgono ai “Grandi” perché si intraprendano azioni “</a:t>
            </a:r>
            <a:r>
              <a:rPr lang="it-IT" sz="2800" b="1" i="1">
                <a:solidFill>
                  <a:srgbClr val="FFC000"/>
                </a:solidFill>
              </a:rPr>
              <a:t>immediate</a:t>
            </a:r>
            <a:r>
              <a:rPr lang="it-IT" sz="2800" b="1"/>
              <a:t>”.</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acc3"/>
          <p:cNvPicPr>
            <a:picLocks noChangeAspect="1" noChangeArrowheads="1"/>
          </p:cNvPicPr>
          <p:nvPr/>
        </p:nvPicPr>
        <p:blipFill>
          <a:blip r:embed="rId3" cstate="print"/>
          <a:srcRect/>
          <a:stretch>
            <a:fillRect/>
          </a:stretch>
        </p:blipFill>
        <p:spPr bwMode="auto">
          <a:xfrm>
            <a:off x="1835150" y="549275"/>
            <a:ext cx="5472113" cy="5759450"/>
          </a:xfrm>
          <a:prstGeom prst="rect">
            <a:avLst/>
          </a:prstGeom>
          <a:noFill/>
          <a:ln w="9525">
            <a:noFill/>
            <a:miter lim="800000"/>
            <a:headEnd/>
            <a:tailEnd/>
          </a:ln>
        </p:spPr>
      </p:pic>
      <p:sp>
        <p:nvSpPr>
          <p:cNvPr id="151555" name="Rectangle 3"/>
          <p:cNvSpPr>
            <a:spLocks noChangeArrowheads="1"/>
          </p:cNvSpPr>
          <p:nvPr/>
        </p:nvSpPr>
        <p:spPr bwMode="auto">
          <a:xfrm>
            <a:off x="250825" y="2133600"/>
            <a:ext cx="8497888" cy="823913"/>
          </a:xfrm>
          <a:prstGeom prst="rect">
            <a:avLst/>
          </a:prstGeom>
          <a:noFill/>
          <a:ln w="9525">
            <a:noFill/>
            <a:miter lim="800000"/>
            <a:headEnd/>
            <a:tailEnd/>
          </a:ln>
          <a:effectLst/>
        </p:spPr>
        <p:txBody>
          <a:bodyPr>
            <a:spAutoFit/>
          </a:bodyPr>
          <a:lstStyle/>
          <a:p>
            <a:pPr algn="ctr">
              <a:defRPr/>
            </a:pPr>
            <a:r>
              <a:rPr lang="it-IT" sz="4800" b="1">
                <a:solidFill>
                  <a:schemeClr val="tx2"/>
                </a:solidFill>
                <a:effectLst>
                  <a:outerShdw blurRad="38100" dist="38100" dir="2700000" algn="tl">
                    <a:srgbClr val="000000"/>
                  </a:outerShdw>
                </a:effectLst>
              </a:rPr>
              <a:t>ABRUPT CLIMATE CHANGE </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395288" y="825500"/>
            <a:ext cx="8497887" cy="5280025"/>
          </a:xfrm>
          <a:prstGeom prst="rect">
            <a:avLst/>
          </a:prstGeom>
          <a:noFill/>
          <a:ln w="9525">
            <a:noFill/>
            <a:miter lim="800000"/>
            <a:headEnd/>
            <a:tailEnd/>
          </a:ln>
        </p:spPr>
        <p:txBody>
          <a:bodyPr anchor="ctr">
            <a:spAutoFit/>
          </a:bodyPr>
          <a:lstStyle/>
          <a:p>
            <a:pPr algn="ctr">
              <a:lnSpc>
                <a:spcPct val="95000"/>
              </a:lnSpc>
            </a:pPr>
            <a:r>
              <a:rPr lang="it-IT" sz="2600" b="1"/>
              <a:t>Cambiamenti repentini del clima hanno interessato ripetutamente gli emisferi e l’intero globo come mostrano i dati del paleoclima (</a:t>
            </a:r>
            <a:r>
              <a:rPr lang="it-IT" sz="2000" b="1"/>
              <a:t>Broecker 1995, 1997</a:t>
            </a:r>
            <a:r>
              <a:rPr lang="it-IT" sz="2600" b="1"/>
              <a:t>).</a:t>
            </a:r>
          </a:p>
          <a:p>
            <a:endParaRPr lang="it-IT" sz="1400" b="1"/>
          </a:p>
          <a:p>
            <a:pPr algn="ctr">
              <a:lnSpc>
                <a:spcPct val="90000"/>
              </a:lnSpc>
            </a:pPr>
            <a:r>
              <a:rPr lang="it-IT" sz="2600" b="1"/>
              <a:t>Prima degli anni ’90 il punto di vista dominante enfatizzava le lente, graduali oscillazioni delle ere glaciali </a:t>
            </a:r>
            <a:r>
              <a:rPr lang="it-IT" sz="2000" b="1"/>
              <a:t>(caratteristiche dell’orbita terrestre sull’arco delle decine </a:t>
            </a:r>
          </a:p>
          <a:p>
            <a:pPr algn="ctr">
              <a:lnSpc>
                <a:spcPct val="90000"/>
              </a:lnSpc>
            </a:pPr>
            <a:r>
              <a:rPr lang="it-IT" sz="2000" b="1"/>
              <a:t>di migliaia di anni, o dei cambiamenti sull’arco dei cento milioni di anni in concomitanza con la deriva dei continenti)</a:t>
            </a:r>
            <a:r>
              <a:rPr lang="it-IT" sz="2600" b="1"/>
              <a:t> .</a:t>
            </a:r>
          </a:p>
          <a:p>
            <a:endParaRPr lang="it-IT" sz="1400" b="1"/>
          </a:p>
          <a:p>
            <a:pPr algn="ctr">
              <a:lnSpc>
                <a:spcPct val="95000"/>
              </a:lnSpc>
            </a:pPr>
            <a:r>
              <a:rPr lang="it-IT" sz="2600" b="1"/>
              <a:t>Per questo i bruschi cambiamenti climatici di cui è ricco il passato non hanno ancora avuto una spiegazione completa e i modelli climatologici sottostimano dimensione, velocità e estensione di quei cambiamenti.</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684213" y="549275"/>
            <a:ext cx="7991475" cy="5632450"/>
          </a:xfrm>
          <a:prstGeom prst="rect">
            <a:avLst/>
          </a:prstGeom>
          <a:noFill/>
          <a:ln w="9525">
            <a:noFill/>
            <a:miter lim="800000"/>
            <a:headEnd/>
            <a:tailEnd/>
          </a:ln>
        </p:spPr>
        <p:txBody>
          <a:bodyPr>
            <a:spAutoFit/>
          </a:bodyPr>
          <a:lstStyle/>
          <a:p>
            <a:pPr algn="just"/>
            <a:r>
              <a:rPr lang="it-IT" sz="2800" b="1"/>
              <a:t>Questa capacità di predire con certezza l’evoluzione nel tempo di un sistema è solo della Fisica classica. Schemi deterministici e previsioni quantitative sono accessibili solo a alcune branche della Fisica, della Chimica e, in minor parte, della Biologia.</a:t>
            </a:r>
          </a:p>
          <a:p>
            <a:pPr algn="just"/>
            <a:endParaRPr lang="it-IT" sz="1600" b="1"/>
          </a:p>
          <a:p>
            <a:pPr algn="just"/>
            <a:r>
              <a:rPr lang="it-IT" sz="2800" b="1"/>
              <a:t>Nelle altre scienze - dalla Climatologia all’Economia - non è possibile usare lo stesso livello di sicurezza. Non è possibile prevedere a ogni istante lo </a:t>
            </a:r>
            <a:r>
              <a:rPr lang="it-IT" sz="3600" b="1" i="1"/>
              <a:t>stato del sistema</a:t>
            </a:r>
            <a:r>
              <a:rPr lang="it-IT" sz="2800" b="1"/>
              <a:t>, cioè i numeri che misurano l’entità delle grandezze che definiscono lo stato stesso. </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323850" y="549275"/>
            <a:ext cx="8569325" cy="5521325"/>
          </a:xfrm>
          <a:prstGeom prst="rect">
            <a:avLst/>
          </a:prstGeom>
          <a:noFill/>
          <a:ln w="9525">
            <a:noFill/>
            <a:miter lim="800000"/>
            <a:headEnd/>
            <a:tailEnd/>
          </a:ln>
        </p:spPr>
        <p:txBody>
          <a:bodyPr>
            <a:spAutoFit/>
          </a:bodyPr>
          <a:lstStyle/>
          <a:p>
            <a:pPr algn="ctr">
              <a:lnSpc>
                <a:spcPct val="90000"/>
              </a:lnSpc>
            </a:pPr>
            <a:r>
              <a:rPr lang="it-IT" sz="2800" b="1"/>
              <a:t>Invece le ricerche degli ultimi decenni mostrano che </a:t>
            </a:r>
            <a:r>
              <a:rPr lang="it-IT" sz="3600" b="1" i="1">
                <a:solidFill>
                  <a:srgbClr val="FFC000"/>
                </a:solidFill>
              </a:rPr>
              <a:t>repentini mutamenti punteggiano la storia del clima</a:t>
            </a:r>
            <a:r>
              <a:rPr lang="it-IT" sz="2800" b="1"/>
              <a:t>, obbligando al riesame della </a:t>
            </a:r>
            <a:r>
              <a:rPr lang="it-IT" sz="2800" b="1">
                <a:solidFill>
                  <a:srgbClr val="FFC000"/>
                </a:solidFill>
              </a:rPr>
              <a:t>instabilità climatica</a:t>
            </a:r>
            <a:r>
              <a:rPr lang="it-IT" sz="2800" b="1"/>
              <a:t>.</a:t>
            </a:r>
          </a:p>
          <a:p>
            <a:pPr>
              <a:lnSpc>
                <a:spcPct val="90000"/>
              </a:lnSpc>
            </a:pPr>
            <a:endParaRPr lang="it-IT" sz="1200" b="1"/>
          </a:p>
          <a:p>
            <a:pPr algn="ctr">
              <a:lnSpc>
                <a:spcPct val="90000"/>
              </a:lnSpc>
            </a:pPr>
            <a:r>
              <a:rPr lang="it-IT" sz="2800" b="1"/>
              <a:t>Nell’ultima era glaciale il riscaldamento di quasi metà dell’Atlantico del Nord fu raggiunto in </a:t>
            </a:r>
            <a:r>
              <a:rPr lang="it-IT" sz="3600" b="1" i="1"/>
              <a:t>un solo decennio</a:t>
            </a:r>
            <a:r>
              <a:rPr lang="it-IT" sz="2800" b="1"/>
              <a:t>, con importanti variazioni del clima nella maggior parte del globo.</a:t>
            </a:r>
          </a:p>
          <a:p>
            <a:pPr>
              <a:lnSpc>
                <a:spcPct val="90000"/>
              </a:lnSpc>
            </a:pPr>
            <a:endParaRPr lang="it-IT" sz="1200" b="1"/>
          </a:p>
          <a:p>
            <a:pPr algn="ctr">
              <a:lnSpc>
                <a:spcPct val="90000"/>
              </a:lnSpc>
            </a:pPr>
            <a:r>
              <a:rPr lang="it-IT" sz="2800" b="1"/>
              <a:t>Simili eventi - escursioni di 16 °C e raddoppio delle precipitazioni in una decade o in un solo anno - si sono ripetuti all’inizio e alla fine dell’ultima era glaciale (</a:t>
            </a:r>
            <a:r>
              <a:rPr lang="it-IT" sz="2000" b="1" i="1"/>
              <a:t>Alley e Clark 1999, Lang 1999</a:t>
            </a:r>
            <a:r>
              <a:rPr lang="it-IT" sz="2800" b="1"/>
              <a:t>).</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755650" y="812800"/>
            <a:ext cx="7993063" cy="5202238"/>
          </a:xfrm>
          <a:prstGeom prst="rect">
            <a:avLst/>
          </a:prstGeom>
          <a:noFill/>
          <a:ln w="9525">
            <a:noFill/>
            <a:miter lim="800000"/>
            <a:headEnd/>
            <a:tailEnd/>
          </a:ln>
        </p:spPr>
        <p:txBody>
          <a:bodyPr anchor="ctr">
            <a:spAutoFit/>
          </a:bodyPr>
          <a:lstStyle/>
          <a:p>
            <a:pPr algn="ctr" eaLnBrk="1" hangingPunct="1">
              <a:lnSpc>
                <a:spcPct val="90000"/>
              </a:lnSpc>
            </a:pPr>
            <a:r>
              <a:rPr lang="it-IT" sz="2600" b="1" i="1"/>
              <a:t>Solo negli ultimi quattrocento anni si hanno misure di temperatura realmente effettuate; quelle risalenti a migliaia o a decine di migliaia di anni fa vengono dedotte. </a:t>
            </a:r>
          </a:p>
          <a:p>
            <a:pPr eaLnBrk="1" hangingPunct="1">
              <a:lnSpc>
                <a:spcPct val="90000"/>
              </a:lnSpc>
            </a:pPr>
            <a:endParaRPr lang="it-IT" sz="1400" b="1" i="1"/>
          </a:p>
          <a:p>
            <a:pPr algn="ctr" eaLnBrk="1" hangingPunct="1">
              <a:lnSpc>
                <a:spcPct val="90000"/>
              </a:lnSpc>
            </a:pPr>
            <a:r>
              <a:rPr lang="it-IT" sz="2600" b="1" i="1"/>
              <a:t>Come? </a:t>
            </a:r>
          </a:p>
          <a:p>
            <a:pPr algn="just" eaLnBrk="1" hangingPunct="1">
              <a:lnSpc>
                <a:spcPct val="90000"/>
              </a:lnSpc>
            </a:pPr>
            <a:r>
              <a:rPr lang="it-IT" sz="2600" b="1" i="1"/>
              <a:t>Da carotaggi nel ghiaccio o in sedimenti marini, misurando la concentrazione di alcuni isotopi degli elementi naturali (Ossigeno, Azoto) o di ioni (del Calcio, del Sodio), l’accumulazione del metano. In alcuni casi è stato misurato lo spessore degli anelli degli alberi. </a:t>
            </a:r>
          </a:p>
          <a:p>
            <a:pPr eaLnBrk="1" hangingPunct="1">
              <a:lnSpc>
                <a:spcPct val="95000"/>
              </a:lnSpc>
            </a:pPr>
            <a:endParaRPr lang="it-IT" sz="1600" b="1" i="1"/>
          </a:p>
          <a:p>
            <a:pPr algn="ctr" eaLnBrk="1" hangingPunct="1">
              <a:lnSpc>
                <a:spcPct val="90000"/>
              </a:lnSpc>
            </a:pPr>
            <a:r>
              <a:rPr lang="it-IT" sz="2600" b="1" i="1"/>
              <a:t>Questi dati (</a:t>
            </a:r>
            <a:r>
              <a:rPr lang="it-IT" sz="2600" b="1" i="1">
                <a:solidFill>
                  <a:srgbClr val="FFC000"/>
                </a:solidFill>
              </a:rPr>
              <a:t>proxy records</a:t>
            </a:r>
            <a:r>
              <a:rPr lang="it-IT" sz="2600" b="1" i="1"/>
              <a:t>) consentono di determinare le variazioni di temperatura.</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457200" y="404813"/>
            <a:ext cx="8229600" cy="863600"/>
          </a:xfrm>
        </p:spPr>
        <p:txBody>
          <a:bodyPr/>
          <a:lstStyle/>
          <a:p>
            <a:pPr eaLnBrk="1" hangingPunct="1">
              <a:defRPr/>
            </a:pPr>
            <a:r>
              <a:rPr lang="it-IT" sz="2400" smtClean="0"/>
              <a:t> </a:t>
            </a:r>
            <a:r>
              <a:rPr lang="it-IT" sz="1800" i="1" smtClean="0">
                <a:effectLst/>
              </a:rPr>
              <a:t>Fig. </a:t>
            </a:r>
            <a:r>
              <a:rPr lang="it-IT" sz="2000" i="1" smtClean="0">
                <a:effectLst/>
              </a:rPr>
              <a:t>5:</a:t>
            </a:r>
            <a:r>
              <a:rPr lang="it-IT" sz="2400" smtClean="0"/>
              <a:t> </a:t>
            </a:r>
            <a:r>
              <a:rPr lang="it-IT" sz="2400" i="1" smtClean="0"/>
              <a:t>Andamento della temperatura nella Groenlandia centrale negli ultimi 100.000 anni</a:t>
            </a:r>
          </a:p>
        </p:txBody>
      </p:sp>
      <p:pic>
        <p:nvPicPr>
          <p:cNvPr id="84995" name="Picture 3" descr="Greenland1"/>
          <p:cNvPicPr>
            <a:picLocks noGrp="1" noChangeAspect="1" noChangeArrowheads="1"/>
          </p:cNvPicPr>
          <p:nvPr>
            <p:ph type="body" idx="1"/>
          </p:nvPr>
        </p:nvPicPr>
        <p:blipFill>
          <a:blip r:embed="rId3" cstate="print"/>
          <a:srcRect/>
          <a:stretch>
            <a:fillRect/>
          </a:stretch>
        </p:blipFill>
        <p:spPr>
          <a:xfrm>
            <a:off x="611188" y="1412875"/>
            <a:ext cx="7993062" cy="4464050"/>
          </a:xfrm>
          <a:noFill/>
        </p:spPr>
      </p:pic>
      <p:sp>
        <p:nvSpPr>
          <p:cNvPr id="159748" name="Rectangle 4"/>
          <p:cNvSpPr>
            <a:spLocks noChangeArrowheads="1"/>
          </p:cNvSpPr>
          <p:nvPr/>
        </p:nvSpPr>
        <p:spPr bwMode="auto">
          <a:xfrm>
            <a:off x="755650" y="5949950"/>
            <a:ext cx="7704138" cy="366713"/>
          </a:xfrm>
          <a:prstGeom prst="rect">
            <a:avLst/>
          </a:prstGeom>
          <a:noFill/>
          <a:ln w="9525">
            <a:noFill/>
            <a:miter lim="800000"/>
            <a:headEnd/>
            <a:tailEnd/>
          </a:ln>
          <a:effectLst/>
        </p:spPr>
        <p:txBody>
          <a:bodyPr>
            <a:spAutoFit/>
          </a:bodyPr>
          <a:lstStyle/>
          <a:p>
            <a:pPr>
              <a:defRPr/>
            </a:pPr>
            <a:r>
              <a:rPr lang="it-IT" b="1" i="1">
                <a:solidFill>
                  <a:schemeClr val="tx2"/>
                </a:solidFill>
                <a:effectLst>
                  <a:outerShdw blurRad="38100" dist="38100" dir="2700000" algn="tl">
                    <a:srgbClr val="000000"/>
                  </a:outerShdw>
                </a:effectLst>
              </a:rPr>
              <a:t>  Calcolo di Cuffey e Clow (1997) su dati di Grootes e Stuiver (1997)</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395288" y="688975"/>
            <a:ext cx="8424862" cy="5292725"/>
          </a:xfrm>
          <a:prstGeom prst="rect">
            <a:avLst/>
          </a:prstGeom>
          <a:noFill/>
          <a:ln w="9525">
            <a:noFill/>
            <a:miter lim="800000"/>
            <a:headEnd/>
            <a:tailEnd/>
          </a:ln>
        </p:spPr>
        <p:txBody>
          <a:bodyPr anchor="ctr">
            <a:spAutoFit/>
          </a:bodyPr>
          <a:lstStyle/>
          <a:p>
            <a:pPr algn="ctr"/>
            <a:r>
              <a:rPr lang="it-IT" sz="2500" b="1"/>
              <a:t>I dati raccolti dai sedimenti rivelano negli ultimi 100.000 anni numerosi bruschi cambiamenti climatici, come quelli di </a:t>
            </a:r>
            <a:r>
              <a:rPr lang="it-IT" sz="2500" b="1" i="1"/>
              <a:t>fig.5 ,</a:t>
            </a:r>
            <a:r>
              <a:rPr lang="it-IT" sz="2500" b="1"/>
              <a:t> che hanno interessato ampie regioni del globo.</a:t>
            </a:r>
          </a:p>
          <a:p>
            <a:endParaRPr lang="it-IT" sz="1000" b="1"/>
          </a:p>
          <a:p>
            <a:pPr algn="ctr"/>
            <a:r>
              <a:rPr lang="it-IT" sz="2800" b="1"/>
              <a:t>Uno dei più noti è il </a:t>
            </a:r>
            <a:r>
              <a:rPr lang="it-IT" sz="2800" b="1" i="1">
                <a:solidFill>
                  <a:srgbClr val="FFC000"/>
                </a:solidFill>
              </a:rPr>
              <a:t>Dryas</a:t>
            </a:r>
            <a:r>
              <a:rPr lang="it-IT" sz="2800" b="1">
                <a:solidFill>
                  <a:srgbClr val="FFC000"/>
                </a:solidFill>
              </a:rPr>
              <a:t> recente</a:t>
            </a:r>
            <a:r>
              <a:rPr lang="it-IT" sz="2800" b="1"/>
              <a:t>, iniziato </a:t>
            </a:r>
          </a:p>
          <a:p>
            <a:pPr algn="ctr"/>
            <a:r>
              <a:rPr lang="it-IT" sz="2800" b="1"/>
              <a:t>circa 12.800 anni fa quando vi fu un’interruzione nel corso del graduale riscaldamento che aveva seguito l’ultima era glaciale. Esso cessò bruscamente 11.600 anni fa. </a:t>
            </a:r>
          </a:p>
          <a:p>
            <a:endParaRPr lang="it-IT" sz="1000" b="1"/>
          </a:p>
          <a:p>
            <a:pPr algn="ctr"/>
            <a:r>
              <a:rPr lang="it-IT" sz="2600" b="1"/>
              <a:t>Del </a:t>
            </a:r>
            <a:r>
              <a:rPr lang="it-IT" sz="2600" b="1" i="1"/>
              <a:t>Dryas</a:t>
            </a:r>
            <a:r>
              <a:rPr lang="it-IT" sz="2600" b="1"/>
              <a:t> recente sono disponibili molti campioni geologici e studi approfonditi; potrà essere assunto come esempio.</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539750" y="836613"/>
            <a:ext cx="8208963" cy="5354637"/>
          </a:xfrm>
          <a:prstGeom prst="rect">
            <a:avLst/>
          </a:prstGeom>
          <a:noFill/>
          <a:ln w="9525">
            <a:noFill/>
            <a:miter lim="800000"/>
            <a:headEnd/>
            <a:tailEnd/>
          </a:ln>
        </p:spPr>
        <p:txBody>
          <a:bodyPr>
            <a:spAutoFit/>
          </a:bodyPr>
          <a:lstStyle/>
          <a:p>
            <a:pPr algn="ctr" eaLnBrk="1" hangingPunct="1">
              <a:lnSpc>
                <a:spcPct val="90000"/>
              </a:lnSpc>
            </a:pPr>
            <a:r>
              <a:rPr lang="it-IT" sz="3000" b="1" i="1" dirty="0"/>
              <a:t>Nei grafici che seguono sono riportati gli andamenti negli ultimi 15.000 anni della temperatura e di altri parametri, con particolare attenzione al periodo del Dryas recente (da 12.800 a 11.600 anni fa circa).</a:t>
            </a:r>
          </a:p>
          <a:p>
            <a:pPr algn="ctr" eaLnBrk="1" hangingPunct="1">
              <a:lnSpc>
                <a:spcPct val="90000"/>
              </a:lnSpc>
            </a:pPr>
            <a:endParaRPr lang="it-IT" sz="2000" b="1" i="1" dirty="0"/>
          </a:p>
          <a:p>
            <a:pPr algn="ctr" eaLnBrk="1" hangingPunct="1">
              <a:lnSpc>
                <a:spcPct val="90000"/>
              </a:lnSpc>
            </a:pPr>
            <a:r>
              <a:rPr lang="it-IT" sz="3000" b="1" i="1" dirty="0"/>
              <a:t>Nella </a:t>
            </a:r>
            <a:r>
              <a:rPr lang="it-IT" sz="3000" b="1" i="1" dirty="0" smtClean="0"/>
              <a:t>fig.seguente, </a:t>
            </a:r>
            <a:r>
              <a:rPr lang="it-IT" sz="3000" b="1" i="1" dirty="0"/>
              <a:t>tratta da “</a:t>
            </a:r>
            <a:r>
              <a:rPr lang="it-IT" sz="3000" b="1" i="1" dirty="0">
                <a:solidFill>
                  <a:srgbClr val="FFC000"/>
                </a:solidFill>
              </a:rPr>
              <a:t>Abrupt climate change</a:t>
            </a:r>
            <a:r>
              <a:rPr lang="it-IT" sz="3000" b="1" i="1" dirty="0"/>
              <a:t>”, la fine del periodo mostra un repentino cambiamento nel tasso di accumulazione della neve, cui corrispondono le rilevanti variazioni di temperatura illustrate nelle altre figure.</a:t>
            </a:r>
          </a:p>
          <a:p>
            <a:pPr eaLnBrk="1" hangingPunct="1">
              <a:lnSpc>
                <a:spcPct val="90000"/>
              </a:lnSpc>
            </a:pPr>
            <a:endParaRPr lang="it-IT" sz="3000" b="1"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Greenland2"/>
          <p:cNvPicPr>
            <a:picLocks noChangeAspect="1" noChangeArrowheads="1"/>
          </p:cNvPicPr>
          <p:nvPr/>
        </p:nvPicPr>
        <p:blipFill>
          <a:blip r:embed="rId3" cstate="print"/>
          <a:srcRect/>
          <a:stretch>
            <a:fillRect/>
          </a:stretch>
        </p:blipFill>
        <p:spPr bwMode="auto">
          <a:xfrm>
            <a:off x="684213" y="549275"/>
            <a:ext cx="7920037" cy="5975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greenland3"/>
          <p:cNvPicPr>
            <a:picLocks noChangeAspect="1" noChangeArrowheads="1"/>
          </p:cNvPicPr>
          <p:nvPr/>
        </p:nvPicPr>
        <p:blipFill>
          <a:blip r:embed="rId3" cstate="print"/>
          <a:srcRect/>
          <a:stretch>
            <a:fillRect/>
          </a:stretch>
        </p:blipFill>
        <p:spPr bwMode="auto">
          <a:xfrm>
            <a:off x="719138" y="549275"/>
            <a:ext cx="7885112" cy="5832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250825" y="2511425"/>
            <a:ext cx="8720138" cy="519113"/>
          </a:xfrm>
          <a:prstGeom prst="rect">
            <a:avLst/>
          </a:prstGeom>
          <a:noFill/>
          <a:ln w="9525">
            <a:noFill/>
            <a:miter lim="800000"/>
            <a:headEnd/>
            <a:tailEnd/>
          </a:ln>
        </p:spPr>
        <p:txBody>
          <a:bodyPr anchor="ctr">
            <a:spAutoFit/>
          </a:bodyPr>
          <a:lstStyle/>
          <a:p>
            <a:endParaRPr lang="it-IT" sz="2800" b="1"/>
          </a:p>
        </p:txBody>
      </p:sp>
      <p:sp>
        <p:nvSpPr>
          <p:cNvPr id="92163" name="Rectangle 3"/>
          <p:cNvSpPr>
            <a:spLocks noChangeArrowheads="1"/>
          </p:cNvSpPr>
          <p:nvPr/>
        </p:nvSpPr>
        <p:spPr bwMode="auto">
          <a:xfrm>
            <a:off x="755650" y="476250"/>
            <a:ext cx="7848600" cy="5992813"/>
          </a:xfrm>
          <a:prstGeom prst="rect">
            <a:avLst/>
          </a:prstGeom>
          <a:noFill/>
          <a:ln w="9525">
            <a:noFill/>
            <a:miter lim="800000"/>
            <a:headEnd/>
            <a:tailEnd/>
          </a:ln>
        </p:spPr>
        <p:txBody>
          <a:bodyPr anchor="ctr">
            <a:spAutoFit/>
          </a:bodyPr>
          <a:lstStyle/>
          <a:p>
            <a:pPr algn="ctr">
              <a:lnSpc>
                <a:spcPct val="95000"/>
              </a:lnSpc>
            </a:pPr>
            <a:r>
              <a:rPr lang="it-IT" sz="3200" b="1"/>
              <a:t>Perché ci interessa il </a:t>
            </a:r>
            <a:r>
              <a:rPr lang="it-IT" sz="3200" b="1" i="1"/>
              <a:t>Dryas</a:t>
            </a:r>
            <a:r>
              <a:rPr lang="it-IT" sz="3200" b="1"/>
              <a:t> recente?</a:t>
            </a:r>
          </a:p>
          <a:p>
            <a:pPr algn="ctr">
              <a:lnSpc>
                <a:spcPct val="95000"/>
              </a:lnSpc>
            </a:pPr>
            <a:endParaRPr lang="it-IT"/>
          </a:p>
          <a:p>
            <a:pPr algn="ctr">
              <a:lnSpc>
                <a:spcPct val="95000"/>
              </a:lnSpc>
            </a:pPr>
            <a:r>
              <a:rPr lang="it-IT" sz="2500" b="1" i="1"/>
              <a:t>Dopo la glaciazione la Corrente del Golfo aveva ripreso a influenzare il clima europeo (Atlantico del Nord).</a:t>
            </a:r>
          </a:p>
          <a:p>
            <a:pPr>
              <a:lnSpc>
                <a:spcPct val="95000"/>
              </a:lnSpc>
            </a:pPr>
            <a:endParaRPr lang="it-IT" sz="1200" b="1" i="1"/>
          </a:p>
          <a:p>
            <a:pPr algn="ctr">
              <a:lnSpc>
                <a:spcPct val="95000"/>
              </a:lnSpc>
            </a:pPr>
            <a:r>
              <a:rPr lang="it-IT" sz="2500" b="1" i="1"/>
              <a:t>La Corrente del Golfo è un “nastro trasportatore” di acque calde ad alta densità salina verso il Circolo Polare Artico. </a:t>
            </a:r>
          </a:p>
          <a:p>
            <a:endParaRPr lang="it-IT" sz="1400" b="1" i="1"/>
          </a:p>
          <a:p>
            <a:pPr algn="ctr">
              <a:lnSpc>
                <a:spcPct val="95000"/>
              </a:lnSpc>
            </a:pPr>
            <a:r>
              <a:rPr lang="it-IT" sz="2500" b="1" i="1"/>
              <a:t>La densità salina aumenta perché le correnti cedono calore anche all’atmosfera fino a quando, all’altezza della Groenlandia, l’acqua divenuta fredda e pesante affonda. Da qui ritorna verso Sud lungo il fondo oceanico lasciando un vuoto che richiama altre masse d’acqua calda dalle latitudini tropicali.</a:t>
            </a:r>
            <a:r>
              <a:rPr lang="it-IT" sz="2500" i="1"/>
              <a:t> </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2771775" y="376238"/>
            <a:ext cx="3746500" cy="579437"/>
          </a:xfrm>
          <a:prstGeom prst="rect">
            <a:avLst/>
          </a:prstGeom>
          <a:noFill/>
          <a:ln w="9525">
            <a:noFill/>
            <a:miter lim="800000"/>
            <a:headEnd/>
            <a:tailEnd/>
          </a:ln>
        </p:spPr>
        <p:txBody>
          <a:bodyPr wrap="none">
            <a:spAutoFit/>
          </a:bodyPr>
          <a:lstStyle/>
          <a:p>
            <a:pPr algn="ctr"/>
            <a:r>
              <a:rPr lang="it-IT" sz="3200" b="1"/>
              <a:t>Corrente del Golfo</a:t>
            </a:r>
          </a:p>
        </p:txBody>
      </p:sp>
      <p:pic>
        <p:nvPicPr>
          <p:cNvPr id="176131" name="CorrenteGolfo1.mpg">
            <a:hlinkClick r:id="" action="ppaction://media"/>
            <a:hlinkHover r:id="" action="ppaction://ole?verb=0"/>
          </p:cNvPr>
          <p:cNvPicPr>
            <a:picLocks noRot="1" noChangeAspect="1" noChangeArrowheads="1"/>
          </p:cNvPicPr>
          <p:nvPr>
            <a:videoFile r:link="rId1"/>
          </p:nvPr>
        </p:nvPicPr>
        <p:blipFill>
          <a:blip r:embed="rId4" cstate="print"/>
          <a:srcRect/>
          <a:stretch>
            <a:fillRect/>
          </a:stretch>
        </p:blipFill>
        <p:spPr bwMode="auto">
          <a:xfrm>
            <a:off x="468313" y="1196975"/>
            <a:ext cx="8424862" cy="4975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81" fill="hold"/>
                                        <p:tgtEl>
                                          <p:spTgt spid="17613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76131"/>
                </p:tgtEl>
              </p:cMediaNode>
            </p:video>
            <p:seq concurrent="1" nextAc="seek">
              <p:cTn id="8" restart="whenNotActive" fill="hold" evtFilter="cancelBubble" nodeType="interactiveSeq">
                <p:stCondLst>
                  <p:cond evt="onClick" delay="0">
                    <p:tgtEl>
                      <p:spTgt spid="17613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6131"/>
                                        </p:tgtEl>
                                      </p:cBhvr>
                                    </p:cmd>
                                  </p:childTnLst>
                                </p:cTn>
                              </p:par>
                            </p:childTnLst>
                          </p:cTn>
                        </p:par>
                      </p:childTnLst>
                    </p:cTn>
                  </p:par>
                </p:childTnLst>
              </p:cTn>
              <p:nextCondLst>
                <p:cond evt="onClick" delay="0">
                  <p:tgtEl>
                    <p:spTgt spid="176131"/>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684213" y="768350"/>
            <a:ext cx="7991475" cy="5294313"/>
          </a:xfrm>
          <a:prstGeom prst="rect">
            <a:avLst/>
          </a:prstGeom>
          <a:noFill/>
          <a:ln w="9525">
            <a:noFill/>
            <a:miter lim="800000"/>
            <a:headEnd/>
            <a:tailEnd/>
          </a:ln>
        </p:spPr>
        <p:txBody>
          <a:bodyPr anchor="ctr">
            <a:spAutoFit/>
          </a:bodyPr>
          <a:lstStyle/>
          <a:p>
            <a:pPr algn="ctr"/>
            <a:r>
              <a:rPr lang="it-IT" sz="2600" b="1" i="1"/>
              <a:t>All’inizio del Dryas recente una gigantesca lastra di ghiaccio ricopriva il Canada: tutta la Terra si stava però scaldando e lo scioglimento di una grande massa di questi ghiacci portò colossali flussi di acque dolci a ridurre la salinità e quindi la densità delle acque superficiali della Corrente del Golfo, impedendone l’affondamento.</a:t>
            </a:r>
          </a:p>
          <a:p>
            <a:endParaRPr lang="it-IT" sz="1600" i="1"/>
          </a:p>
          <a:p>
            <a:pPr algn="ctr"/>
            <a:r>
              <a:rPr lang="it-IT" sz="2600" b="1" i="1"/>
              <a:t>Il “nastro trasportatore” si bloccò e l'Europa ripiombò rapidamente in una nuova era glaciale che durò circa 1000 anni. Poi il riscaldamento che aveva luogo nel resto del globo ebbe bruscamente il sopravvento.</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611188" y="431800"/>
            <a:ext cx="7993062" cy="5970588"/>
          </a:xfrm>
          <a:prstGeom prst="rect">
            <a:avLst/>
          </a:prstGeom>
          <a:noFill/>
          <a:ln w="9525">
            <a:noFill/>
            <a:miter lim="800000"/>
            <a:headEnd/>
            <a:tailEnd/>
          </a:ln>
        </p:spPr>
        <p:txBody>
          <a:bodyPr anchor="ctr">
            <a:spAutoFit/>
          </a:bodyPr>
          <a:lstStyle/>
          <a:p>
            <a:pPr algn="just" eaLnBrk="1" hangingPunct="1"/>
            <a:r>
              <a:rPr lang="it-IT" sz="2600" b="1"/>
              <a:t>Sono anni che sentiamo parlare del “</a:t>
            </a:r>
            <a:r>
              <a:rPr lang="it-IT" sz="2600" b="1" i="1"/>
              <a:t>Big one</a:t>
            </a:r>
            <a:r>
              <a:rPr lang="it-IT" sz="2600" b="1"/>
              <a:t>”, il terremoto che squasserà la California, o della prossima eruzione del Vesuvio; ma non si sa con certezza una data, perché la Sismologia e la Vulcanologia  non sono in grado di determinare in ogni istante lo </a:t>
            </a:r>
            <a:r>
              <a:rPr lang="it-IT" sz="2600" b="1" i="1"/>
              <a:t>stato del sistema</a:t>
            </a:r>
            <a:r>
              <a:rPr lang="it-IT" sz="2600" b="1"/>
              <a:t>.</a:t>
            </a:r>
          </a:p>
          <a:p>
            <a:pPr algn="just" eaLnBrk="1" hangingPunct="1"/>
            <a:endParaRPr lang="it-IT" sz="800" b="1"/>
          </a:p>
          <a:p>
            <a:pPr algn="just" eaLnBrk="1" hangingPunct="1"/>
            <a:r>
              <a:rPr lang="it-IT" sz="2600" b="1"/>
              <a:t>Quei cataclismi sono però stati annunciati; nessuno ne dubita  e nessuno pensa che Sismologia e Vulcanologia, poiché non sono in grado di dire quando, allora non appartengono al novero delle Scienze. </a:t>
            </a:r>
          </a:p>
          <a:p>
            <a:pPr algn="just" eaLnBrk="1" hangingPunct="1"/>
            <a:endParaRPr lang="it-IT" sz="1000" b="1"/>
          </a:p>
          <a:p>
            <a:pPr algn="just" eaLnBrk="1" hangingPunct="1"/>
            <a:r>
              <a:rPr lang="it-IT" sz="2600" b="1"/>
              <a:t>Al contrario, sono da tempo allo studio le misure con le quali far fronte a quegli eventi e al loro impatto sociale e economico.</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692150"/>
            <a:ext cx="8351837" cy="5689600"/>
          </a:xfrm>
        </p:spPr>
        <p:txBody>
          <a:bodyPr/>
          <a:lstStyle/>
          <a:p>
            <a:pPr>
              <a:defRPr/>
            </a:pPr>
            <a:r>
              <a:rPr lang="it-IT" sz="3200" dirty="0" smtClean="0">
                <a:latin typeface="Arial" pitchFamily="34" charset="0"/>
                <a:cs typeface="Arial" pitchFamily="34" charset="0"/>
              </a:rPr>
              <a:t>L’atmosfera può innescare comportamenti di soglia nel sistema climatico?</a:t>
            </a:r>
            <a:br>
              <a:rPr lang="it-IT" sz="3200" dirty="0" smtClean="0">
                <a:latin typeface="Arial" pitchFamily="34" charset="0"/>
                <a:cs typeface="Arial" pitchFamily="34" charset="0"/>
              </a:rPr>
            </a:br>
            <a:r>
              <a:rPr lang="it-IT" sz="3200" dirty="0" smtClean="0">
                <a:latin typeface="Arial" pitchFamily="34" charset="0"/>
                <a:cs typeface="Arial" pitchFamily="34" charset="0"/>
              </a:rPr>
              <a:t> Fino a pochi anni fa la Climatologia negava questa possibilità.</a:t>
            </a:r>
            <a:r>
              <a:rPr lang="it-IT" sz="3200" dirty="0" smtClean="0"/>
              <a:t/>
            </a:r>
            <a:br>
              <a:rPr lang="it-IT" sz="3200" dirty="0" smtClean="0"/>
            </a:br>
            <a:r>
              <a:rPr lang="it-IT" sz="3200" dirty="0" smtClean="0"/>
              <a:t> </a:t>
            </a:r>
            <a:r>
              <a:rPr lang="it-IT" sz="2400" i="1" dirty="0" smtClean="0"/>
              <a:t>Al di là delle azioni astronomiche, connesse ai moti della Terra e alle loro variazioni,  la scienza climatologica riconosceva </a:t>
            </a:r>
            <a:r>
              <a:rPr lang="it-IT" sz="2400" i="1" dirty="0" smtClean="0">
                <a:solidFill>
                  <a:srgbClr val="FFC000"/>
                </a:solidFill>
              </a:rPr>
              <a:t>due fattori fondamentali per la modificazione del clima</a:t>
            </a:r>
            <a:r>
              <a:rPr lang="it-IT" sz="2400" i="1" dirty="0" smtClean="0"/>
              <a:t>: la </a:t>
            </a:r>
            <a:r>
              <a:rPr lang="it-IT" sz="3200" i="1" dirty="0" smtClean="0">
                <a:solidFill>
                  <a:srgbClr val="FFC000"/>
                </a:solidFill>
              </a:rPr>
              <a:t>salinità delle correnti oceaniche  </a:t>
            </a:r>
            <a:r>
              <a:rPr lang="it-IT" sz="2400" i="1" dirty="0" smtClean="0"/>
              <a:t>e  l’evoluzione delle </a:t>
            </a:r>
            <a:r>
              <a:rPr lang="it-IT" sz="3200" i="1" dirty="0" smtClean="0">
                <a:solidFill>
                  <a:srgbClr val="FFC000"/>
                </a:solidFill>
              </a:rPr>
              <a:t>masse ghiacciate</a:t>
            </a:r>
            <a:r>
              <a:rPr lang="it-IT" sz="2400" i="1" dirty="0" smtClean="0"/>
              <a:t>.</a:t>
            </a:r>
            <a:br>
              <a:rPr lang="it-IT" sz="2400" i="1" dirty="0" smtClean="0"/>
            </a:br>
            <a:r>
              <a:rPr lang="it-IT" sz="2400" i="1" dirty="0" smtClean="0"/>
              <a:t>E il </a:t>
            </a:r>
            <a:r>
              <a:rPr lang="it-IT" sz="2400" i="1" dirty="0" smtClean="0">
                <a:solidFill>
                  <a:srgbClr val="FFC000"/>
                </a:solidFill>
              </a:rPr>
              <a:t>Dryas recente </a:t>
            </a:r>
            <a:r>
              <a:rPr lang="it-IT" sz="2400" i="1" dirty="0" smtClean="0"/>
              <a:t>era un efficace esempio a sostegno di questa convinzione. </a:t>
            </a:r>
            <a:br>
              <a:rPr lang="it-IT" sz="2400" i="1" dirty="0" smtClean="0"/>
            </a:br>
            <a:endParaRPr lang="it-IT" sz="2400" i="1"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5599112"/>
          </a:xfrm>
        </p:spPr>
        <p:txBody>
          <a:bodyPr/>
          <a:lstStyle/>
          <a:p>
            <a:pPr>
              <a:defRPr/>
            </a:pPr>
            <a:r>
              <a:rPr lang="it-IT" sz="5200" dirty="0" smtClean="0">
                <a:solidFill>
                  <a:srgbClr val="FFC000"/>
                </a:solidFill>
              </a:rPr>
              <a:t>UN NUOVO PARADIGMA</a:t>
            </a:r>
            <a:endParaRPr lang="it-IT" sz="5200" dirty="0">
              <a:solidFill>
                <a:srgbClr val="FFC000"/>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ChangeArrowheads="1"/>
          </p:cNvSpPr>
          <p:nvPr/>
        </p:nvSpPr>
        <p:spPr bwMode="auto">
          <a:xfrm>
            <a:off x="611188" y="852488"/>
            <a:ext cx="8208962" cy="6281737"/>
          </a:xfrm>
          <a:prstGeom prst="rect">
            <a:avLst/>
          </a:prstGeom>
          <a:noFill/>
          <a:ln w="9525">
            <a:noFill/>
            <a:miter lim="800000"/>
            <a:headEnd/>
            <a:tailEnd/>
          </a:ln>
        </p:spPr>
        <p:txBody>
          <a:bodyPr anchor="ctr">
            <a:spAutoFit/>
          </a:bodyPr>
          <a:lstStyle/>
          <a:p>
            <a:pPr algn="ctr">
              <a:tabLst>
                <a:tab pos="495300" algn="l"/>
              </a:tabLst>
            </a:pPr>
            <a:r>
              <a:rPr lang="it-IT" sz="3800" b="1"/>
              <a:t>Che cosa può provocare cambiamenti repentini nel clima?</a:t>
            </a:r>
          </a:p>
          <a:p>
            <a:pPr>
              <a:tabLst>
                <a:tab pos="495300" algn="l"/>
              </a:tabLst>
            </a:pPr>
            <a:endParaRPr lang="it-IT" sz="1400" b="1"/>
          </a:p>
          <a:p>
            <a:pPr algn="just">
              <a:lnSpc>
                <a:spcPct val="95000"/>
              </a:lnSpc>
              <a:tabLst>
                <a:tab pos="495300" algn="l"/>
              </a:tabLst>
            </a:pPr>
            <a:r>
              <a:rPr lang="it-IT" sz="3000" b="1" i="1"/>
              <a:t>I meccanismi dietro una brusca variazione del clima non sono riconducibili a quelli, giornalieri, della meteorologia; devono infatti riuscire a modificare rapidamente componenti “lente”, persistenti del clima.</a:t>
            </a:r>
          </a:p>
          <a:p>
            <a:pPr algn="just">
              <a:lnSpc>
                <a:spcPct val="95000"/>
              </a:lnSpc>
              <a:tabLst>
                <a:tab pos="495300" algn="l"/>
              </a:tabLst>
            </a:pPr>
            <a:endParaRPr lang="it-IT" sz="1000" b="1" i="1"/>
          </a:p>
          <a:p>
            <a:pPr algn="ctr">
              <a:lnSpc>
                <a:spcPct val="95000"/>
              </a:lnSpc>
              <a:tabLst>
                <a:tab pos="495300" algn="l"/>
              </a:tabLst>
            </a:pPr>
            <a:r>
              <a:rPr lang="it-IT" sz="3200" b="1"/>
              <a:t>Ci vuole una sollecitazione che causi il superamento di una soglia; insomma, qualche  cosa che dia inizio all’evento.</a:t>
            </a:r>
          </a:p>
          <a:p>
            <a:pPr algn="just">
              <a:lnSpc>
                <a:spcPct val="95000"/>
              </a:lnSpc>
              <a:tabLst>
                <a:tab pos="495300" algn="l"/>
              </a:tabLst>
            </a:pPr>
            <a:endParaRPr lang="it-IT" sz="3000" b="1" i="1"/>
          </a:p>
          <a:p>
            <a:pPr>
              <a:tabLst>
                <a:tab pos="495300" algn="l"/>
              </a:tabLst>
            </a:pPr>
            <a:endParaRPr lang="it-IT" sz="1200" b="1" i="1"/>
          </a:p>
          <a:p>
            <a:pPr>
              <a:lnSpc>
                <a:spcPct val="95000"/>
              </a:lnSpc>
              <a:tabLst>
                <a:tab pos="495300" algn="l"/>
              </a:tabLst>
            </a:pPr>
            <a:endParaRPr lang="it-IT" sz="3000" b="1"/>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611188" y="981075"/>
            <a:ext cx="7993062" cy="4624388"/>
          </a:xfrm>
          <a:prstGeom prst="rect">
            <a:avLst/>
          </a:prstGeom>
          <a:noFill/>
          <a:ln w="9525">
            <a:noFill/>
            <a:miter lim="800000"/>
            <a:headEnd/>
            <a:tailEnd/>
          </a:ln>
        </p:spPr>
        <p:txBody>
          <a:bodyPr>
            <a:spAutoFit/>
          </a:bodyPr>
          <a:lstStyle/>
          <a:p>
            <a:pPr algn="ctr"/>
            <a:endParaRPr lang="it-IT" sz="1000" b="1"/>
          </a:p>
          <a:p>
            <a:pPr algn="ctr">
              <a:lnSpc>
                <a:spcPct val="90000"/>
              </a:lnSpc>
            </a:pPr>
            <a:r>
              <a:rPr lang="it-IT" sz="2800" b="1"/>
              <a:t>Che cosa si intende per </a:t>
            </a:r>
            <a:r>
              <a:rPr lang="it-IT" sz="2900" b="1"/>
              <a:t>“</a:t>
            </a:r>
            <a:r>
              <a:rPr lang="it-IT" sz="3400" b="1" i="1"/>
              <a:t>soglia</a:t>
            </a:r>
            <a:r>
              <a:rPr lang="it-IT" sz="2900" b="1"/>
              <a:t>”? </a:t>
            </a:r>
            <a:r>
              <a:rPr lang="it-IT" sz="2800" b="1"/>
              <a:t>Quando</a:t>
            </a:r>
            <a:r>
              <a:rPr lang="it-IT" sz="2900" b="1"/>
              <a:t> </a:t>
            </a:r>
            <a:r>
              <a:rPr lang="it-IT" sz="3400" b="1" i="1">
                <a:solidFill>
                  <a:srgbClr val="FFC000"/>
                </a:solidFill>
              </a:rPr>
              <a:t>variazione</a:t>
            </a:r>
            <a:r>
              <a:rPr lang="it-IT" sz="2900" b="1">
                <a:solidFill>
                  <a:srgbClr val="FFC000"/>
                </a:solidFill>
              </a:rPr>
              <a:t> </a:t>
            </a:r>
            <a:r>
              <a:rPr lang="it-IT" sz="3400" b="1" i="1">
                <a:solidFill>
                  <a:srgbClr val="FFC000"/>
                </a:solidFill>
              </a:rPr>
              <a:t>graduali</a:t>
            </a:r>
            <a:r>
              <a:rPr lang="it-IT" sz="3400" b="1">
                <a:solidFill>
                  <a:srgbClr val="FFC000"/>
                </a:solidFill>
              </a:rPr>
              <a:t> </a:t>
            </a:r>
            <a:r>
              <a:rPr lang="it-IT" sz="2800" b="1"/>
              <a:t>della sollecitazione cui è sottoposto un sistema, ad esempio quello climatico, producono come risposta </a:t>
            </a:r>
            <a:r>
              <a:rPr lang="it-IT" sz="3400" b="1" i="1">
                <a:solidFill>
                  <a:srgbClr val="FFC000"/>
                </a:solidFill>
              </a:rPr>
              <a:t>cambiamenti</a:t>
            </a:r>
            <a:r>
              <a:rPr lang="it-IT" sz="2900" b="1">
                <a:solidFill>
                  <a:srgbClr val="FFC000"/>
                </a:solidFill>
              </a:rPr>
              <a:t> </a:t>
            </a:r>
            <a:r>
              <a:rPr lang="it-IT" sz="3400" b="1" i="1">
                <a:solidFill>
                  <a:srgbClr val="FFC000"/>
                </a:solidFill>
              </a:rPr>
              <a:t>discontinui</a:t>
            </a:r>
            <a:r>
              <a:rPr lang="it-IT" sz="2900" b="1"/>
              <a:t>. </a:t>
            </a:r>
          </a:p>
          <a:p>
            <a:pPr algn="ctr">
              <a:lnSpc>
                <a:spcPct val="90000"/>
              </a:lnSpc>
            </a:pPr>
            <a:endParaRPr lang="it-IT" sz="2900" b="1"/>
          </a:p>
          <a:p>
            <a:pPr algn="ctr">
              <a:lnSpc>
                <a:spcPct val="90000"/>
              </a:lnSpc>
            </a:pPr>
            <a:r>
              <a:rPr lang="it-IT" sz="2800" b="1"/>
              <a:t>Esiste cioè un </a:t>
            </a:r>
            <a:r>
              <a:rPr lang="it-IT" sz="3400" b="1" i="1">
                <a:solidFill>
                  <a:srgbClr val="FFC000"/>
                </a:solidFill>
              </a:rPr>
              <a:t>valore critico</a:t>
            </a:r>
            <a:r>
              <a:rPr lang="it-IT" sz="2800" b="1" i="1">
                <a:solidFill>
                  <a:srgbClr val="FFC000"/>
                </a:solidFill>
              </a:rPr>
              <a:t> </a:t>
            </a:r>
            <a:r>
              <a:rPr lang="it-IT" sz="2800" b="1"/>
              <a:t>del parametro di controllo del sistema – la soglia – in corrispondenza al quale si registra un drastico cambiamento della sua evoluzione. </a:t>
            </a:r>
          </a:p>
          <a:p>
            <a:endParaRPr lang="it-IT" sz="1000" b="1"/>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1412875"/>
            <a:ext cx="8208963" cy="4464050"/>
          </a:xfrm>
        </p:spPr>
        <p:txBody>
          <a:bodyPr/>
          <a:lstStyle/>
          <a:p>
            <a:pPr>
              <a:defRPr/>
            </a:pPr>
            <a:r>
              <a:rPr lang="it-IT" sz="4000" dirty="0" smtClean="0"/>
              <a:t>All’atmosfera </a:t>
            </a:r>
            <a:r>
              <a:rPr lang="it-IT" sz="4000" i="1" dirty="0" smtClean="0">
                <a:solidFill>
                  <a:srgbClr val="FFC000"/>
                </a:solidFill>
              </a:rPr>
              <a:t>non</a:t>
            </a:r>
            <a:r>
              <a:rPr lang="it-IT" sz="4000" dirty="0" smtClean="0"/>
              <a:t> veniva riconosciuto alcun ruolo di </a:t>
            </a:r>
            <a:r>
              <a:rPr lang="it-IT" sz="4000" i="1" dirty="0" smtClean="0">
                <a:solidFill>
                  <a:srgbClr val="FFC000"/>
                </a:solidFill>
              </a:rPr>
              <a:t>modificazione del clima </a:t>
            </a:r>
            <a:r>
              <a:rPr lang="it-IT" sz="3200" dirty="0" smtClean="0"/>
              <a:t>(al più un “rumore” di fondo, una variabile stocastica nei modelli climatologici)</a:t>
            </a:r>
            <a:r>
              <a:rPr lang="it-IT" sz="1000" dirty="0" smtClean="0"/>
              <a:t>. </a:t>
            </a:r>
            <a:r>
              <a:rPr lang="it-IT" sz="4000" dirty="0" smtClean="0"/>
              <a:t/>
            </a:r>
            <a:br>
              <a:rPr lang="it-IT" sz="4000" dirty="0" smtClean="0"/>
            </a:br>
            <a:r>
              <a:rPr lang="it-IT" sz="4000" dirty="0" smtClean="0"/>
              <a:t>Difficile allora accettare che elementi che fanno parte dell’atmosfera, come i </a:t>
            </a:r>
            <a:r>
              <a:rPr lang="it-IT" sz="4000" dirty="0" smtClean="0">
                <a:solidFill>
                  <a:srgbClr val="FFC000"/>
                </a:solidFill>
              </a:rPr>
              <a:t>gas “serra”, </a:t>
            </a:r>
            <a:r>
              <a:rPr lang="it-IT" sz="4000" dirty="0" smtClean="0"/>
              <a:t>possano essere </a:t>
            </a:r>
            <a:r>
              <a:rPr lang="it-IT" sz="4800" i="1" dirty="0" smtClean="0">
                <a:solidFill>
                  <a:srgbClr val="FFC000"/>
                </a:solidFill>
              </a:rPr>
              <a:t>climalteranti</a:t>
            </a:r>
            <a:r>
              <a:rPr lang="it-IT" sz="4000" dirty="0" smtClean="0"/>
              <a:t>.</a:t>
            </a:r>
            <a:r>
              <a:rPr lang="it-IT" sz="2800" dirty="0" smtClean="0"/>
              <a:t/>
            </a:r>
            <a:br>
              <a:rPr lang="it-IT" sz="2800" dirty="0" smtClean="0"/>
            </a:br>
            <a:endParaRPr lang="it-IT" sz="2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908720"/>
            <a:ext cx="8352928" cy="5270674"/>
          </a:xfrm>
          <a:prstGeom prst="rect">
            <a:avLst/>
          </a:prstGeom>
        </p:spPr>
        <p:txBody>
          <a:bodyPr wrap="square">
            <a:spAutoFit/>
          </a:bodyPr>
          <a:lstStyle/>
          <a:p>
            <a:pPr algn="ctr"/>
            <a:r>
              <a:rPr lang="it-IT" sz="3600" b="1" i="1" dirty="0" smtClean="0">
                <a:effectLst>
                  <a:outerShdw blurRad="38100" dist="38100" dir="2700000" algn="tl">
                    <a:srgbClr val="000000">
                      <a:alpha val="43137"/>
                    </a:srgbClr>
                  </a:outerShdw>
                </a:effectLst>
              </a:rPr>
              <a:t>La lezione di “</a:t>
            </a:r>
            <a:r>
              <a:rPr lang="it-IT" sz="3600" b="1" i="1" dirty="0" smtClean="0">
                <a:solidFill>
                  <a:srgbClr val="FFC000"/>
                </a:solidFill>
                <a:effectLst>
                  <a:outerShdw blurRad="38100" dist="38100" dir="2700000" algn="tl">
                    <a:srgbClr val="000000">
                      <a:alpha val="43137"/>
                    </a:srgbClr>
                  </a:outerShdw>
                </a:effectLst>
              </a:rPr>
              <a:t>Abrupt Climate Change</a:t>
            </a:r>
            <a:r>
              <a:rPr lang="it-IT" sz="3600" b="1" i="1" dirty="0" smtClean="0">
                <a:effectLst>
                  <a:outerShdw blurRad="38100" dist="38100" dir="2700000" algn="tl">
                    <a:srgbClr val="000000">
                      <a:alpha val="43137"/>
                    </a:srgbClr>
                  </a:outerShdw>
                </a:effectLst>
              </a:rPr>
              <a:t>”</a:t>
            </a:r>
          </a:p>
          <a:p>
            <a:pPr algn="ctr"/>
            <a:endParaRPr lang="it-IT" sz="1600" b="1" i="1" dirty="0" smtClean="0"/>
          </a:p>
          <a:p>
            <a:pPr algn="ctr"/>
            <a:r>
              <a:rPr lang="it-IT" sz="2800" b="1" i="1" dirty="0" smtClean="0"/>
              <a:t>L’atmosfera può svolgere una </a:t>
            </a:r>
            <a:r>
              <a:rPr lang="it-IT" sz="2800" b="1" i="1" dirty="0" smtClean="0">
                <a:solidFill>
                  <a:srgbClr val="FFC000"/>
                </a:solidFill>
              </a:rPr>
              <a:t>azione forzante </a:t>
            </a:r>
            <a:r>
              <a:rPr lang="it-IT" sz="2800" b="1" i="1" dirty="0" smtClean="0"/>
              <a:t>sul clima</a:t>
            </a:r>
          </a:p>
          <a:p>
            <a:pPr algn="ctr"/>
            <a:endParaRPr lang="it-IT" sz="1400" i="1" dirty="0" smtClean="0"/>
          </a:p>
          <a:p>
            <a:pPr algn="ctr">
              <a:buFont typeface="Wingdings" pitchFamily="2" charset="2"/>
              <a:buChar char="Ø"/>
            </a:pPr>
            <a:r>
              <a:rPr lang="it-IT" sz="2400" i="1" dirty="0" smtClean="0"/>
              <a:t> perché l’atmosfera “cuce” insieme le due componenti chiaveve della modificazione del clima – le correnti degli oceani e le masse ghiacciate;</a:t>
            </a:r>
          </a:p>
          <a:p>
            <a:pPr algn="ctr">
              <a:buFont typeface="Wingdings" pitchFamily="2" charset="2"/>
              <a:buChar char="Ø"/>
            </a:pPr>
            <a:r>
              <a:rPr lang="it-IT" sz="2400" i="1" dirty="0" smtClean="0"/>
              <a:t> è più leggera e dinamica, può indurre nel clima un cambiamento assai più rapido delle componenti persistenti e massive.</a:t>
            </a:r>
          </a:p>
          <a:p>
            <a:pPr algn="ctr"/>
            <a:endParaRPr lang="it-IT" sz="1050" i="1" dirty="0" smtClean="0"/>
          </a:p>
          <a:p>
            <a:pPr algn="ctr"/>
            <a:endParaRPr lang="it-IT" sz="2400" b="1"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ttangolo 1"/>
          <p:cNvSpPr>
            <a:spLocks noChangeArrowheads="1"/>
          </p:cNvSpPr>
          <p:nvPr/>
        </p:nvSpPr>
        <p:spPr bwMode="auto">
          <a:xfrm>
            <a:off x="571500" y="765175"/>
            <a:ext cx="8215313" cy="5538788"/>
          </a:xfrm>
          <a:prstGeom prst="rect">
            <a:avLst/>
          </a:prstGeom>
          <a:noFill/>
          <a:ln w="9525">
            <a:noFill/>
            <a:miter lim="800000"/>
            <a:headEnd/>
            <a:tailEnd/>
          </a:ln>
        </p:spPr>
        <p:txBody>
          <a:bodyPr>
            <a:spAutoFit/>
          </a:bodyPr>
          <a:lstStyle/>
          <a:p>
            <a:pPr algn="just" eaLnBrk="1" hangingPunct="1">
              <a:defRPr/>
            </a:pPr>
            <a:r>
              <a:rPr lang="it-IT" sz="2300" b="1" dirty="0">
                <a:solidFill>
                  <a:schemeClr val="tx2"/>
                </a:solidFill>
              </a:rPr>
              <a:t>Per avere un’idea dell’intensità dell’</a:t>
            </a:r>
            <a:r>
              <a:rPr lang="it-IT" sz="2300" b="1" i="1" dirty="0">
                <a:solidFill>
                  <a:srgbClr val="FFC000"/>
                </a:solidFill>
              </a:rPr>
              <a:t>azione forzante </a:t>
            </a:r>
            <a:r>
              <a:rPr lang="it-IT" sz="2300" b="1" dirty="0">
                <a:solidFill>
                  <a:schemeClr val="tx2"/>
                </a:solidFill>
              </a:rPr>
              <a:t>basta tener conto del fatto che non soltanto il livello di </a:t>
            </a:r>
            <a:r>
              <a:rPr lang="it-IT" sz="2300" b="1" i="1" dirty="0">
                <a:solidFill>
                  <a:srgbClr val="FFC000"/>
                </a:solidFill>
              </a:rPr>
              <a:t>concentrazione in atmosfera della CO</a:t>
            </a:r>
            <a:r>
              <a:rPr lang="it-IT" sz="2300" b="1" i="1" baseline="-25000" dirty="0">
                <a:solidFill>
                  <a:srgbClr val="FFC000"/>
                </a:solidFill>
              </a:rPr>
              <a:t>2</a:t>
            </a:r>
            <a:r>
              <a:rPr lang="it-IT" sz="2300" b="1" dirty="0">
                <a:solidFill>
                  <a:schemeClr val="tx2"/>
                </a:solidFill>
              </a:rPr>
              <a:t>, poco meno di </a:t>
            </a:r>
            <a:r>
              <a:rPr lang="it-IT" sz="2300" b="1" i="1" dirty="0">
                <a:solidFill>
                  <a:srgbClr val="FFC000"/>
                </a:solidFill>
              </a:rPr>
              <a:t>400</a:t>
            </a:r>
            <a:r>
              <a:rPr lang="it-IT" sz="2300" b="1" dirty="0">
                <a:solidFill>
                  <a:schemeClr val="tx2"/>
                </a:solidFill>
              </a:rPr>
              <a:t> </a:t>
            </a:r>
            <a:r>
              <a:rPr lang="it-IT" sz="2300" b="1" i="1" dirty="0">
                <a:solidFill>
                  <a:srgbClr val="FFC000"/>
                </a:solidFill>
              </a:rPr>
              <a:t>ppm</a:t>
            </a:r>
            <a:r>
              <a:rPr lang="it-IT" sz="2300" b="1" dirty="0">
                <a:solidFill>
                  <a:schemeClr val="tx2"/>
                </a:solidFill>
              </a:rPr>
              <a:t>, è il </a:t>
            </a:r>
            <a:r>
              <a:rPr lang="it-IT" sz="2300" b="1" i="1" dirty="0">
                <a:solidFill>
                  <a:srgbClr val="FFC000"/>
                </a:solidFill>
              </a:rPr>
              <a:t>massimo negli ultimi 650 mila anni </a:t>
            </a:r>
            <a:r>
              <a:rPr lang="it-IT" sz="2300" b="1" dirty="0">
                <a:solidFill>
                  <a:schemeClr val="tx2"/>
                </a:solidFill>
              </a:rPr>
              <a:t>– fino a cento anni fa si era mantenuto sotto quota 290 – ma, </a:t>
            </a:r>
            <a:r>
              <a:rPr lang="it-IT" sz="2300" b="1" i="1" dirty="0">
                <a:solidFill>
                  <a:srgbClr val="FFC000"/>
                </a:solidFill>
              </a:rPr>
              <a:t>soprattutto</a:t>
            </a:r>
            <a:r>
              <a:rPr lang="it-IT" sz="2300" b="1" dirty="0">
                <a:solidFill>
                  <a:schemeClr val="tx2"/>
                </a:solidFill>
              </a:rPr>
              <a:t>, che </a:t>
            </a:r>
          </a:p>
          <a:p>
            <a:pPr eaLnBrk="1" hangingPunct="1">
              <a:defRPr/>
            </a:pPr>
            <a:endParaRPr lang="it-IT" sz="1600" b="1" dirty="0">
              <a:solidFill>
                <a:schemeClr val="tx2"/>
              </a:solidFill>
            </a:endParaRPr>
          </a:p>
          <a:p>
            <a:pPr algn="ctr" eaLnBrk="1" hangingPunct="1">
              <a:defRPr/>
            </a:pPr>
            <a:r>
              <a:rPr lang="it-IT" sz="4000" b="1" i="1" dirty="0">
                <a:solidFill>
                  <a:schemeClr val="accent5"/>
                </a:solidFill>
              </a:rPr>
              <a:t>l’incremento negli ultimi 50 anni della concentrazione di CO</a:t>
            </a:r>
            <a:r>
              <a:rPr lang="it-IT" sz="4000" b="1" i="1" baseline="-25000" dirty="0">
                <a:solidFill>
                  <a:schemeClr val="accent5"/>
                </a:solidFill>
              </a:rPr>
              <a:t>2 </a:t>
            </a:r>
            <a:r>
              <a:rPr lang="it-IT" sz="4000" b="1" i="1" dirty="0">
                <a:solidFill>
                  <a:schemeClr val="accent5"/>
                </a:solidFill>
              </a:rPr>
              <a:t>è stato pari a quello che in altre epoche della storia del clima ha richiesto circa 5000 anni.</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539750" y="758825"/>
            <a:ext cx="8353425" cy="5416550"/>
          </a:xfrm>
          <a:prstGeom prst="rect">
            <a:avLst/>
          </a:prstGeom>
          <a:noFill/>
          <a:ln w="9525">
            <a:noFill/>
            <a:miter lim="800000"/>
            <a:headEnd/>
            <a:tailEnd/>
          </a:ln>
        </p:spPr>
        <p:txBody>
          <a:bodyPr anchor="ctr">
            <a:spAutoFit/>
          </a:bodyPr>
          <a:lstStyle/>
          <a:p>
            <a:pPr algn="ctr"/>
            <a:r>
              <a:rPr lang="it-IT" sz="3000" b="1"/>
              <a:t>Questo fattore di </a:t>
            </a:r>
            <a:r>
              <a:rPr lang="it-IT" sz="3000" b="1" i="1">
                <a:solidFill>
                  <a:srgbClr val="FFC000"/>
                </a:solidFill>
              </a:rPr>
              <a:t>contrazione temporale</a:t>
            </a:r>
            <a:r>
              <a:rPr lang="it-IT" sz="3000" b="1"/>
              <a:t>, pari quasi a 100, fa ben capire </a:t>
            </a:r>
            <a:r>
              <a:rPr lang="it-IT" sz="3000" b="1" i="1"/>
              <a:t>l’</a:t>
            </a:r>
            <a:r>
              <a:rPr lang="it-IT" sz="3000" b="1" i="1">
                <a:solidFill>
                  <a:srgbClr val="FFC000"/>
                </a:solidFill>
              </a:rPr>
              <a:t>intensità dell’azione forzante</a:t>
            </a:r>
            <a:r>
              <a:rPr lang="it-IT" sz="3000" b="1"/>
              <a:t> del global warming. </a:t>
            </a:r>
          </a:p>
          <a:p>
            <a:endParaRPr lang="it-IT" sz="1600" b="1"/>
          </a:p>
          <a:p>
            <a:pPr algn="ctr"/>
            <a:r>
              <a:rPr lang="it-IT" sz="4800" b="1"/>
              <a:t>Il riscaldamento globale indotto da attività umane rappresenta la sollecitazione per un ‘</a:t>
            </a:r>
            <a:r>
              <a:rPr lang="it-IT" sz="4800" b="1" i="1"/>
              <a:t>abrupt climate change</a:t>
            </a:r>
            <a:r>
              <a:rPr lang="it-IT" sz="4800" b="1"/>
              <a:t>’</a:t>
            </a:r>
            <a:r>
              <a:rPr lang="it-IT" sz="4800"/>
              <a:t> </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p:cNvSpPr>
          <p:nvPr/>
        </p:nvSpPr>
        <p:spPr bwMode="auto">
          <a:xfrm>
            <a:off x="179388" y="1857375"/>
            <a:ext cx="8713787" cy="1938338"/>
          </a:xfrm>
          <a:prstGeom prst="rect">
            <a:avLst/>
          </a:prstGeom>
          <a:noFill/>
          <a:ln w="9525">
            <a:noFill/>
            <a:miter lim="800000"/>
            <a:headEnd/>
            <a:tailEnd/>
          </a:ln>
        </p:spPr>
        <p:txBody>
          <a:bodyPr anchor="ctr">
            <a:spAutoFit/>
          </a:bodyPr>
          <a:lstStyle/>
          <a:p>
            <a:pPr algn="ctr" eaLnBrk="1" hangingPunct="1"/>
            <a:r>
              <a:rPr lang="it-IT" sz="6000" b="1">
                <a:solidFill>
                  <a:schemeClr val="tx2"/>
                </a:solidFill>
              </a:rPr>
              <a:t>Un modello “semplice” per capire</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ball"/>
          <p:cNvPicPr>
            <a:picLocks noChangeAspect="1" noChangeArrowheads="1" noCrop="1"/>
          </p:cNvPicPr>
          <p:nvPr/>
        </p:nvPicPr>
        <p:blipFill>
          <a:blip r:embed="rId3" cstate="print"/>
          <a:srcRect/>
          <a:stretch>
            <a:fillRect/>
          </a:stretch>
        </p:blipFill>
        <p:spPr bwMode="auto">
          <a:xfrm>
            <a:off x="971550" y="2349500"/>
            <a:ext cx="7367588" cy="2689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Acero">
  <a:themeElements>
    <a:clrScheme name="Acero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Acer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charset="0"/>
          </a:defRPr>
        </a:defPPr>
      </a:lstStyle>
    </a:lnDef>
  </a:objectDefaults>
  <a:extraClrSchemeLst>
    <a:extraClrScheme>
      <a:clrScheme name="Acero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Acero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Acero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Acero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Acero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Acero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Acero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Acero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Acero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4828</TotalTime>
  <Words>6528</Words>
  <Application>Microsoft Office PowerPoint</Application>
  <PresentationFormat>On-screen Show (4:3)</PresentationFormat>
  <Paragraphs>528</Paragraphs>
  <Slides>135</Slides>
  <Notes>110</Notes>
  <HiddenSlides>0</HiddenSlides>
  <MMClips>4</MMClips>
  <ScaleCrop>false</ScaleCrop>
  <HeadingPairs>
    <vt:vector size="4" baseType="variant">
      <vt:variant>
        <vt:lpstr>Theme</vt:lpstr>
      </vt:variant>
      <vt:variant>
        <vt:i4>1</vt:i4>
      </vt:variant>
      <vt:variant>
        <vt:lpstr>Slide Titles</vt:lpstr>
      </vt:variant>
      <vt:variant>
        <vt:i4>135</vt:i4>
      </vt:variant>
    </vt:vector>
  </HeadingPairs>
  <TitlesOfParts>
    <vt:vector size="136" baseType="lpstr">
      <vt:lpstr>Acero</vt:lpstr>
      <vt:lpstr>Slide 1</vt:lpstr>
      <vt:lpstr>Slide 2</vt:lpstr>
      <vt:lpstr>Slide 3</vt:lpstr>
      <vt:lpstr>Slide 4</vt:lpstr>
      <vt:lpstr> Joint science academies’ statement: Global response to climate change, 7 giugno 2005  </vt:lpstr>
      <vt:lpstr>Slide 6</vt:lpstr>
      <vt:lpstr>Slide 7</vt:lpstr>
      <vt:lpstr>Slide 8</vt:lpstr>
      <vt:lpstr>Slide 9</vt:lpstr>
      <vt:lpstr>Slide 10</vt:lpstr>
      <vt:lpstr>Slide 11</vt:lpstr>
      <vt:lpstr>Slide 12</vt:lpstr>
      <vt:lpstr>Joint science academies’ statement: Energy Sustainability and Security, 14 giugno 2006</vt:lpstr>
      <vt:lpstr>Slide 14</vt:lpstr>
      <vt:lpstr>Slide 15</vt:lpstr>
      <vt:lpstr>Slide 16</vt:lpstr>
      <vt:lpstr>Slide 17</vt:lpstr>
      <vt:lpstr>Slide 18</vt:lpstr>
      <vt:lpstr>Il pianeta Energia</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L’effetto serra</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16 febbraio 2005    Entra in vigore il Protocollo di Kyoto</vt:lpstr>
      <vt:lpstr>Slide 68</vt:lpstr>
      <vt:lpstr>Fig. 4: Consumi ed emissioni negli scenari di riferimento (Fonte: Elaborazioni ENEA su dati IPCC, IIASA-WEC, IEA, EIA-DOE)</vt:lpstr>
      <vt:lpstr>Slide 70</vt:lpstr>
      <vt:lpstr>Slide 71</vt:lpstr>
      <vt:lpstr>Slide 72</vt:lpstr>
      <vt:lpstr>A fronte dei diversi scenari vengono ipotizzati gli effetti dell’aumento della temperatura, in particolare l’innalzamento del livello degli oceani nelle varie aree della Terra.  Vediamo alcuni esempi</vt:lpstr>
      <vt:lpstr>Slide 74</vt:lpstr>
      <vt:lpstr>Slide 75</vt:lpstr>
      <vt:lpstr>Slide 76</vt:lpstr>
      <vt:lpstr>Slide 77</vt:lpstr>
      <vt:lpstr>Slide 78</vt:lpstr>
      <vt:lpstr>Slide 79</vt:lpstr>
      <vt:lpstr>Slide 80</vt:lpstr>
      <vt:lpstr>Slide 81</vt:lpstr>
      <vt:lpstr> Fig. 5: Andamento della temperatura nella Groenlandia centrale negli ultimi 100.000 anni</vt:lpstr>
      <vt:lpstr>Slide 83</vt:lpstr>
      <vt:lpstr>Slide 84</vt:lpstr>
      <vt:lpstr>Slide 85</vt:lpstr>
      <vt:lpstr>Slide 86</vt:lpstr>
      <vt:lpstr>Slide 87</vt:lpstr>
      <vt:lpstr>Slide 88</vt:lpstr>
      <vt:lpstr>Slide 89</vt:lpstr>
      <vt:lpstr>L’atmosfera può innescare comportamenti di soglia nel sistema climatico?  Fino a pochi anni fa la Climatologia negava questa possibilità.  Al di là delle azioni astronomiche, connesse ai moti della Terra e alle loro variazioni,  la scienza climatologica riconosceva due fattori fondamentali per la modificazione del clima: la salinità delle correnti oceaniche  e  l’evoluzione delle masse ghiacciate. E il Dryas recente era un efficace esempio a sostegno di questa convinzione.  </vt:lpstr>
      <vt:lpstr>UN NUOVO PARADIGMA</vt:lpstr>
      <vt:lpstr>Slide 92</vt:lpstr>
      <vt:lpstr>Slide 93</vt:lpstr>
      <vt:lpstr>All’atmosfera non veniva riconosciuto alcun ruolo di modificazione del clima (al più un “rumore” di fondo, una variabile stocastica nei modelli climatologici).  Difficile allora accettare che elementi che fanno parte dell’atmosfera, come i gas “serra”, possano essere climalteranti. </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vector>
  </TitlesOfParts>
  <Company>ENEA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 III Roma  3° Municipio  maggio 2007</dc:title>
  <dc:creator>Massimo Scalia</dc:creator>
  <cp:lastModifiedBy>scalia</cp:lastModifiedBy>
  <cp:revision>112</cp:revision>
  <dcterms:created xsi:type="dcterms:W3CDTF">2007-03-24T12:51:19Z</dcterms:created>
  <dcterms:modified xsi:type="dcterms:W3CDTF">2016-03-28T23:16:32Z</dcterms:modified>
</cp:coreProperties>
</file>