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2" r:id="rId2"/>
  </p:sldMasterIdLst>
  <p:notesMasterIdLst>
    <p:notesMasterId r:id="rId22"/>
  </p:notesMasterIdLst>
  <p:sldIdLst>
    <p:sldId id="263" r:id="rId3"/>
    <p:sldId id="273" r:id="rId4"/>
    <p:sldId id="280" r:id="rId5"/>
    <p:sldId id="281" r:id="rId6"/>
    <p:sldId id="292" r:id="rId7"/>
    <p:sldId id="293" r:id="rId8"/>
    <p:sldId id="283" r:id="rId9"/>
    <p:sldId id="291" r:id="rId10"/>
    <p:sldId id="284" r:id="rId11"/>
    <p:sldId id="276" r:id="rId12"/>
    <p:sldId id="286" r:id="rId13"/>
    <p:sldId id="287" r:id="rId14"/>
    <p:sldId id="288" r:id="rId15"/>
    <p:sldId id="278" r:id="rId16"/>
    <p:sldId id="275" r:id="rId17"/>
    <p:sldId id="290" r:id="rId18"/>
    <p:sldId id="279" r:id="rId19"/>
    <p:sldId id="282" r:id="rId20"/>
    <p:sldId id="294" r:id="rId21"/>
  </p:sldIdLst>
  <p:sldSz cx="9144000" cy="6858000" type="screen4x3"/>
  <p:notesSz cx="7099300" cy="10234613"/>
  <p:defaultTextStyle>
    <a:defPPr>
      <a:defRPr lang="en-GB"/>
    </a:defPPr>
    <a:lvl1pPr algn="l" defTabSz="449263" rtl="0" fontAlgn="base">
      <a:spcBef>
        <a:spcPct val="0"/>
      </a:spcBef>
      <a:spcAft>
        <a:spcPct val="0"/>
      </a:spcAft>
      <a:defRPr kern="1200">
        <a:solidFill>
          <a:schemeClr val="bg1"/>
        </a:solidFill>
        <a:latin typeface="Arial" charset="0"/>
        <a:ea typeface="SimSun" pitchFamily="2" charset="-122"/>
        <a:cs typeface="+mn-cs"/>
      </a:defRPr>
    </a:lvl1pPr>
    <a:lvl2pPr marL="742950" indent="-285750" algn="l" defTabSz="449263" rtl="0" fontAlgn="base">
      <a:spcBef>
        <a:spcPct val="0"/>
      </a:spcBef>
      <a:spcAft>
        <a:spcPct val="0"/>
      </a:spcAft>
      <a:defRPr kern="1200">
        <a:solidFill>
          <a:schemeClr val="bg1"/>
        </a:solidFill>
        <a:latin typeface="Arial" charset="0"/>
        <a:ea typeface="SimSun" pitchFamily="2" charset="-122"/>
        <a:cs typeface="+mn-cs"/>
      </a:defRPr>
    </a:lvl2pPr>
    <a:lvl3pPr marL="1143000" indent="-228600" algn="l" defTabSz="449263" rtl="0" fontAlgn="base">
      <a:spcBef>
        <a:spcPct val="0"/>
      </a:spcBef>
      <a:spcAft>
        <a:spcPct val="0"/>
      </a:spcAft>
      <a:defRPr kern="1200">
        <a:solidFill>
          <a:schemeClr val="bg1"/>
        </a:solidFill>
        <a:latin typeface="Arial" charset="0"/>
        <a:ea typeface="SimSun" pitchFamily="2" charset="-122"/>
        <a:cs typeface="+mn-cs"/>
      </a:defRPr>
    </a:lvl3pPr>
    <a:lvl4pPr marL="1600200" indent="-228600" algn="l" defTabSz="449263" rtl="0" fontAlgn="base">
      <a:spcBef>
        <a:spcPct val="0"/>
      </a:spcBef>
      <a:spcAft>
        <a:spcPct val="0"/>
      </a:spcAft>
      <a:defRPr kern="1200">
        <a:solidFill>
          <a:schemeClr val="bg1"/>
        </a:solidFill>
        <a:latin typeface="Arial" charset="0"/>
        <a:ea typeface="SimSun" pitchFamily="2" charset="-122"/>
        <a:cs typeface="+mn-cs"/>
      </a:defRPr>
    </a:lvl4pPr>
    <a:lvl5pPr marL="2057400" indent="-228600" algn="l" defTabSz="449263" rtl="0" fontAlgn="base">
      <a:spcBef>
        <a:spcPct val="0"/>
      </a:spcBef>
      <a:spcAft>
        <a:spcPct val="0"/>
      </a:spcAft>
      <a:defRPr kern="1200">
        <a:solidFill>
          <a:schemeClr val="bg1"/>
        </a:solidFill>
        <a:latin typeface="Arial" charset="0"/>
        <a:ea typeface="SimSun" pitchFamily="2" charset="-122"/>
        <a:cs typeface="+mn-cs"/>
      </a:defRPr>
    </a:lvl5pPr>
    <a:lvl6pPr marL="2286000" algn="l" defTabSz="914400" rtl="0" eaLnBrk="1" latinLnBrk="0" hangingPunct="1">
      <a:defRPr kern="1200">
        <a:solidFill>
          <a:schemeClr val="bg1"/>
        </a:solidFill>
        <a:latin typeface="Arial" charset="0"/>
        <a:ea typeface="SimSun" pitchFamily="2" charset="-122"/>
        <a:cs typeface="+mn-cs"/>
      </a:defRPr>
    </a:lvl6pPr>
    <a:lvl7pPr marL="2743200" algn="l" defTabSz="914400" rtl="0" eaLnBrk="1" latinLnBrk="0" hangingPunct="1">
      <a:defRPr kern="1200">
        <a:solidFill>
          <a:schemeClr val="bg1"/>
        </a:solidFill>
        <a:latin typeface="Arial" charset="0"/>
        <a:ea typeface="SimSun" pitchFamily="2" charset="-122"/>
        <a:cs typeface="+mn-cs"/>
      </a:defRPr>
    </a:lvl7pPr>
    <a:lvl8pPr marL="3200400" algn="l" defTabSz="914400" rtl="0" eaLnBrk="1" latinLnBrk="0" hangingPunct="1">
      <a:defRPr kern="1200">
        <a:solidFill>
          <a:schemeClr val="bg1"/>
        </a:solidFill>
        <a:latin typeface="Arial" charset="0"/>
        <a:ea typeface="SimSun" pitchFamily="2" charset="-122"/>
        <a:cs typeface="+mn-cs"/>
      </a:defRPr>
    </a:lvl8pPr>
    <a:lvl9pPr marL="3657600" algn="l" defTabSz="914400" rtl="0" eaLnBrk="1" latinLnBrk="0" hangingPunct="1">
      <a:defRPr kern="1200">
        <a:solidFill>
          <a:schemeClr val="bg1"/>
        </a:solidFill>
        <a:latin typeface="Arial" charset="0"/>
        <a:ea typeface="SimSun"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EBEB"/>
    <a:srgbClr val="83C937"/>
    <a:srgbClr val="FF9933"/>
    <a:srgbClr val="CC0000"/>
  </p:clrMru>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ile medio 2 - Color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le medio 2 - Color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27102A9-8310-4765-A935-A1911B00CA55}" styleName="Stile chiaro 1 - Colore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D7AC3CCA-C797-4891-BE02-D94E43425B78}" styleName="Stile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Stile con tema 2 - Color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42" autoAdjust="0"/>
    <p:restoredTop sz="94676" autoAdjust="0"/>
  </p:normalViewPr>
  <p:slideViewPr>
    <p:cSldViewPr>
      <p:cViewPr varScale="1">
        <p:scale>
          <a:sx n="72" d="100"/>
          <a:sy n="72" d="100"/>
        </p:scale>
        <p:origin x="-97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affaella.mastrella\Documents\raffaella\MuseoEnergia_Presentazione\CameraDeputati_20110504\RapportoAnnuale2010\Rapporto2010-italiano.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raffaella.mastrella\Documents\raffaella\MuseoEnergia_Presentazione\CameraDeputati_20110504\RapportoAnnuale2010\Rapporto2010-italiano.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it-IT"/>
  <c:chart>
    <c:title>
      <c:tx>
        <c:rich>
          <a:bodyPr/>
          <a:lstStyle/>
          <a:p>
            <a:pPr>
              <a:defRPr sz="1200" b="1" i="0" u="none" strike="noStrike" baseline="0">
                <a:solidFill>
                  <a:srgbClr val="000000"/>
                </a:solidFill>
                <a:latin typeface="Arial"/>
                <a:ea typeface="Arial"/>
                <a:cs typeface="Arial"/>
              </a:defRPr>
            </a:pPr>
            <a:r>
              <a:rPr lang="it-IT" dirty="0"/>
              <a:t>Riserve di gas recuperabili per regione/zona marina al 31-12-2010</a:t>
            </a:r>
          </a:p>
        </c:rich>
      </c:tx>
      <c:layout>
        <c:manualLayout>
          <c:xMode val="edge"/>
          <c:yMode val="edge"/>
          <c:x val="0.17176141973079076"/>
          <c:y val="1.0278785204388869E-2"/>
        </c:manualLayout>
      </c:layout>
      <c:spPr>
        <a:noFill/>
        <a:ln w="25400">
          <a:noFill/>
        </a:ln>
      </c:spPr>
    </c:title>
    <c:view3D>
      <c:rotX val="45"/>
      <c:rotY val="200"/>
      <c:perspective val="0"/>
    </c:view3D>
    <c:plotArea>
      <c:layout>
        <c:manualLayout>
          <c:layoutTarget val="inner"/>
          <c:xMode val="edge"/>
          <c:yMode val="edge"/>
          <c:x val="0.18872882326703241"/>
          <c:y val="0.20490385297847541"/>
          <c:w val="0.5753607875988006"/>
          <c:h val="0.62171681886631425"/>
        </c:manualLayout>
      </c:layout>
      <c:pie3DChart>
        <c:varyColors val="1"/>
        <c:ser>
          <c:idx val="1"/>
          <c:order val="0"/>
          <c:spPr>
            <a:ln w="12700">
              <a:solidFill>
                <a:srgbClr val="000000"/>
              </a:solidFill>
              <a:prstDash val="solid"/>
            </a:ln>
          </c:spPr>
          <c:dPt>
            <c:idx val="0"/>
            <c:spPr>
              <a:solidFill>
                <a:srgbClr val="FFCC00"/>
              </a:solidFill>
              <a:ln w="12700">
                <a:solidFill>
                  <a:srgbClr val="000000"/>
                </a:solidFill>
                <a:prstDash val="solid"/>
              </a:ln>
              <a:effectLst>
                <a:outerShdw dist="35921" dir="2700000" algn="br">
                  <a:srgbClr val="000000"/>
                </a:outerShdw>
              </a:effectLst>
            </c:spPr>
          </c:dPt>
          <c:dPt>
            <c:idx val="1"/>
            <c:spPr>
              <a:solidFill>
                <a:srgbClr val="FFCC99"/>
              </a:solidFill>
              <a:ln w="12700">
                <a:solidFill>
                  <a:srgbClr val="000000"/>
                </a:solidFill>
                <a:prstDash val="solid"/>
              </a:ln>
              <a:effectLst>
                <a:outerShdw dist="35921" dir="2700000" algn="br">
                  <a:srgbClr val="000000"/>
                </a:outerShdw>
              </a:effectLst>
            </c:spPr>
          </c:dPt>
          <c:dPt>
            <c:idx val="2"/>
            <c:spPr>
              <a:solidFill>
                <a:srgbClr val="99CCFF"/>
              </a:solidFill>
              <a:ln w="12700">
                <a:solidFill>
                  <a:srgbClr val="000000"/>
                </a:solidFill>
                <a:prstDash val="solid"/>
              </a:ln>
              <a:effectLst>
                <a:outerShdw dist="35921" dir="2700000" algn="br">
                  <a:srgbClr val="000000"/>
                </a:outerShdw>
              </a:effectLst>
            </c:spPr>
          </c:dPt>
          <c:dPt>
            <c:idx val="3"/>
            <c:spPr>
              <a:solidFill>
                <a:srgbClr val="993300"/>
              </a:solidFill>
              <a:ln w="12700">
                <a:solidFill>
                  <a:srgbClr val="000000"/>
                </a:solidFill>
                <a:prstDash val="solid"/>
              </a:ln>
              <a:effectLst>
                <a:outerShdw dist="35921" dir="2700000" algn="br">
                  <a:srgbClr val="000000"/>
                </a:outerShdw>
              </a:effectLst>
            </c:spPr>
          </c:dPt>
          <c:dPt>
            <c:idx val="4"/>
            <c:spPr>
              <a:solidFill>
                <a:srgbClr val="339966"/>
              </a:solidFill>
              <a:ln w="12700">
                <a:solidFill>
                  <a:srgbClr val="000000"/>
                </a:solidFill>
                <a:prstDash val="solid"/>
              </a:ln>
              <a:effectLst>
                <a:outerShdw dist="35921" dir="2700000" algn="br">
                  <a:srgbClr val="000000"/>
                </a:outerShdw>
              </a:effectLst>
            </c:spPr>
          </c:dPt>
          <c:dPt>
            <c:idx val="5"/>
            <c:spPr>
              <a:solidFill>
                <a:srgbClr val="666699"/>
              </a:solidFill>
              <a:ln w="12700">
                <a:solidFill>
                  <a:srgbClr val="000000"/>
                </a:solidFill>
                <a:prstDash val="solid"/>
              </a:ln>
              <a:effectLst>
                <a:outerShdw dist="35921" dir="2700000" algn="br">
                  <a:srgbClr val="000000"/>
                </a:outerShdw>
              </a:effectLst>
            </c:spPr>
          </c:dPt>
          <c:dLbls>
            <c:spPr>
              <a:noFill/>
              <a:ln w="25400">
                <a:noFill/>
              </a:ln>
            </c:spPr>
            <c:txPr>
              <a:bodyPr/>
              <a:lstStyle/>
              <a:p>
                <a:pPr>
                  <a:defRPr sz="600" b="0" i="0" u="none" strike="noStrike" baseline="0">
                    <a:solidFill>
                      <a:srgbClr val="000000"/>
                    </a:solidFill>
                    <a:latin typeface="Arial"/>
                    <a:ea typeface="Arial"/>
                    <a:cs typeface="Arial"/>
                  </a:defRPr>
                </a:pPr>
                <a:endParaRPr lang="it-IT"/>
              </a:p>
            </c:txPr>
            <c:dLblPos val="outEnd"/>
            <c:showCatName val="1"/>
            <c:showLeaderLines val="1"/>
          </c:dLbls>
          <c:cat>
            <c:strRef>
              <c:f>('riserve 2010'!$B$5:$B$8;'riserve 2010'!$B$10:$B$12)</c:f>
              <c:strCache>
                <c:ptCount val="7"/>
                <c:pt idx="0">
                  <c:v> Nord Italia</c:v>
                </c:pt>
                <c:pt idx="1">
                  <c:v> Centro Italia</c:v>
                </c:pt>
                <c:pt idx="2">
                  <c:v> Sud Italia</c:v>
                </c:pt>
                <c:pt idx="3">
                  <c:v> Sicilia</c:v>
                </c:pt>
                <c:pt idx="4">
                  <c:v> Zona A</c:v>
                </c:pt>
                <c:pt idx="5">
                  <c:v> Zona B</c:v>
                </c:pt>
                <c:pt idx="6">
                  <c:v> Zona C+D+F+G</c:v>
                </c:pt>
              </c:strCache>
            </c:strRef>
          </c:cat>
          <c:val>
            <c:numRef>
              <c:f>('riserve 2010'!$F$5:$F$8;'riserve 2010'!$F$10:$F$12)</c:f>
              <c:numCache>
                <c:formatCode>#,##0</c:formatCode>
                <c:ptCount val="7"/>
                <c:pt idx="0">
                  <c:v>4739.5</c:v>
                </c:pt>
                <c:pt idx="1">
                  <c:v>2870.1</c:v>
                </c:pt>
                <c:pt idx="2">
                  <c:v>34842.400000000001</c:v>
                </c:pt>
                <c:pt idx="3">
                  <c:v>3183.7</c:v>
                </c:pt>
                <c:pt idx="4">
                  <c:v>36170.300000000003</c:v>
                </c:pt>
                <c:pt idx="5">
                  <c:v>8474</c:v>
                </c:pt>
                <c:pt idx="6">
                  <c:v>13128.5</c:v>
                </c:pt>
              </c:numCache>
            </c:numRef>
          </c:val>
        </c:ser>
        <c:dLbls>
          <c:showCatName val="1"/>
        </c:dLbls>
      </c:pie3DChart>
      <c:spPr>
        <a:noFill/>
        <a:ln w="25400">
          <a:noFill/>
        </a:ln>
      </c:spPr>
    </c:plotArea>
    <c:plotVisOnly val="1"/>
    <c:dispBlanksAs val="zero"/>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it-IT"/>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it-IT"/>
  <c:chart>
    <c:title>
      <c:tx>
        <c:rich>
          <a:bodyPr/>
          <a:lstStyle/>
          <a:p>
            <a:pPr>
              <a:defRPr sz="1200" b="1" i="0" u="none" strike="noStrike" baseline="0">
                <a:solidFill>
                  <a:srgbClr val="000000"/>
                </a:solidFill>
                <a:latin typeface="Arial"/>
                <a:ea typeface="Arial"/>
                <a:cs typeface="Arial"/>
              </a:defRPr>
            </a:pPr>
            <a:r>
              <a:rPr lang="it-IT"/>
              <a:t>Riserve di olio recuperabili per regione/zona marina al 31-12-2010</a:t>
            </a:r>
          </a:p>
        </c:rich>
      </c:tx>
      <c:layout>
        <c:manualLayout>
          <c:xMode val="edge"/>
          <c:yMode val="edge"/>
          <c:x val="0.14113255419386506"/>
          <c:y val="2.3094177840202807E-2"/>
        </c:manualLayout>
      </c:layout>
      <c:spPr>
        <a:noFill/>
        <a:ln w="25400">
          <a:noFill/>
        </a:ln>
      </c:spPr>
    </c:title>
    <c:view3D>
      <c:rotX val="45"/>
      <c:rotY val="130"/>
      <c:perspective val="0"/>
    </c:view3D>
    <c:plotArea>
      <c:layout>
        <c:manualLayout>
          <c:layoutTarget val="inner"/>
          <c:xMode val="edge"/>
          <c:yMode val="edge"/>
          <c:x val="0.18118973297800639"/>
          <c:y val="0.19686427896365177"/>
          <c:w val="0.64592065115060371"/>
          <c:h val="0.65679498379908741"/>
        </c:manualLayout>
      </c:layout>
      <c:pie3DChart>
        <c:varyColors val="1"/>
        <c:ser>
          <c:idx val="1"/>
          <c:order val="0"/>
          <c:spPr>
            <a:ln w="12700">
              <a:solidFill>
                <a:srgbClr val="000000"/>
              </a:solidFill>
              <a:prstDash val="solid"/>
            </a:ln>
          </c:spPr>
          <c:dPt>
            <c:idx val="0"/>
            <c:spPr>
              <a:solidFill>
                <a:srgbClr val="339966"/>
              </a:solidFill>
              <a:ln w="12700">
                <a:solidFill>
                  <a:srgbClr val="000000"/>
                </a:solidFill>
                <a:prstDash val="solid"/>
              </a:ln>
              <a:effectLst>
                <a:outerShdw dist="35921" dir="2700000" algn="br">
                  <a:srgbClr val="000000"/>
                </a:outerShdw>
              </a:effectLst>
            </c:spPr>
          </c:dPt>
          <c:dPt>
            <c:idx val="1"/>
            <c:spPr>
              <a:solidFill>
                <a:srgbClr val="FFCC99"/>
              </a:solidFill>
              <a:ln w="12700">
                <a:solidFill>
                  <a:srgbClr val="000000"/>
                </a:solidFill>
                <a:prstDash val="solid"/>
              </a:ln>
              <a:effectLst>
                <a:outerShdw dist="35921" dir="2700000" algn="br">
                  <a:srgbClr val="000000"/>
                </a:outerShdw>
              </a:effectLst>
            </c:spPr>
          </c:dPt>
          <c:dPt>
            <c:idx val="2"/>
            <c:spPr>
              <a:solidFill>
                <a:srgbClr val="99CCFF"/>
              </a:solidFill>
              <a:ln w="12700">
                <a:solidFill>
                  <a:srgbClr val="000000"/>
                </a:solidFill>
                <a:prstDash val="solid"/>
              </a:ln>
              <a:effectLst>
                <a:outerShdw dist="35921" dir="2700000" algn="br">
                  <a:srgbClr val="000000"/>
                </a:outerShdw>
              </a:effectLst>
            </c:spPr>
          </c:dPt>
          <c:dPt>
            <c:idx val="3"/>
            <c:spPr>
              <a:solidFill>
                <a:srgbClr val="993300"/>
              </a:solidFill>
              <a:ln w="12700">
                <a:solidFill>
                  <a:srgbClr val="000000"/>
                </a:solidFill>
                <a:prstDash val="solid"/>
              </a:ln>
              <a:effectLst>
                <a:outerShdw dist="35921" dir="2700000" algn="br">
                  <a:srgbClr val="000000"/>
                </a:outerShdw>
              </a:effectLst>
            </c:spPr>
          </c:dPt>
          <c:dPt>
            <c:idx val="4"/>
            <c:spPr>
              <a:solidFill>
                <a:srgbClr val="CC99FF"/>
              </a:solidFill>
              <a:ln w="12700">
                <a:solidFill>
                  <a:srgbClr val="000000"/>
                </a:solidFill>
                <a:prstDash val="solid"/>
              </a:ln>
              <a:effectLst>
                <a:outerShdw dist="35921" dir="2700000" algn="br">
                  <a:srgbClr val="000000"/>
                </a:outerShdw>
              </a:effectLst>
            </c:spPr>
          </c:dPt>
          <c:dPt>
            <c:idx val="5"/>
            <c:spPr>
              <a:solidFill>
                <a:srgbClr val="FFFF00"/>
              </a:solidFill>
              <a:ln w="12700">
                <a:solidFill>
                  <a:srgbClr val="000000"/>
                </a:solidFill>
                <a:prstDash val="solid"/>
              </a:ln>
              <a:effectLst>
                <a:outerShdw dist="35921" dir="2700000" algn="br">
                  <a:srgbClr val="000000"/>
                </a:outerShdw>
              </a:effectLst>
            </c:spPr>
          </c:dPt>
          <c:dLbls>
            <c:dLbl>
              <c:idx val="1"/>
              <c:delete val="1"/>
            </c:dLbl>
            <c:spPr>
              <a:noFill/>
              <a:ln w="25400">
                <a:noFill/>
              </a:ln>
            </c:spPr>
            <c:txPr>
              <a:bodyPr/>
              <a:lstStyle/>
              <a:p>
                <a:pPr>
                  <a:defRPr sz="600" b="0" i="0" u="none" strike="noStrike" baseline="0">
                    <a:solidFill>
                      <a:srgbClr val="000000"/>
                    </a:solidFill>
                    <a:latin typeface="Arial"/>
                    <a:ea typeface="Arial"/>
                    <a:cs typeface="Arial"/>
                  </a:defRPr>
                </a:pPr>
                <a:endParaRPr lang="it-IT"/>
              </a:p>
            </c:txPr>
            <c:dLblPos val="outEnd"/>
            <c:showCatName val="1"/>
            <c:showLeaderLines val="1"/>
          </c:dLbls>
          <c:cat>
            <c:strRef>
              <c:f>('riserve 2010'!$I$5:$I$8;'riserve 2010'!$I$10:$I$12)</c:f>
              <c:strCache>
                <c:ptCount val="7"/>
                <c:pt idx="0">
                  <c:v> Nord Italia</c:v>
                </c:pt>
                <c:pt idx="1">
                  <c:v> Centro Italia</c:v>
                </c:pt>
                <c:pt idx="2">
                  <c:v> Sud Italia</c:v>
                </c:pt>
                <c:pt idx="3">
                  <c:v> Sicilia</c:v>
                </c:pt>
                <c:pt idx="4">
                  <c:v> Zona B</c:v>
                </c:pt>
                <c:pt idx="5">
                  <c:v> Zona C</c:v>
                </c:pt>
                <c:pt idx="6">
                  <c:v> Zona F</c:v>
                </c:pt>
              </c:strCache>
            </c:strRef>
          </c:cat>
          <c:val>
            <c:numRef>
              <c:f>('riserve 2010'!$M$5:$M$8;'riserve 2010'!$M$10:$M$12)</c:f>
              <c:numCache>
                <c:formatCode>#,##0</c:formatCode>
                <c:ptCount val="7"/>
                <c:pt idx="0">
                  <c:v>42075.5</c:v>
                </c:pt>
                <c:pt idx="1">
                  <c:v>0</c:v>
                </c:pt>
                <c:pt idx="2">
                  <c:v>123420.2</c:v>
                </c:pt>
                <c:pt idx="3">
                  <c:v>10770.9</c:v>
                </c:pt>
                <c:pt idx="4">
                  <c:v>5947.2</c:v>
                </c:pt>
                <c:pt idx="5">
                  <c:v>3483.1</c:v>
                </c:pt>
                <c:pt idx="6">
                  <c:v>1696</c:v>
                </c:pt>
              </c:numCache>
            </c:numRef>
          </c:val>
        </c:ser>
        <c:dLbls>
          <c:showCatName val="1"/>
        </c:dLbls>
      </c:pie3DChart>
      <c:spPr>
        <a:noFill/>
        <a:ln w="25400">
          <a:noFill/>
        </a:ln>
      </c:spPr>
    </c:plotArea>
    <c:plotVisOnly val="1"/>
    <c:dispBlanksAs val="zero"/>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it-IT"/>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5631" cy="512304"/>
          </a:xfrm>
          <a:prstGeom prst="rect">
            <a:avLst/>
          </a:prstGeom>
        </p:spPr>
        <p:txBody>
          <a:bodyPr vert="horz" lIns="95500" tIns="47750" rIns="95500" bIns="47750" rtlCol="0"/>
          <a:lstStyle>
            <a:lvl1pPr algn="l">
              <a:defRPr sz="1300"/>
            </a:lvl1pPr>
          </a:lstStyle>
          <a:p>
            <a:pPr>
              <a:defRPr/>
            </a:pPr>
            <a:endParaRPr lang="it-IT"/>
          </a:p>
        </p:txBody>
      </p:sp>
      <p:sp>
        <p:nvSpPr>
          <p:cNvPr id="3" name="Segnaposto data 2"/>
          <p:cNvSpPr>
            <a:spLocks noGrp="1"/>
          </p:cNvSpPr>
          <p:nvPr>
            <p:ph type="dt" idx="1"/>
          </p:nvPr>
        </p:nvSpPr>
        <p:spPr>
          <a:xfrm>
            <a:off x="4021979" y="0"/>
            <a:ext cx="3075631" cy="512304"/>
          </a:xfrm>
          <a:prstGeom prst="rect">
            <a:avLst/>
          </a:prstGeom>
        </p:spPr>
        <p:txBody>
          <a:bodyPr vert="horz" lIns="95500" tIns="47750" rIns="95500" bIns="47750" rtlCol="0"/>
          <a:lstStyle>
            <a:lvl1pPr algn="r">
              <a:defRPr sz="1300"/>
            </a:lvl1pPr>
          </a:lstStyle>
          <a:p>
            <a:pPr>
              <a:defRPr/>
            </a:pPr>
            <a:fld id="{21C4A571-D62D-41ED-BD6E-17C8EBDAF381}" type="datetimeFigureOut">
              <a:rPr lang="it-IT"/>
              <a:pPr>
                <a:defRPr/>
              </a:pPr>
              <a:t>05/05/2011</a:t>
            </a:fld>
            <a:endParaRPr lang="it-IT"/>
          </a:p>
        </p:txBody>
      </p:sp>
      <p:sp>
        <p:nvSpPr>
          <p:cNvPr id="4" name="Segnaposto immagin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5500" tIns="47750" rIns="95500" bIns="47750" rtlCol="0" anchor="ctr"/>
          <a:lstStyle/>
          <a:p>
            <a:pPr lvl="0"/>
            <a:endParaRPr lang="it-IT" noProof="0"/>
          </a:p>
        </p:txBody>
      </p:sp>
      <p:sp>
        <p:nvSpPr>
          <p:cNvPr id="5" name="Segnaposto note 4"/>
          <p:cNvSpPr>
            <a:spLocks noGrp="1"/>
          </p:cNvSpPr>
          <p:nvPr>
            <p:ph type="body" sz="quarter" idx="3"/>
          </p:nvPr>
        </p:nvSpPr>
        <p:spPr>
          <a:xfrm>
            <a:off x="709761" y="4861155"/>
            <a:ext cx="5679778" cy="4605821"/>
          </a:xfrm>
          <a:prstGeom prst="rect">
            <a:avLst/>
          </a:prstGeom>
        </p:spPr>
        <p:txBody>
          <a:bodyPr vert="horz" lIns="95500" tIns="47750" rIns="95500" bIns="4775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9720673"/>
            <a:ext cx="3075631" cy="512303"/>
          </a:xfrm>
          <a:prstGeom prst="rect">
            <a:avLst/>
          </a:prstGeom>
        </p:spPr>
        <p:txBody>
          <a:bodyPr vert="horz" lIns="95500" tIns="47750" rIns="95500" bIns="47750" rtlCol="0" anchor="b"/>
          <a:lstStyle>
            <a:lvl1pPr algn="l">
              <a:defRPr sz="1300"/>
            </a:lvl1pPr>
          </a:lstStyle>
          <a:p>
            <a:pPr>
              <a:defRPr/>
            </a:pPr>
            <a:endParaRPr lang="it-IT"/>
          </a:p>
        </p:txBody>
      </p:sp>
      <p:sp>
        <p:nvSpPr>
          <p:cNvPr id="7" name="Segnaposto numero diapositiva 6"/>
          <p:cNvSpPr>
            <a:spLocks noGrp="1"/>
          </p:cNvSpPr>
          <p:nvPr>
            <p:ph type="sldNum" sz="quarter" idx="5"/>
          </p:nvPr>
        </p:nvSpPr>
        <p:spPr>
          <a:xfrm>
            <a:off x="4021979" y="9720673"/>
            <a:ext cx="3075631" cy="512303"/>
          </a:xfrm>
          <a:prstGeom prst="rect">
            <a:avLst/>
          </a:prstGeom>
        </p:spPr>
        <p:txBody>
          <a:bodyPr vert="horz" lIns="95500" tIns="47750" rIns="95500" bIns="47750" rtlCol="0" anchor="b"/>
          <a:lstStyle>
            <a:lvl1pPr algn="r">
              <a:defRPr sz="1300"/>
            </a:lvl1pPr>
          </a:lstStyle>
          <a:p>
            <a:pPr>
              <a:defRPr/>
            </a:pPr>
            <a:fld id="{6C79A8DF-7C63-48AB-AA72-2F58B48FC981}"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9"/>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a:tabLst>
                <a:tab pos="749409" algn="l"/>
                <a:tab pos="1500477" algn="l"/>
                <a:tab pos="2251544" algn="l"/>
                <a:tab pos="3002611" algn="l"/>
              </a:tabLst>
            </a:pPr>
            <a:fld id="{388BEE28-842F-4C89-8818-82D0DBC6CFAF}" type="slidenum">
              <a:rPr lang="it-IT" smtClean="0">
                <a:latin typeface="Times New Roman" pitchFamily="18" charset="0"/>
                <a:ea typeface="Arial Unicode MS" pitchFamily="34" charset="-128"/>
                <a:cs typeface="Arial Unicode MS" pitchFamily="34" charset="-128"/>
              </a:rPr>
              <a:pPr>
                <a:tabLst>
                  <a:tab pos="749409" algn="l"/>
                  <a:tab pos="1500477" algn="l"/>
                  <a:tab pos="2251544" algn="l"/>
                  <a:tab pos="3002611" algn="l"/>
                </a:tabLst>
              </a:pPr>
              <a:t>1</a:t>
            </a:fld>
            <a:endParaRPr lang="it-IT" dirty="0" smtClean="0">
              <a:latin typeface="Times New Roman" pitchFamily="18" charset="0"/>
              <a:ea typeface="Arial Unicode MS" pitchFamily="34" charset="-128"/>
              <a:cs typeface="Arial Unicode MS" pitchFamily="34" charset="-128"/>
            </a:endParaRPr>
          </a:p>
        </p:txBody>
      </p:sp>
      <p:sp>
        <p:nvSpPr>
          <p:cNvPr id="29699" name="Rectangle 1"/>
          <p:cNvSpPr>
            <a:spLocks noGrp="1" noRot="1" noChangeAspect="1" noChangeArrowheads="1" noTextEdit="1"/>
          </p:cNvSpPr>
          <p:nvPr>
            <p:ph type="sldImg"/>
          </p:nvPr>
        </p:nvSpPr>
        <p:spPr bwMode="auto">
          <a:xfrm>
            <a:off x="990600" y="768350"/>
            <a:ext cx="5119688" cy="3838575"/>
          </a:xfrm>
          <a:solidFill>
            <a:srgbClr val="FFFFFF"/>
          </a:solidFill>
          <a:ln>
            <a:solidFill>
              <a:srgbClr val="000000"/>
            </a:solidFill>
            <a:miter lim="800000"/>
            <a:headEnd/>
            <a:tailEnd/>
          </a:ln>
        </p:spPr>
      </p:sp>
      <p:sp>
        <p:nvSpPr>
          <p:cNvPr id="29700" name="Rectangle 2"/>
          <p:cNvSpPr>
            <a:spLocks noGrp="1" noChangeArrowheads="1"/>
          </p:cNvSpPr>
          <p:nvPr>
            <p:ph type="body" idx="1"/>
          </p:nvPr>
        </p:nvSpPr>
        <p:spPr bwMode="auto">
          <a:xfrm>
            <a:off x="709762" y="4862792"/>
            <a:ext cx="5676398" cy="4602548"/>
          </a:xfrm>
          <a:noFill/>
        </p:spPr>
        <p:txBody>
          <a:bodyPr wrap="none" numCol="1" anchor="ctr" anchorCtr="0" compatLnSpc="1">
            <a:prstTxWarp prst="textNoShape">
              <a:avLst/>
            </a:prstTxWarp>
          </a:bodyPr>
          <a:lstStyle/>
          <a:p>
            <a:pPr eaLnBrk="1" hangingPunct="1">
              <a:spcBef>
                <a:spcPct val="0"/>
              </a:spcBef>
            </a:pPr>
            <a:endParaRPr lang="it-IT"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17</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18</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pPr>
              <a:defRPr/>
            </a:pPr>
            <a:fld id="{6C79A8DF-7C63-48AB-AA72-2F58B48FC981}" type="slidenum">
              <a:rPr lang="it-IT" smtClean="0"/>
              <a:pPr>
                <a:defRPr/>
              </a:pPr>
              <a:t>19</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sldNum" idx="10"/>
          </p:nvPr>
        </p:nvSpPr>
        <p:spPr>
          <a:ln/>
        </p:spPr>
        <p:txBody>
          <a:bodyPr/>
          <a:lstStyle>
            <a:lvl1pPr>
              <a:defRPr/>
            </a:lvl1pPr>
          </a:lstStyle>
          <a:p>
            <a:pPr>
              <a:defRPr/>
            </a:pPr>
            <a:fld id="{1C1CDEE6-7551-4D6C-8545-6CE2F9A6DDB2}"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sldNum" idx="10"/>
          </p:nvPr>
        </p:nvSpPr>
        <p:spPr>
          <a:ln/>
        </p:spPr>
        <p:txBody>
          <a:bodyPr/>
          <a:lstStyle>
            <a:lvl1pPr>
              <a:defRPr/>
            </a:lvl1pPr>
          </a:lstStyle>
          <a:p>
            <a:pPr>
              <a:defRPr/>
            </a:pPr>
            <a:fld id="{79FCC177-92C8-4590-A42D-66B1B3391885}"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sldNum" idx="10"/>
          </p:nvPr>
        </p:nvSpPr>
        <p:spPr>
          <a:ln/>
        </p:spPr>
        <p:txBody>
          <a:bodyPr/>
          <a:lstStyle>
            <a:lvl1pPr>
              <a:defRPr/>
            </a:lvl1pPr>
          </a:lstStyle>
          <a:p>
            <a:pPr>
              <a:defRPr/>
            </a:pPr>
            <a:fld id="{9F6EA084-6354-40D7-99B7-4E8E1D84BF63}"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971550" y="1125538"/>
            <a:ext cx="3689350" cy="40338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813300" y="1125538"/>
            <a:ext cx="3690938" cy="40338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sldNum" idx="10"/>
          </p:nvPr>
        </p:nvSpPr>
        <p:spPr>
          <a:ln/>
        </p:spPr>
        <p:txBody>
          <a:bodyPr/>
          <a:lstStyle>
            <a:lvl1pPr>
              <a:defRPr/>
            </a:lvl1pPr>
          </a:lstStyle>
          <a:p>
            <a:pPr>
              <a:defRPr/>
            </a:pPr>
            <a:fld id="{428F344F-2C39-4911-B71C-B25A7F7E4101}"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sldNum" idx="10"/>
          </p:nvPr>
        </p:nvSpPr>
        <p:spPr>
          <a:ln/>
        </p:spPr>
        <p:txBody>
          <a:bodyPr/>
          <a:lstStyle>
            <a:lvl1pPr>
              <a:defRPr/>
            </a:lvl1pPr>
          </a:lstStyle>
          <a:p>
            <a:pPr>
              <a:defRPr/>
            </a:pPr>
            <a:fld id="{2DBBA4E0-A0DF-4F93-83C3-A9D720801A04}"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sldNum" idx="10"/>
          </p:nvPr>
        </p:nvSpPr>
        <p:spPr>
          <a:ln/>
        </p:spPr>
        <p:txBody>
          <a:bodyPr/>
          <a:lstStyle>
            <a:lvl1pPr>
              <a:defRPr/>
            </a:lvl1pPr>
          </a:lstStyle>
          <a:p>
            <a:pPr>
              <a:defRPr/>
            </a:pPr>
            <a:fld id="{C7D2745C-286F-43A9-BEE1-B1CBC3FDE2FD}"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sldNum" idx="10"/>
          </p:nvPr>
        </p:nvSpPr>
        <p:spPr>
          <a:ln/>
        </p:spPr>
        <p:txBody>
          <a:bodyPr/>
          <a:lstStyle>
            <a:lvl1pPr>
              <a:defRPr/>
            </a:lvl1pPr>
          </a:lstStyle>
          <a:p>
            <a:pPr>
              <a:defRPr/>
            </a:pPr>
            <a:fld id="{DF6813E4-DBF6-4710-8138-9679E70F5FAF}"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sldNum" idx="10"/>
          </p:nvPr>
        </p:nvSpPr>
        <p:spPr>
          <a:ln/>
        </p:spPr>
        <p:txBody>
          <a:bodyPr/>
          <a:lstStyle>
            <a:lvl1pPr>
              <a:defRPr/>
            </a:lvl1pPr>
          </a:lstStyle>
          <a:p>
            <a:pPr>
              <a:defRPr/>
            </a:pPr>
            <a:fld id="{75692898-C237-4C68-A7A3-E57DFF37457D}"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sldNum" idx="10"/>
          </p:nvPr>
        </p:nvSpPr>
        <p:spPr>
          <a:ln/>
        </p:spPr>
        <p:txBody>
          <a:bodyPr/>
          <a:lstStyle>
            <a:lvl1pPr>
              <a:defRPr/>
            </a:lvl1pPr>
          </a:lstStyle>
          <a:p>
            <a:pPr>
              <a:defRPr/>
            </a:pPr>
            <a:fld id="{3EB60229-3CBA-4C06-BE42-15F839570C3C}"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sldNum" idx="10"/>
          </p:nvPr>
        </p:nvSpPr>
        <p:spPr>
          <a:ln/>
        </p:spPr>
        <p:txBody>
          <a:bodyPr/>
          <a:lstStyle>
            <a:lvl1pPr>
              <a:defRPr/>
            </a:lvl1pPr>
          </a:lstStyle>
          <a:p>
            <a:pPr>
              <a:defRPr/>
            </a:pPr>
            <a:fld id="{7351A2E4-B316-4EE4-8FEA-745914E99DF7}"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45275" y="-26988"/>
            <a:ext cx="2074863" cy="518636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19100" y="-26988"/>
            <a:ext cx="6073775" cy="51863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sldNum" idx="10"/>
          </p:nvPr>
        </p:nvSpPr>
        <p:spPr>
          <a:ln/>
        </p:spPr>
        <p:txBody>
          <a:bodyPr/>
          <a:lstStyle>
            <a:lvl1pPr>
              <a:defRPr/>
            </a:lvl1pPr>
          </a:lstStyle>
          <a:p>
            <a:pPr>
              <a:defRPr/>
            </a:pPr>
            <a:fld id="{95C07DC4-468C-430C-82EB-9E6CED3CEEF8}"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419100" y="-26988"/>
            <a:ext cx="8301038" cy="787401"/>
          </a:xfrm>
        </p:spPr>
        <p:txBody>
          <a:bodyPr/>
          <a:lstStyle/>
          <a:p>
            <a:r>
              <a:rPr lang="it-IT" smtClean="0"/>
              <a:t>Fare clic per modificare lo stile del titolo</a:t>
            </a:r>
            <a:endParaRPr lang="it-IT"/>
          </a:p>
        </p:txBody>
      </p:sp>
      <p:sp>
        <p:nvSpPr>
          <p:cNvPr id="3" name="Rectangle 4"/>
          <p:cNvSpPr>
            <a:spLocks noGrp="1" noChangeArrowheads="1"/>
          </p:cNvSpPr>
          <p:nvPr>
            <p:ph type="sldNum" idx="10"/>
          </p:nvPr>
        </p:nvSpPr>
        <p:spPr>
          <a:ln/>
        </p:spPr>
        <p:txBody>
          <a:bodyPr/>
          <a:lstStyle>
            <a:lvl1pPr>
              <a:defRPr/>
            </a:lvl1pPr>
          </a:lstStyle>
          <a:p>
            <a:pPr>
              <a:defRPr/>
            </a:pPr>
            <a:fld id="{7E51DFB2-115B-4262-9125-990C920C93D4}" type="slidenum">
              <a:rPr lang="it-IT"/>
              <a:pPr>
                <a:defRPr/>
              </a:pPr>
              <a:t>‹N›</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762000" y="762000"/>
            <a:ext cx="7924800" cy="1143000"/>
          </a:xfrm>
        </p:spPr>
        <p:txBody>
          <a:bodyPr/>
          <a:lstStyle/>
          <a:p>
            <a:r>
              <a:rPr lang="it-IT" smtClean="0"/>
              <a:t>Fare clic per modificare lo stile del titolo</a:t>
            </a:r>
            <a:endParaRPr lang="it-IT"/>
          </a:p>
        </p:txBody>
      </p:sp>
      <p:sp>
        <p:nvSpPr>
          <p:cNvPr id="3" name="Segnaposto grafico 2"/>
          <p:cNvSpPr>
            <a:spLocks noGrp="1"/>
          </p:cNvSpPr>
          <p:nvPr>
            <p:ph type="chart" idx="1"/>
          </p:nvPr>
        </p:nvSpPr>
        <p:spPr>
          <a:xfrm>
            <a:off x="838200" y="2362200"/>
            <a:ext cx="7693025" cy="3724275"/>
          </a:xfrm>
        </p:spPr>
        <p:txBody>
          <a:bodyPr/>
          <a:lstStyle/>
          <a:p>
            <a:pPr lvl="0"/>
            <a:endParaRPr lang="it-IT" noProof="0"/>
          </a:p>
        </p:txBody>
      </p:sp>
      <p:sp>
        <p:nvSpPr>
          <p:cNvPr id="4" name="Rectangle 11"/>
          <p:cNvSpPr>
            <a:spLocks noGrp="1" noChangeArrowheads="1"/>
          </p:cNvSpPr>
          <p:nvPr>
            <p:ph type="dt" sz="half" idx="10"/>
          </p:nvPr>
        </p:nvSpPr>
        <p:spPr>
          <a:xfrm>
            <a:off x="2438400" y="6248400"/>
            <a:ext cx="2130425" cy="474663"/>
          </a:xfrm>
          <a:prstGeom prst="rect">
            <a:avLst/>
          </a:prstGeom>
          <a:ln/>
        </p:spPr>
        <p:txBody>
          <a:bodyPr/>
          <a:lstStyle>
            <a:lvl1pPr>
              <a:defRPr/>
            </a:lvl1pPr>
          </a:lstStyle>
          <a:p>
            <a:pPr>
              <a:defRPr/>
            </a:pPr>
            <a:endParaRPr lang="it-IT"/>
          </a:p>
        </p:txBody>
      </p:sp>
      <p:sp>
        <p:nvSpPr>
          <p:cNvPr id="5" name="Rectangle 12"/>
          <p:cNvSpPr>
            <a:spLocks noGrp="1" noChangeArrowheads="1"/>
          </p:cNvSpPr>
          <p:nvPr>
            <p:ph type="ftr" sz="quarter" idx="11"/>
          </p:nvPr>
        </p:nvSpPr>
        <p:spPr>
          <a:xfrm>
            <a:off x="5791200" y="6248400"/>
            <a:ext cx="2897188" cy="474663"/>
          </a:xfrm>
          <a:prstGeom prst="rect">
            <a:avLst/>
          </a:prstGeom>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pPr>
              <a:defRPr/>
            </a:pPr>
            <a:fld id="{581DB91D-9FFD-4CED-8251-E4398FE56AEC}" type="slidenum">
              <a:rPr lang="it-IT"/>
              <a:pPr>
                <a:defRPr/>
              </a:pPr>
              <a:t>‹N›</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4963"/>
            <a:ext cx="4035425"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5025" y="1604963"/>
            <a:ext cx="4037013"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969125" y="1604963"/>
            <a:ext cx="2170113" cy="4521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1604963"/>
            <a:ext cx="6359525" cy="4521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838200" y="4467225"/>
            <a:ext cx="8301038" cy="787400"/>
          </a:xfrm>
        </p:spPr>
        <p:txBody>
          <a:bodyPr/>
          <a:lstStyle/>
          <a:p>
            <a:r>
              <a:rPr lang="it-IT" smtClean="0"/>
              <a:t>Fare clic per modificare lo stile del titolo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19100" y="-26988"/>
            <a:ext cx="8301038" cy="787401"/>
          </a:xfrm>
          <a:prstGeom prst="rect">
            <a:avLst/>
          </a:prstGeom>
          <a:noFill/>
          <a:ln w="9525">
            <a:noFill/>
            <a:round/>
            <a:headEnd/>
            <a:tailEnd/>
          </a:ln>
        </p:spPr>
        <p:txBody>
          <a:bodyPr vert="horz" wrap="square" lIns="0" tIns="0" rIns="90000" bIns="46800" numCol="1" anchor="b" anchorCtr="0" compatLnSpc="1">
            <a:prstTxWarp prst="textNoShape">
              <a:avLst/>
            </a:prstTxWarp>
          </a:bodyPr>
          <a:lstStyle/>
          <a:p>
            <a:pPr lvl="0"/>
            <a:r>
              <a:rPr lang="en-GB" smtClean="0"/>
              <a:t>Cliccate per modificare il formato del testo del titolo</a:t>
            </a:r>
          </a:p>
        </p:txBody>
      </p:sp>
      <p:sp>
        <p:nvSpPr>
          <p:cNvPr id="2" name="Line 2"/>
          <p:cNvSpPr>
            <a:spLocks noChangeShapeType="1"/>
          </p:cNvSpPr>
          <p:nvPr/>
        </p:nvSpPr>
        <p:spPr bwMode="auto">
          <a:xfrm>
            <a:off x="412750" y="765175"/>
            <a:ext cx="8305800" cy="1588"/>
          </a:xfrm>
          <a:prstGeom prst="line">
            <a:avLst/>
          </a:prstGeom>
          <a:noFill/>
          <a:ln w="19080">
            <a:solidFill>
              <a:srgbClr val="808080"/>
            </a:solidFill>
            <a:miter lim="800000"/>
            <a:headEnd/>
            <a:tailEnd/>
          </a:ln>
          <a:effectLst/>
        </p:spPr>
        <p:txBody>
          <a:bodyPr/>
          <a:lstStyle/>
          <a:p>
            <a:pPr algn="ctr">
              <a:buClr>
                <a:srgbClr val="000000"/>
              </a:buClr>
              <a:buSzPct val="100000"/>
              <a:buFont typeface="Times New Roman" pitchFamily="16" charset="0"/>
              <a:buNone/>
              <a:defRPr/>
            </a:pPr>
            <a:endParaRPr lang="it-IT">
              <a:ea typeface="+mn-ea"/>
            </a:endParaRPr>
          </a:p>
        </p:txBody>
      </p:sp>
      <p:sp>
        <p:nvSpPr>
          <p:cNvPr id="1028" name="Rectangle 3"/>
          <p:cNvSpPr>
            <a:spLocks noGrp="1" noChangeArrowheads="1"/>
          </p:cNvSpPr>
          <p:nvPr>
            <p:ph type="body" idx="1"/>
          </p:nvPr>
        </p:nvSpPr>
        <p:spPr bwMode="auto">
          <a:xfrm>
            <a:off x="971550" y="1125538"/>
            <a:ext cx="7532688" cy="4033837"/>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smtClean="0"/>
              <a:t>Cliccate per modificare il formato del testo della struttura</a:t>
            </a:r>
          </a:p>
          <a:p>
            <a:pPr lvl="1"/>
            <a:r>
              <a:rPr lang="en-GB" smtClean="0"/>
              <a:t>Secondo livello struttura</a:t>
            </a:r>
          </a:p>
          <a:p>
            <a:pPr lvl="2"/>
            <a:r>
              <a:rPr lang="en-GB" smtClean="0"/>
              <a:t>Terzo livello struttura</a:t>
            </a:r>
          </a:p>
          <a:p>
            <a:pPr lvl="3"/>
            <a:r>
              <a:rPr lang="en-GB" smtClean="0"/>
              <a:t>Quarto livello struttura</a:t>
            </a:r>
          </a:p>
          <a:p>
            <a:pPr lvl="4"/>
            <a:r>
              <a:rPr lang="en-GB" smtClean="0"/>
              <a:t>Quinto livello struttura</a:t>
            </a:r>
          </a:p>
          <a:p>
            <a:pPr lvl="4"/>
            <a:r>
              <a:rPr lang="en-GB" smtClean="0"/>
              <a:t>Sesto livello struttura</a:t>
            </a:r>
          </a:p>
          <a:p>
            <a:pPr lvl="4"/>
            <a:r>
              <a:rPr lang="en-GB" smtClean="0"/>
              <a:t>Settimo livello struttura</a:t>
            </a:r>
          </a:p>
          <a:p>
            <a:pPr lvl="4"/>
            <a:r>
              <a:rPr lang="en-GB" smtClean="0"/>
              <a:t>Ottavo livello struttura</a:t>
            </a:r>
          </a:p>
          <a:p>
            <a:pPr lvl="4"/>
            <a:r>
              <a:rPr lang="en-GB" smtClean="0"/>
              <a:t>Nono livello struttura</a:t>
            </a:r>
          </a:p>
        </p:txBody>
      </p:sp>
      <p:sp>
        <p:nvSpPr>
          <p:cNvPr id="3" name="Rectangle 4"/>
          <p:cNvSpPr>
            <a:spLocks noGrp="1" noChangeArrowheads="1"/>
          </p:cNvSpPr>
          <p:nvPr>
            <p:ph type="sldNum"/>
          </p:nvPr>
        </p:nvSpPr>
        <p:spPr bwMode="auto">
          <a:xfrm>
            <a:off x="7623175" y="6381750"/>
            <a:ext cx="1552575" cy="47148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l">
              <a:buClrTx/>
              <a:buSzPct val="100000"/>
              <a:buFontTx/>
              <a:buNone/>
              <a:tabLst>
                <a:tab pos="723900" algn="l"/>
                <a:tab pos="1447800" algn="l"/>
              </a:tabLst>
              <a:defRPr sz="900">
                <a:solidFill>
                  <a:srgbClr val="000000"/>
                </a:solidFill>
                <a:latin typeface="+mn-lt"/>
                <a:ea typeface="+mn-ea"/>
                <a:cs typeface="Arial Unicode MS" charset="0"/>
              </a:defRPr>
            </a:lvl1pPr>
          </a:lstStyle>
          <a:p>
            <a:pPr>
              <a:defRPr/>
            </a:pPr>
            <a:fld id="{046910C7-FCE3-4B9C-83E7-5279C7BBDBD5}" type="slidenum">
              <a:rPr lang="it-IT"/>
              <a:pPr>
                <a:defRPr/>
              </a:pPr>
              <a:t>‹N›</a:t>
            </a:fld>
            <a:endParaRPr lang="it-IT"/>
          </a:p>
        </p:txBody>
      </p:sp>
      <p:grpSp>
        <p:nvGrpSpPr>
          <p:cNvPr id="1030" name="Group 5"/>
          <p:cNvGrpSpPr>
            <a:grpSpLocks/>
          </p:cNvGrpSpPr>
          <p:nvPr/>
        </p:nvGrpSpPr>
        <p:grpSpPr bwMode="auto">
          <a:xfrm>
            <a:off x="0" y="0"/>
            <a:ext cx="3198813" cy="6856413"/>
            <a:chOff x="0" y="0"/>
            <a:chExt cx="2015" cy="4319"/>
          </a:xfrm>
        </p:grpSpPr>
        <p:sp>
          <p:nvSpPr>
            <p:cNvPr id="4" name="Rectangle 6"/>
            <p:cNvSpPr>
              <a:spLocks noChangeArrowheads="1"/>
            </p:cNvSpPr>
            <p:nvPr/>
          </p:nvSpPr>
          <p:spPr bwMode="auto">
            <a:xfrm>
              <a:off x="0" y="0"/>
              <a:ext cx="480" cy="4320"/>
            </a:xfrm>
            <a:prstGeom prst="rect">
              <a:avLst/>
            </a:prstGeom>
            <a:solidFill>
              <a:srgbClr val="99CC99"/>
            </a:solidFill>
            <a:ln w="9525">
              <a:noFill/>
              <a:round/>
              <a:headEnd/>
              <a:tailEnd/>
            </a:ln>
            <a:effectLst/>
          </p:spPr>
          <p:txBody>
            <a:bodyPr wrap="none" anchor="ctr"/>
            <a:lstStyle/>
            <a:p>
              <a:pPr algn="ctr">
                <a:buClr>
                  <a:srgbClr val="000000"/>
                </a:buClr>
                <a:buSzPct val="100000"/>
                <a:buFont typeface="Times New Roman" pitchFamily="16" charset="0"/>
                <a:buNone/>
                <a:defRPr/>
              </a:pPr>
              <a:endParaRPr lang="it-IT">
                <a:ea typeface="+mn-ea"/>
              </a:endParaRPr>
            </a:p>
          </p:txBody>
        </p:sp>
        <p:sp>
          <p:nvSpPr>
            <p:cNvPr id="2055" name="Freeform 7"/>
            <p:cNvSpPr>
              <a:spLocks noChangeArrowheads="1"/>
            </p:cNvSpPr>
            <p:nvPr/>
          </p:nvSpPr>
          <p:spPr bwMode="auto">
            <a:xfrm>
              <a:off x="288" y="0"/>
              <a:ext cx="1728" cy="735"/>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rgbClr val="99CC99"/>
            </a:solidFill>
            <a:ln w="9525">
              <a:noFill/>
              <a:round/>
              <a:headEnd/>
              <a:tailEnd/>
            </a:ln>
            <a:effectLst/>
          </p:spPr>
          <p:txBody>
            <a:bodyPr wrap="none" anchor="ctr"/>
            <a:lstStyle/>
            <a:p>
              <a:pPr algn="ctr">
                <a:buClr>
                  <a:srgbClr val="000000"/>
                </a:buClr>
                <a:buSzPct val="100000"/>
                <a:buFont typeface="Times New Roman" pitchFamily="16" charset="0"/>
                <a:buNone/>
                <a:defRPr/>
              </a:pPr>
              <a:endParaRPr lang="it-IT">
                <a:ea typeface="+mn-ea"/>
              </a:endParaRPr>
            </a:p>
          </p:txBody>
        </p:sp>
      </p:grpSp>
    </p:spTree>
  </p:cSld>
  <p:clrMap bg1="lt1" tx1="dk1" bg2="lt2" tx2="dk2" accent1="accent1" accent2="accent2" accent3="accent3" accent4="accent4" accent5="accent5" accent6="accent6" hlink="hlink" folHlink="folHlink"/>
  <p:sldLayoutIdLst>
    <p:sldLayoutId id="2147483664"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53" r:id="rId12"/>
    <p:sldLayoutId id="2147483677" r:id="rId13"/>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Verdana" pitchFamily="32" charset="0"/>
          <a:ea typeface="SimSun" charset="0"/>
          <a:cs typeface="SimSun" charset="0"/>
        </a:defRPr>
      </a:lvl2pPr>
      <a:lvl3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Verdana" pitchFamily="32" charset="0"/>
          <a:ea typeface="SimSun" charset="0"/>
          <a:cs typeface="SimSun" charset="0"/>
        </a:defRPr>
      </a:lvl3pPr>
      <a:lvl4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Verdana" pitchFamily="32" charset="0"/>
          <a:ea typeface="SimSun" charset="0"/>
          <a:cs typeface="SimSun" charset="0"/>
        </a:defRPr>
      </a:lvl4pPr>
      <a:lvl5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Verdana" pitchFamily="32" charset="0"/>
          <a:ea typeface="SimSun" charset="0"/>
          <a:cs typeface="SimSun" charset="0"/>
        </a:defRPr>
      </a:lvl5pPr>
      <a:lvl6pPr marL="2514600" indent="-228600" algn="l" defTabSz="449263" rtl="0" eaLnBrk="1" fontAlgn="base" hangingPunct="1">
        <a:spcBef>
          <a:spcPct val="0"/>
        </a:spcBef>
        <a:spcAft>
          <a:spcPct val="0"/>
        </a:spcAft>
        <a:buClr>
          <a:srgbClr val="000000"/>
        </a:buClr>
        <a:buSzPct val="100000"/>
        <a:buFont typeface="Times New Roman" pitchFamily="16" charset="0"/>
        <a:defRPr sz="2000">
          <a:solidFill>
            <a:srgbClr val="000000"/>
          </a:solidFill>
          <a:latin typeface="Verdana" pitchFamily="32" charset="0"/>
          <a:ea typeface="SimSun" charset="0"/>
          <a:cs typeface="SimSun" charset="0"/>
        </a:defRPr>
      </a:lvl6pPr>
      <a:lvl7pPr marL="2971800" indent="-228600" algn="l" defTabSz="449263" rtl="0" eaLnBrk="1" fontAlgn="base" hangingPunct="1">
        <a:spcBef>
          <a:spcPct val="0"/>
        </a:spcBef>
        <a:spcAft>
          <a:spcPct val="0"/>
        </a:spcAft>
        <a:buClr>
          <a:srgbClr val="000000"/>
        </a:buClr>
        <a:buSzPct val="100000"/>
        <a:buFont typeface="Times New Roman" pitchFamily="16" charset="0"/>
        <a:defRPr sz="2000">
          <a:solidFill>
            <a:srgbClr val="000000"/>
          </a:solidFill>
          <a:latin typeface="Verdana" pitchFamily="32" charset="0"/>
          <a:ea typeface="SimSun" charset="0"/>
          <a:cs typeface="SimSun" charset="0"/>
        </a:defRPr>
      </a:lvl7pPr>
      <a:lvl8pPr marL="3429000" indent="-228600" algn="l" defTabSz="449263" rtl="0" eaLnBrk="1" fontAlgn="base" hangingPunct="1">
        <a:spcBef>
          <a:spcPct val="0"/>
        </a:spcBef>
        <a:spcAft>
          <a:spcPct val="0"/>
        </a:spcAft>
        <a:buClr>
          <a:srgbClr val="000000"/>
        </a:buClr>
        <a:buSzPct val="100000"/>
        <a:buFont typeface="Times New Roman" pitchFamily="16" charset="0"/>
        <a:defRPr sz="2000">
          <a:solidFill>
            <a:srgbClr val="000000"/>
          </a:solidFill>
          <a:latin typeface="Verdana" pitchFamily="32" charset="0"/>
          <a:ea typeface="SimSun" charset="0"/>
          <a:cs typeface="SimSun" charset="0"/>
        </a:defRPr>
      </a:lvl8pPr>
      <a:lvl9pPr marL="3886200" indent="-228600" algn="l" defTabSz="449263" rtl="0" eaLnBrk="1" fontAlgn="base" hangingPunct="1">
        <a:spcBef>
          <a:spcPct val="0"/>
        </a:spcBef>
        <a:spcAft>
          <a:spcPct val="0"/>
        </a:spcAft>
        <a:buClr>
          <a:srgbClr val="000000"/>
        </a:buClr>
        <a:buSzPct val="100000"/>
        <a:buFont typeface="Times New Roman" pitchFamily="16" charset="0"/>
        <a:defRPr sz="2000">
          <a:solidFill>
            <a:srgbClr val="000000"/>
          </a:solidFill>
          <a:latin typeface="Verdana" pitchFamily="32" charset="0"/>
          <a:ea typeface="SimSun" charset="0"/>
          <a:cs typeface="SimSun" charset="0"/>
        </a:defRPr>
      </a:lvl9pPr>
    </p:titleStyle>
    <p:bodyStyle>
      <a:lvl1pPr marL="342900" indent="-342900" algn="l" defTabSz="449263" rtl="0" eaLnBrk="0" fontAlgn="base" hangingPunct="0">
        <a:spcBef>
          <a:spcPts val="450"/>
        </a:spcBef>
        <a:spcAft>
          <a:spcPct val="0"/>
        </a:spcAft>
        <a:buClr>
          <a:srgbClr val="000000"/>
        </a:buClr>
        <a:buSzPct val="100000"/>
        <a:buFont typeface="Times New Roman" pitchFamily="18" charset="0"/>
        <a:buChar char="•"/>
        <a:defRPr sz="3200">
          <a:solidFill>
            <a:srgbClr val="757575"/>
          </a:solidFill>
          <a:latin typeface="+mn-lt"/>
          <a:ea typeface="+mn-ea"/>
          <a:cs typeface="+mn-cs"/>
        </a:defRPr>
      </a:lvl1pPr>
      <a:lvl2pPr marL="742950" indent="-285750" algn="l" defTabSz="449263" rtl="0" eaLnBrk="0" fontAlgn="base" hangingPunct="0">
        <a:spcBef>
          <a:spcPts val="400"/>
        </a:spcBef>
        <a:spcAft>
          <a:spcPct val="0"/>
        </a:spcAft>
        <a:buClr>
          <a:srgbClr val="000000"/>
        </a:buClr>
        <a:buSzPct val="100000"/>
        <a:buFont typeface="Times New Roman" pitchFamily="18" charset="0"/>
        <a:buChar char="–"/>
        <a:defRPr sz="1600">
          <a:solidFill>
            <a:srgbClr val="000000"/>
          </a:solidFill>
          <a:latin typeface="+mn-lt"/>
          <a:ea typeface="+mn-ea"/>
          <a:cs typeface="+mn-cs"/>
        </a:defRPr>
      </a:lvl2pPr>
      <a:lvl3pPr marL="1143000" indent="-228600" algn="l" defTabSz="449263" rtl="0" eaLnBrk="0" fontAlgn="base" hangingPunct="0">
        <a:spcBef>
          <a:spcPts val="350"/>
        </a:spcBef>
        <a:spcAft>
          <a:spcPct val="0"/>
        </a:spcAft>
        <a:buClr>
          <a:srgbClr val="000000"/>
        </a:buClr>
        <a:buSzPct val="100000"/>
        <a:buFont typeface="Times New Roman" pitchFamily="18" charset="0"/>
        <a:buChar char="•"/>
        <a:defRPr sz="1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cs typeface="+mn-cs"/>
        </a:defRPr>
      </a:lvl5pPr>
      <a:lvl6pPr marL="25146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cs typeface="+mn-cs"/>
        </a:defRPr>
      </a:lvl6pPr>
      <a:lvl7pPr marL="29718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cs typeface="+mn-cs"/>
        </a:defRPr>
      </a:lvl7pPr>
      <a:lvl8pPr marL="34290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cs typeface="+mn-cs"/>
        </a:defRPr>
      </a:lvl8pPr>
      <a:lvl9pPr marL="3886200" indent="-228600" algn="l" defTabSz="449263" rtl="0" eaLnBrk="1" fontAlgn="base" hangingPunct="1">
        <a:spcBef>
          <a:spcPts val="500"/>
        </a:spcBef>
        <a:spcAft>
          <a:spcPct val="0"/>
        </a:spcAft>
        <a:buClr>
          <a:srgbClr val="000000"/>
        </a:buClr>
        <a:buSzPct val="100000"/>
        <a:buFont typeface="Times New Roman" pitchFamily="16" charset="0"/>
        <a:defRPr sz="2000">
          <a:solidFill>
            <a:srgbClr val="000000"/>
          </a:solidFill>
          <a:latin typeface="Arial" charset="0"/>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684213" y="6021388"/>
            <a:ext cx="1079500" cy="261937"/>
          </a:xfrm>
          <a:prstGeom prst="rect">
            <a:avLst/>
          </a:prstGeom>
          <a:noFill/>
          <a:ln w="9525">
            <a:noFill/>
            <a:round/>
            <a:headEnd/>
            <a:tailEnd/>
          </a:ln>
          <a:effectLst/>
        </p:spPr>
        <p:txBody>
          <a:bodyPr lIns="90000" tIns="46800" rIns="90000" bIns="46800">
            <a:spAutoFit/>
          </a:bodyPr>
          <a:lstStyle/>
          <a:p>
            <a:pPr>
              <a:spcBef>
                <a:spcPts val="688"/>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sz="1100" b="1">
                <a:solidFill>
                  <a:srgbClr val="000000"/>
                </a:solidFill>
                <a:latin typeface="Verdana" pitchFamily="32" charset="0"/>
                <a:ea typeface="+mn-ea"/>
              </a:rPr>
              <a:t>www.eni.it</a:t>
            </a:r>
          </a:p>
        </p:txBody>
      </p:sp>
      <p:grpSp>
        <p:nvGrpSpPr>
          <p:cNvPr id="14339" name="Group 2"/>
          <p:cNvGrpSpPr>
            <a:grpSpLocks/>
          </p:cNvGrpSpPr>
          <p:nvPr/>
        </p:nvGrpSpPr>
        <p:grpSpPr bwMode="auto">
          <a:xfrm>
            <a:off x="0" y="0"/>
            <a:ext cx="5865813" cy="6856413"/>
            <a:chOff x="0" y="0"/>
            <a:chExt cx="3695" cy="4319"/>
          </a:xfrm>
        </p:grpSpPr>
        <p:sp>
          <p:nvSpPr>
            <p:cNvPr id="2" name="Rectangle 3"/>
            <p:cNvSpPr>
              <a:spLocks noChangeArrowheads="1"/>
            </p:cNvSpPr>
            <p:nvPr/>
          </p:nvSpPr>
          <p:spPr bwMode="auto">
            <a:xfrm flipV="1">
              <a:off x="0" y="0"/>
              <a:ext cx="2880" cy="4320"/>
            </a:xfrm>
            <a:prstGeom prst="rect">
              <a:avLst/>
            </a:prstGeom>
            <a:solidFill>
              <a:srgbClr val="99CC99"/>
            </a:solidFill>
            <a:ln w="9525">
              <a:noFill/>
              <a:round/>
              <a:headEnd/>
              <a:tailEnd/>
            </a:ln>
            <a:effectLst/>
          </p:spPr>
          <p:txBody>
            <a:bodyPr rot="10800000" wrap="none" anchor="ctr"/>
            <a:lstStyle/>
            <a:p>
              <a:pPr algn="ctr">
                <a:buClr>
                  <a:srgbClr val="000000"/>
                </a:buClr>
                <a:buSzPct val="100000"/>
                <a:buFont typeface="Times New Roman" pitchFamily="16" charset="0"/>
                <a:buNone/>
                <a:defRPr/>
              </a:pPr>
              <a:endParaRPr lang="it-IT">
                <a:ea typeface="+mn-ea"/>
              </a:endParaRPr>
            </a:p>
          </p:txBody>
        </p:sp>
        <p:sp>
          <p:nvSpPr>
            <p:cNvPr id="3" name="AutoShape 4"/>
            <p:cNvSpPr>
              <a:spLocks noChangeArrowheads="1"/>
            </p:cNvSpPr>
            <p:nvPr/>
          </p:nvSpPr>
          <p:spPr bwMode="auto">
            <a:xfrm flipV="1">
              <a:off x="432" y="2496"/>
              <a:ext cx="3264" cy="1200"/>
            </a:xfrm>
            <a:prstGeom prst="roundRect">
              <a:avLst>
                <a:gd name="adj" fmla="val 50000"/>
              </a:avLst>
            </a:prstGeom>
            <a:solidFill>
              <a:srgbClr val="FFFFFF"/>
            </a:solidFill>
            <a:ln w="9525">
              <a:noFill/>
              <a:round/>
              <a:headEnd/>
              <a:tailEnd/>
            </a:ln>
            <a:effectLst/>
          </p:spPr>
          <p:txBody>
            <a:bodyPr rot="10800000" wrap="none" anchor="ctr"/>
            <a:lstStyle/>
            <a:p>
              <a:pPr algn="ctr">
                <a:buClr>
                  <a:srgbClr val="000000"/>
                </a:buClr>
                <a:buSzPct val="100000"/>
                <a:buFont typeface="Times New Roman" pitchFamily="16" charset="0"/>
                <a:buNone/>
                <a:defRPr/>
              </a:pPr>
              <a:endParaRPr lang="it-IT">
                <a:ea typeface="+mn-ea"/>
              </a:endParaRPr>
            </a:p>
          </p:txBody>
        </p:sp>
      </p:grpSp>
      <p:sp>
        <p:nvSpPr>
          <p:cNvPr id="14340" name="Rectangle 5"/>
          <p:cNvSpPr>
            <a:spLocks noGrp="1" noChangeArrowheads="1"/>
          </p:cNvSpPr>
          <p:nvPr>
            <p:ph type="title"/>
          </p:nvPr>
        </p:nvSpPr>
        <p:spPr bwMode="auto">
          <a:xfrm>
            <a:off x="838200" y="4467225"/>
            <a:ext cx="8301038" cy="787400"/>
          </a:xfrm>
          <a:prstGeom prst="rect">
            <a:avLst/>
          </a:prstGeom>
          <a:noFill/>
          <a:ln w="9525">
            <a:noFill/>
            <a:round/>
            <a:headEnd/>
            <a:tailEnd/>
          </a:ln>
        </p:spPr>
        <p:txBody>
          <a:bodyPr vert="horz" wrap="square" lIns="0" tIns="0" rIns="90000" bIns="46800" numCol="1" anchor="b" anchorCtr="0" compatLnSpc="1">
            <a:prstTxWarp prst="textNoShape">
              <a:avLst/>
            </a:prstTxWarp>
          </a:bodyPr>
          <a:lstStyle/>
          <a:p>
            <a:pPr lvl="0"/>
            <a:r>
              <a:rPr lang="en-GB" smtClean="0"/>
              <a:t>Cliccate per modificare il formato del testo del titolo</a:t>
            </a:r>
          </a:p>
        </p:txBody>
      </p:sp>
      <p:sp>
        <p:nvSpPr>
          <p:cNvPr id="14341" name="Rectangle 6"/>
          <p:cNvSpPr>
            <a:spLocks noGrp="1" noChangeArrowheads="1"/>
          </p:cNvSpPr>
          <p:nvPr>
            <p:ph type="body" idx="1"/>
          </p:nvPr>
        </p:nvSpPr>
        <p:spPr bwMode="auto">
          <a:xfrm>
            <a:off x="457200" y="1604963"/>
            <a:ext cx="8224838" cy="4521200"/>
          </a:xfrm>
          <a:prstGeom prst="rect">
            <a:avLst/>
          </a:prstGeom>
          <a:noFill/>
          <a:ln w="9525">
            <a:noFill/>
            <a:round/>
            <a:headEnd/>
            <a:tailEnd/>
          </a:ln>
        </p:spPr>
        <p:txBody>
          <a:bodyPr vert="horz" wrap="square" lIns="0" tIns="0" rIns="0" bIns="0" numCol="1" anchor="t" anchorCtr="0" compatLnSpc="1">
            <a:prstTxWarp prst="textNoShape">
              <a:avLst/>
            </a:prstTxWarp>
          </a:bodyPr>
          <a:lstStyle/>
          <a:p>
            <a:pPr lvl="0"/>
            <a:r>
              <a:rPr lang="en-GB" smtClean="0"/>
              <a:t>Cliccate per modificare il formato del testo della struttura</a:t>
            </a:r>
          </a:p>
          <a:p>
            <a:pPr lvl="1"/>
            <a:r>
              <a:rPr lang="en-GB" smtClean="0"/>
              <a:t>Secondo livello struttura</a:t>
            </a:r>
          </a:p>
          <a:p>
            <a:pPr lvl="2"/>
            <a:r>
              <a:rPr lang="en-GB" smtClean="0"/>
              <a:t>Terzo livello struttura</a:t>
            </a:r>
          </a:p>
          <a:p>
            <a:pPr lvl="3"/>
            <a:r>
              <a:rPr lang="en-GB" smtClean="0"/>
              <a:t>Quarto livello struttura</a:t>
            </a:r>
          </a:p>
          <a:p>
            <a:pPr lvl="4"/>
            <a:r>
              <a:rPr lang="en-GB" smtClean="0"/>
              <a:t>Quinto livello struttura</a:t>
            </a:r>
          </a:p>
          <a:p>
            <a:pPr lvl="4"/>
            <a:r>
              <a:rPr lang="en-GB" smtClean="0"/>
              <a:t>Sesto livello struttura</a:t>
            </a:r>
          </a:p>
          <a:p>
            <a:pPr lvl="4"/>
            <a:r>
              <a:rPr lang="en-GB" smtClean="0"/>
              <a:t>Settimo livello struttura</a:t>
            </a:r>
          </a:p>
          <a:p>
            <a:pPr lvl="4"/>
            <a:r>
              <a:rPr lang="en-GB" smtClean="0"/>
              <a:t>Ottavo livello struttura</a:t>
            </a:r>
          </a:p>
          <a:p>
            <a:pPr lvl="4"/>
            <a:r>
              <a:rPr lang="en-GB" smtClean="0"/>
              <a:t>Nono livello struttura</a:t>
            </a:r>
          </a:p>
        </p:txBody>
      </p:sp>
    </p:spTree>
  </p:cSld>
  <p:clrMap bg1="lt1" tx1="dk1" bg2="lt2" tx2="dk2" accent1="accent1" accent2="accent2" accent3="accent3" accent4="accent4" accent5="accent5" accent6="accent6" hlink="hlink" folHlink="folHlink"/>
  <p:sldLayoutIdLst>
    <p:sldLayoutId id="2147483676" r:id="rId1"/>
    <p:sldLayoutId id="2147483675" r:id="rId2"/>
    <p:sldLayoutId id="2147483674" r:id="rId3"/>
    <p:sldLayoutId id="2147483673" r:id="rId4"/>
    <p:sldLayoutId id="2147483672" r:id="rId5"/>
    <p:sldLayoutId id="2147483671" r:id="rId6"/>
    <p:sldLayoutId id="2147483670" r:id="rId7"/>
    <p:sldLayoutId id="2147483669" r:id="rId8"/>
    <p:sldLayoutId id="2147483668" r:id="rId9"/>
    <p:sldLayoutId id="2147483667" r:id="rId10"/>
    <p:sldLayoutId id="2147483666" r:id="rId11"/>
    <p:sldLayoutId id="2147483665" r:id="rId12"/>
  </p:sldLayoutIdLst>
  <p:txStyles>
    <p:titleStyle>
      <a:lvl1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Verdana" pitchFamily="32" charset="0"/>
          <a:ea typeface="SimSun" charset="0"/>
          <a:cs typeface="SimSun" charset="0"/>
        </a:defRPr>
      </a:lvl2pPr>
      <a:lvl3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Verdana" pitchFamily="32" charset="0"/>
          <a:ea typeface="SimSun" charset="0"/>
          <a:cs typeface="SimSun" charset="0"/>
        </a:defRPr>
      </a:lvl3pPr>
      <a:lvl4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Verdana" pitchFamily="32" charset="0"/>
          <a:ea typeface="SimSun" charset="0"/>
          <a:cs typeface="SimSun" charset="0"/>
        </a:defRPr>
      </a:lvl4pPr>
      <a:lvl5pPr algn="l" defTabSz="449263" rtl="0" eaLnBrk="0" fontAlgn="base" hangingPunct="0">
        <a:spcBef>
          <a:spcPct val="0"/>
        </a:spcBef>
        <a:spcAft>
          <a:spcPct val="0"/>
        </a:spcAft>
        <a:buClr>
          <a:srgbClr val="000000"/>
        </a:buClr>
        <a:buSzPct val="100000"/>
        <a:buFont typeface="Times New Roman" pitchFamily="18" charset="0"/>
        <a:defRPr sz="2000">
          <a:solidFill>
            <a:srgbClr val="000000"/>
          </a:solidFill>
          <a:latin typeface="Verdana" pitchFamily="32" charset="0"/>
          <a:ea typeface="SimSun" charset="0"/>
          <a:cs typeface="SimSun" charset="0"/>
        </a:defRPr>
      </a:lvl5pPr>
      <a:lvl6pPr marL="2514600" indent="-228600" algn="l" defTabSz="449263" rtl="0" eaLnBrk="0" fontAlgn="base" hangingPunct="0">
        <a:spcBef>
          <a:spcPct val="0"/>
        </a:spcBef>
        <a:spcAft>
          <a:spcPct val="0"/>
        </a:spcAft>
        <a:buClr>
          <a:srgbClr val="000000"/>
        </a:buClr>
        <a:buSzPct val="100000"/>
        <a:buFont typeface="Times New Roman" pitchFamily="16" charset="0"/>
        <a:defRPr sz="2000">
          <a:solidFill>
            <a:srgbClr val="000000"/>
          </a:solidFill>
          <a:latin typeface="Verdana" pitchFamily="32" charset="0"/>
          <a:ea typeface="SimSun" charset="0"/>
          <a:cs typeface="SimSun" charset="0"/>
        </a:defRPr>
      </a:lvl6pPr>
      <a:lvl7pPr marL="2971800" indent="-228600" algn="l" defTabSz="449263" rtl="0" eaLnBrk="0" fontAlgn="base" hangingPunct="0">
        <a:spcBef>
          <a:spcPct val="0"/>
        </a:spcBef>
        <a:spcAft>
          <a:spcPct val="0"/>
        </a:spcAft>
        <a:buClr>
          <a:srgbClr val="000000"/>
        </a:buClr>
        <a:buSzPct val="100000"/>
        <a:buFont typeface="Times New Roman" pitchFamily="16" charset="0"/>
        <a:defRPr sz="2000">
          <a:solidFill>
            <a:srgbClr val="000000"/>
          </a:solidFill>
          <a:latin typeface="Verdana" pitchFamily="32" charset="0"/>
          <a:ea typeface="SimSun" charset="0"/>
          <a:cs typeface="SimSun" charset="0"/>
        </a:defRPr>
      </a:lvl7pPr>
      <a:lvl8pPr marL="3429000" indent="-228600" algn="l" defTabSz="449263" rtl="0" eaLnBrk="0" fontAlgn="base" hangingPunct="0">
        <a:spcBef>
          <a:spcPct val="0"/>
        </a:spcBef>
        <a:spcAft>
          <a:spcPct val="0"/>
        </a:spcAft>
        <a:buClr>
          <a:srgbClr val="000000"/>
        </a:buClr>
        <a:buSzPct val="100000"/>
        <a:buFont typeface="Times New Roman" pitchFamily="16" charset="0"/>
        <a:defRPr sz="2000">
          <a:solidFill>
            <a:srgbClr val="000000"/>
          </a:solidFill>
          <a:latin typeface="Verdana" pitchFamily="32" charset="0"/>
          <a:ea typeface="SimSun" charset="0"/>
          <a:cs typeface="SimSun" charset="0"/>
        </a:defRPr>
      </a:lvl8pPr>
      <a:lvl9pPr marL="3886200" indent="-228600" algn="l" defTabSz="449263" rtl="0" eaLnBrk="0" fontAlgn="base" hangingPunct="0">
        <a:spcBef>
          <a:spcPct val="0"/>
        </a:spcBef>
        <a:spcAft>
          <a:spcPct val="0"/>
        </a:spcAft>
        <a:buClr>
          <a:srgbClr val="000000"/>
        </a:buClr>
        <a:buSzPct val="100000"/>
        <a:buFont typeface="Times New Roman" pitchFamily="16" charset="0"/>
        <a:defRPr sz="2000">
          <a:solidFill>
            <a:srgbClr val="000000"/>
          </a:solidFill>
          <a:latin typeface="Verdana" pitchFamily="32" charset="0"/>
          <a:ea typeface="SimSun" charset="0"/>
          <a:cs typeface="SimSun" charset="0"/>
        </a:defRPr>
      </a:lvl9pPr>
    </p:titleStyle>
    <p:bodyStyle>
      <a:lvl1pPr marL="342900" indent="-342900" algn="l" defTabSz="449263" rtl="0" eaLnBrk="0" fontAlgn="base" hangingPunct="0">
        <a:spcBef>
          <a:spcPts val="450"/>
        </a:spcBef>
        <a:spcAft>
          <a:spcPct val="0"/>
        </a:spcAft>
        <a:buClr>
          <a:srgbClr val="000000"/>
        </a:buClr>
        <a:buSzPct val="100000"/>
        <a:buFont typeface="Times New Roman" pitchFamily="18" charset="0"/>
        <a:buChar char="•"/>
        <a:defRPr sz="3200">
          <a:solidFill>
            <a:srgbClr val="757575"/>
          </a:solidFill>
          <a:latin typeface="+mn-lt"/>
          <a:ea typeface="+mn-ea"/>
          <a:cs typeface="+mn-cs"/>
        </a:defRPr>
      </a:lvl1pPr>
      <a:lvl2pPr marL="742950" indent="-285750" algn="l" defTabSz="449263" rtl="0" eaLnBrk="0" fontAlgn="base" hangingPunct="0">
        <a:spcBef>
          <a:spcPts val="400"/>
        </a:spcBef>
        <a:spcAft>
          <a:spcPct val="0"/>
        </a:spcAft>
        <a:buClr>
          <a:srgbClr val="000000"/>
        </a:buClr>
        <a:buSzPct val="100000"/>
        <a:buFont typeface="Times New Roman" pitchFamily="18" charset="0"/>
        <a:buChar char="–"/>
        <a:defRPr sz="1600">
          <a:solidFill>
            <a:srgbClr val="000000"/>
          </a:solidFill>
          <a:latin typeface="+mn-lt"/>
          <a:ea typeface="+mn-ea"/>
          <a:cs typeface="+mn-cs"/>
        </a:defRPr>
      </a:lvl2pPr>
      <a:lvl3pPr marL="1143000" indent="-228600" algn="l" defTabSz="449263" rtl="0" eaLnBrk="0" fontAlgn="base" hangingPunct="0">
        <a:spcBef>
          <a:spcPts val="350"/>
        </a:spcBef>
        <a:spcAft>
          <a:spcPct val="0"/>
        </a:spcAft>
        <a:buClr>
          <a:srgbClr val="000000"/>
        </a:buClr>
        <a:buSzPct val="100000"/>
        <a:buFont typeface="Times New Roman" pitchFamily="18" charset="0"/>
        <a:buChar char="•"/>
        <a:defRPr sz="1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pitchFamily="18" charset="0"/>
        <a:buChar char="»"/>
        <a:defRPr sz="2000">
          <a:solidFill>
            <a:srgbClr val="000000"/>
          </a:solidFill>
          <a:latin typeface="Arial" charset="0"/>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Arial" charset="0"/>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Arial" charset="0"/>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Arial" charset="0"/>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Arial" charset="0"/>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arrotondato 6"/>
          <p:cNvSpPr/>
          <p:nvPr/>
        </p:nvSpPr>
        <p:spPr bwMode="auto">
          <a:xfrm>
            <a:off x="5004048" y="2132856"/>
            <a:ext cx="3816424" cy="1080120"/>
          </a:xfrm>
          <a:prstGeom prst="roundRect">
            <a:avLst/>
          </a:prstGeom>
          <a:solidFill>
            <a:srgbClr val="EBEBEB"/>
          </a:solidFill>
          <a:ln w="12700" cap="rnd"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smtClean="0">
              <a:ln>
                <a:noFill/>
              </a:ln>
              <a:solidFill>
                <a:schemeClr val="bg1"/>
              </a:solidFill>
              <a:effectLst/>
              <a:latin typeface="Arial" charset="0"/>
            </a:endParaRPr>
          </a:p>
        </p:txBody>
      </p:sp>
      <p:sp>
        <p:nvSpPr>
          <p:cNvPr id="9217" name="Text Box 1"/>
          <p:cNvSpPr txBox="1">
            <a:spLocks noChangeArrowheads="1"/>
          </p:cNvSpPr>
          <p:nvPr/>
        </p:nvSpPr>
        <p:spPr bwMode="auto">
          <a:xfrm>
            <a:off x="4860032" y="260648"/>
            <a:ext cx="4140968" cy="1512168"/>
          </a:xfrm>
          <a:prstGeom prst="rect">
            <a:avLst/>
          </a:prstGeom>
          <a:noFill/>
          <a:ln w="9525">
            <a:noFill/>
            <a:round/>
            <a:headEnd/>
            <a:tailEnd/>
          </a:ln>
          <a:effectLst/>
        </p:spPr>
        <p:txBody>
          <a:bodyPr anchor="ctr"/>
          <a:lstStyle/>
          <a:p>
            <a:pPr algn="ctr">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sz="2400" b="1" dirty="0" smtClean="0">
                <a:solidFill>
                  <a:schemeClr val="accent1">
                    <a:lumMod val="50000"/>
                  </a:schemeClr>
                </a:solidFill>
                <a:latin typeface="+mn-lt"/>
                <a:ea typeface="+mn-ea"/>
              </a:rPr>
              <a:t>L’Energia </a:t>
            </a:r>
            <a:r>
              <a:rPr lang="it-IT" sz="2400" b="1" dirty="0" smtClean="0">
                <a:solidFill>
                  <a:schemeClr val="accent1">
                    <a:lumMod val="50000"/>
                  </a:schemeClr>
                </a:solidFill>
                <a:latin typeface="+mn-lt"/>
                <a:ea typeface="+mn-ea"/>
              </a:rPr>
              <a:t>per </a:t>
            </a:r>
            <a:r>
              <a:rPr lang="it-IT" sz="2400" b="1" dirty="0" smtClean="0">
                <a:solidFill>
                  <a:schemeClr val="accent1">
                    <a:lumMod val="50000"/>
                  </a:schemeClr>
                </a:solidFill>
                <a:latin typeface="+mn-lt"/>
                <a:ea typeface="+mn-ea"/>
              </a:rPr>
              <a:t>i cittadini di domani</a:t>
            </a:r>
          </a:p>
        </p:txBody>
      </p:sp>
      <p:sp>
        <p:nvSpPr>
          <p:cNvPr id="5" name="Text Box 4"/>
          <p:cNvSpPr txBox="1">
            <a:spLocks noChangeArrowheads="1"/>
          </p:cNvSpPr>
          <p:nvPr/>
        </p:nvSpPr>
        <p:spPr bwMode="auto">
          <a:xfrm>
            <a:off x="3491880" y="4293096"/>
            <a:ext cx="5256584" cy="1392689"/>
          </a:xfrm>
          <a:prstGeom prst="rect">
            <a:avLst/>
          </a:prstGeom>
          <a:noFill/>
          <a:ln w="9525">
            <a:noFill/>
            <a:miter lim="800000"/>
            <a:headEnd/>
            <a:tailEnd/>
          </a:ln>
        </p:spPr>
        <p:txBody>
          <a:bodyPr wrap="square">
            <a:spAutoFit/>
          </a:bodyPr>
          <a:lstStyle/>
          <a:p>
            <a:pPr>
              <a:spcBef>
                <a:spcPct val="50000"/>
              </a:spcBef>
              <a:buClr>
                <a:srgbClr val="000000"/>
              </a:buClr>
              <a:buSzPct val="100000"/>
              <a:buFont typeface="Times New Roman" pitchFamily="18" charset="0"/>
              <a:buNone/>
            </a:pPr>
            <a:r>
              <a:rPr lang="it-IT" sz="1400" b="1" dirty="0" smtClean="0">
                <a:solidFill>
                  <a:schemeClr val="accent1">
                    <a:lumMod val="50000"/>
                  </a:schemeClr>
                </a:solidFill>
                <a:latin typeface="Verdana" pitchFamily="34" charset="0"/>
              </a:rPr>
              <a:t>Ing. Arnaldo Vioto</a:t>
            </a:r>
          </a:p>
          <a:p>
            <a:pPr>
              <a:spcBef>
                <a:spcPct val="50000"/>
              </a:spcBef>
              <a:buClr>
                <a:srgbClr val="000000"/>
              </a:buClr>
              <a:buSzPct val="100000"/>
              <a:buFont typeface="Times New Roman" pitchFamily="18" charset="0"/>
              <a:buNone/>
            </a:pPr>
            <a:r>
              <a:rPr lang="it-IT" sz="1400" b="1" dirty="0" smtClean="0">
                <a:solidFill>
                  <a:schemeClr val="accent1">
                    <a:lumMod val="50000"/>
                  </a:schemeClr>
                </a:solidFill>
                <a:latin typeface="Verdana" pitchFamily="34" charset="0"/>
              </a:rPr>
              <a:t>D.ssa Raffaella Mastrella</a:t>
            </a:r>
          </a:p>
          <a:p>
            <a:pPr>
              <a:spcBef>
                <a:spcPct val="50000"/>
              </a:spcBef>
              <a:buClr>
                <a:srgbClr val="000000"/>
              </a:buClr>
              <a:buSzPct val="100000"/>
              <a:buFont typeface="Times New Roman" pitchFamily="18" charset="0"/>
              <a:buNone/>
            </a:pPr>
            <a:endParaRPr lang="it-IT" sz="1100" b="1" dirty="0" smtClean="0">
              <a:solidFill>
                <a:schemeClr val="accent1">
                  <a:lumMod val="50000"/>
                </a:schemeClr>
              </a:solidFill>
              <a:latin typeface="Verdana" pitchFamily="34" charset="0"/>
            </a:endParaRPr>
          </a:p>
          <a:p>
            <a:pPr>
              <a:spcBef>
                <a:spcPts val="0"/>
              </a:spcBef>
              <a:buClr>
                <a:srgbClr val="000000"/>
              </a:buClr>
              <a:buSzPct val="100000"/>
              <a:buFont typeface="Times New Roman" pitchFamily="18" charset="0"/>
              <a:buNone/>
            </a:pPr>
            <a:r>
              <a:rPr lang="it-IT" sz="1100" b="1" dirty="0" smtClean="0">
                <a:solidFill>
                  <a:schemeClr val="accent1">
                    <a:lumMod val="50000"/>
                  </a:schemeClr>
                </a:solidFill>
                <a:latin typeface="Verdana" pitchFamily="34" charset="0"/>
              </a:rPr>
              <a:t>Ministero </a:t>
            </a:r>
            <a:r>
              <a:rPr lang="it-IT" sz="1100" b="1" dirty="0">
                <a:solidFill>
                  <a:schemeClr val="accent1">
                    <a:lumMod val="50000"/>
                  </a:schemeClr>
                </a:solidFill>
                <a:latin typeface="Verdana" pitchFamily="34" charset="0"/>
              </a:rPr>
              <a:t>dello Sviluppo Economico</a:t>
            </a:r>
          </a:p>
          <a:p>
            <a:pPr>
              <a:spcBef>
                <a:spcPts val="0"/>
              </a:spcBef>
              <a:buClr>
                <a:srgbClr val="000000"/>
              </a:buClr>
              <a:buSzPct val="100000"/>
              <a:buFont typeface="Times New Roman" pitchFamily="18" charset="0"/>
              <a:buNone/>
            </a:pPr>
            <a:r>
              <a:rPr lang="it-IT" sz="1100" b="1" dirty="0">
                <a:solidFill>
                  <a:schemeClr val="accent1">
                    <a:lumMod val="50000"/>
                  </a:schemeClr>
                </a:solidFill>
                <a:latin typeface="Verdana" pitchFamily="34" charset="0"/>
              </a:rPr>
              <a:t>Dipartimento per l’Energia  </a:t>
            </a:r>
          </a:p>
          <a:p>
            <a:pPr>
              <a:spcBef>
                <a:spcPts val="0"/>
              </a:spcBef>
              <a:buClr>
                <a:srgbClr val="000000"/>
              </a:buClr>
              <a:buSzPct val="100000"/>
              <a:buFont typeface="Times New Roman" pitchFamily="18" charset="0"/>
              <a:buNone/>
            </a:pPr>
            <a:r>
              <a:rPr lang="it-IT" sz="1100" b="1" dirty="0">
                <a:solidFill>
                  <a:schemeClr val="accent1">
                    <a:lumMod val="50000"/>
                  </a:schemeClr>
                </a:solidFill>
                <a:latin typeface="Verdana" pitchFamily="34" charset="0"/>
              </a:rPr>
              <a:t>Direzione Generale per le Risorse Minerarie ed Energetiche</a:t>
            </a:r>
          </a:p>
        </p:txBody>
      </p:sp>
      <p:pic>
        <p:nvPicPr>
          <p:cNvPr id="6" name="Picture 4" descr="stemma-della-repubblica-italiana-colori"/>
          <p:cNvPicPr>
            <a:picLocks noChangeAspect="1" noChangeArrowheads="1"/>
          </p:cNvPicPr>
          <p:nvPr/>
        </p:nvPicPr>
        <p:blipFill>
          <a:blip r:embed="rId3" cstate="print"/>
          <a:srcRect/>
          <a:stretch>
            <a:fillRect/>
          </a:stretch>
        </p:blipFill>
        <p:spPr bwMode="auto">
          <a:xfrm>
            <a:off x="2483768" y="4581128"/>
            <a:ext cx="736032" cy="827718"/>
          </a:xfrm>
          <a:prstGeom prst="rect">
            <a:avLst/>
          </a:prstGeom>
          <a:noFill/>
        </p:spPr>
      </p:pic>
      <p:sp>
        <p:nvSpPr>
          <p:cNvPr id="8" name="CasellaDiTesto 7"/>
          <p:cNvSpPr txBox="1"/>
          <p:nvPr/>
        </p:nvSpPr>
        <p:spPr>
          <a:xfrm>
            <a:off x="4932040" y="2420888"/>
            <a:ext cx="3960440" cy="584775"/>
          </a:xfrm>
          <a:prstGeom prst="rect">
            <a:avLst/>
          </a:prstGeom>
          <a:noFill/>
          <a:ln w="12700" cap="rnd">
            <a:noFill/>
          </a:ln>
        </p:spPr>
        <p:txBody>
          <a:bodyPr wrap="square" rtlCol="0">
            <a:spAutoFit/>
          </a:bodyPr>
          <a:lstStyle/>
          <a:p>
            <a:pPr algn="ctr"/>
            <a:r>
              <a:rPr lang="it-IT" sz="1600" b="1" dirty="0" smtClean="0">
                <a:solidFill>
                  <a:schemeClr val="accent1">
                    <a:lumMod val="50000"/>
                  </a:schemeClr>
                </a:solidFill>
                <a:latin typeface="+mn-lt"/>
              </a:rPr>
              <a:t>Petrolio, gas e realtà mineraria in Italia </a:t>
            </a:r>
            <a:endParaRPr lang="it-IT" sz="1600" b="1" dirty="0">
              <a:solidFill>
                <a:schemeClr val="accent1">
                  <a:lumMod val="50000"/>
                </a:schemeClr>
              </a:solidFill>
              <a:latin typeface="+mn-lt"/>
            </a:endParaRPr>
          </a:p>
        </p:txBody>
      </p:sp>
      <p:sp>
        <p:nvSpPr>
          <p:cNvPr id="9" name="CasellaDiTesto 8"/>
          <p:cNvSpPr txBox="1"/>
          <p:nvPr/>
        </p:nvSpPr>
        <p:spPr>
          <a:xfrm>
            <a:off x="5952175" y="6095037"/>
            <a:ext cx="2076209" cy="276999"/>
          </a:xfrm>
          <a:prstGeom prst="rect">
            <a:avLst/>
          </a:prstGeom>
          <a:noFill/>
        </p:spPr>
        <p:txBody>
          <a:bodyPr wrap="none" rtlCol="0">
            <a:spAutoFit/>
          </a:bodyPr>
          <a:lstStyle/>
          <a:p>
            <a:r>
              <a:rPr lang="it-IT" sz="1200" b="1" dirty="0" smtClean="0">
                <a:solidFill>
                  <a:schemeClr val="accent1">
                    <a:lumMod val="50000"/>
                  </a:schemeClr>
                </a:solidFill>
                <a:latin typeface="+mn-lt"/>
              </a:rPr>
              <a:t>Roma, 4 maggio 2011</a:t>
            </a:r>
          </a:p>
        </p:txBody>
      </p:sp>
    </p:spTree>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2</a:t>
            </a:fld>
            <a:endParaRPr lang="it-IT" dirty="0">
              <a:solidFill>
                <a:srgbClr val="FFFFFF"/>
              </a:solidFill>
              <a:latin typeface="+mn-lt"/>
              <a:ea typeface="+mn-ea"/>
              <a:cs typeface="Arial Unicode MS" charset="0"/>
            </a:endParaRPr>
          </a:p>
        </p:txBody>
      </p:sp>
      <p:sp>
        <p:nvSpPr>
          <p:cNvPr id="8" name="Rectangle 3"/>
          <p:cNvSpPr txBox="1">
            <a:spLocks noChangeArrowheads="1"/>
          </p:cNvSpPr>
          <p:nvPr/>
        </p:nvSpPr>
        <p:spPr bwMode="auto">
          <a:xfrm>
            <a:off x="1115616" y="1484784"/>
            <a:ext cx="7600950" cy="4320480"/>
          </a:xfrm>
          <a:prstGeom prst="rect">
            <a:avLst/>
          </a:prstGeom>
          <a:noFill/>
          <a:ln w="9525">
            <a:noFill/>
            <a:round/>
            <a:headEnd/>
            <a:tailEnd/>
          </a:ln>
        </p:spPr>
        <p:txBody>
          <a:bodyPr vert="horz" wrap="square" lIns="92075" tIns="46038" rIns="92075" bIns="46038" numCol="1" anchor="t" anchorCtr="0" compatLnSpc="1">
            <a:prstTxWarp prst="textNoShape">
              <a:avLst/>
            </a:prstTxWarp>
          </a:bodyPr>
          <a:lstStyle/>
          <a:p>
            <a:pPr marL="84138" marR="0" lvl="0" indent="-84138" algn="l" defTabSz="449263" rtl="0" eaLnBrk="1" fontAlgn="base" latinLnBrk="0" hangingPunct="1">
              <a:lnSpc>
                <a:spcPct val="100000"/>
              </a:lnSpc>
              <a:spcBef>
                <a:spcPts val="450"/>
              </a:spcBef>
              <a:spcAft>
                <a:spcPct val="0"/>
              </a:spcAft>
              <a:buClr>
                <a:srgbClr val="000000"/>
              </a:buClr>
              <a:buSzPct val="100000"/>
              <a:buFont typeface="Wingdings" pitchFamily="2" charset="2"/>
              <a:buNone/>
              <a:tabLst/>
              <a:defRPr/>
            </a:pPr>
            <a:endParaRPr kumimoji="0" lang="it-IT" b="0" i="0" u="none" strike="noStrike" kern="0" cap="none" spc="0" normalizeH="0" baseline="0" noProof="0" dirty="0" smtClean="0">
              <a:ln>
                <a:noFill/>
              </a:ln>
              <a:solidFill>
                <a:srgbClr val="757575"/>
              </a:solidFill>
              <a:effectLst/>
              <a:uLnTx/>
              <a:uFillTx/>
              <a:latin typeface="+mn-lt"/>
              <a:ea typeface="+mn-ea"/>
              <a:cs typeface="+mn-cs"/>
            </a:endParaRPr>
          </a:p>
          <a:p>
            <a:pPr marL="365125" marR="0" lvl="1" indent="-98425" algn="l" defTabSz="449263" rtl="0" eaLnBrk="1" fontAlgn="base" latinLnBrk="0" hangingPunct="1">
              <a:lnSpc>
                <a:spcPct val="100000"/>
              </a:lnSpc>
              <a:spcBef>
                <a:spcPts val="400"/>
              </a:spcBef>
              <a:spcAft>
                <a:spcPct val="0"/>
              </a:spcAft>
              <a:buClr>
                <a:srgbClr val="000000"/>
              </a:buClr>
              <a:buSzPct val="100000"/>
              <a:buFontTx/>
              <a:buChar char="-"/>
              <a:tabLst/>
              <a:defRPr/>
            </a:pPr>
            <a:r>
              <a:rPr kumimoji="0" lang="it-IT" b="0" i="0" u="none" strike="noStrike" kern="0" cap="none" spc="0" normalizeH="0" baseline="0" noProof="0" dirty="0" smtClean="0">
                <a:ln>
                  <a:noFill/>
                </a:ln>
                <a:solidFill>
                  <a:schemeClr val="accent1">
                    <a:lumMod val="50000"/>
                  </a:schemeClr>
                </a:solidFill>
                <a:effectLst/>
                <a:uLnTx/>
                <a:uFillTx/>
                <a:latin typeface="+mn-lt"/>
                <a:ea typeface="+mn-ea"/>
                <a:cs typeface="+mn-cs"/>
              </a:rPr>
              <a:t>Rilascio permessi di ricerca e concessioni di coltivazione idrocarburi e di stoccaggio</a:t>
            </a:r>
          </a:p>
          <a:p>
            <a:pPr marL="365125" marR="0" lvl="1" indent="-98425" algn="l" defTabSz="449263" rtl="0" eaLnBrk="1" fontAlgn="base" latinLnBrk="0" hangingPunct="1">
              <a:lnSpc>
                <a:spcPct val="100000"/>
              </a:lnSpc>
              <a:spcBef>
                <a:spcPts val="400"/>
              </a:spcBef>
              <a:spcAft>
                <a:spcPct val="0"/>
              </a:spcAft>
              <a:buClr>
                <a:srgbClr val="000000"/>
              </a:buClr>
              <a:buSzPct val="100000"/>
              <a:tabLst/>
              <a:defRPr/>
            </a:pPr>
            <a:endParaRPr lang="it-IT" kern="0" dirty="0" smtClean="0">
              <a:solidFill>
                <a:schemeClr val="accent1">
                  <a:lumMod val="50000"/>
                </a:schemeClr>
              </a:solidFill>
              <a:latin typeface="+mn-lt"/>
              <a:ea typeface="+mn-ea"/>
            </a:endParaRPr>
          </a:p>
          <a:p>
            <a:pPr marL="365125" lvl="1" indent="-98425">
              <a:spcBef>
                <a:spcPts val="400"/>
              </a:spcBef>
              <a:buClr>
                <a:srgbClr val="000000"/>
              </a:buClr>
              <a:buSzPct val="100000"/>
              <a:buFontTx/>
              <a:buChar char="-"/>
              <a:defRPr/>
            </a:pPr>
            <a:r>
              <a:rPr lang="it-IT" kern="0" dirty="0" smtClean="0">
                <a:solidFill>
                  <a:schemeClr val="accent1">
                    <a:lumMod val="50000"/>
                  </a:schemeClr>
                </a:solidFill>
                <a:latin typeface="+mn-lt"/>
              </a:rPr>
              <a:t>Sicurezza Mineraria e normativa tecnica </a:t>
            </a:r>
            <a:r>
              <a:rPr lang="it-IT" dirty="0" smtClean="0">
                <a:solidFill>
                  <a:srgbClr val="00664D"/>
                </a:solidFill>
                <a:latin typeface="Verdana" pitchFamily="34" charset="0"/>
              </a:rPr>
              <a:t>per impianti di produzione, trasporto e stoccaggio di energia</a:t>
            </a:r>
            <a:endParaRPr lang="it-IT" kern="0" dirty="0" smtClean="0">
              <a:solidFill>
                <a:schemeClr val="accent1">
                  <a:lumMod val="50000"/>
                </a:schemeClr>
              </a:solidFill>
              <a:latin typeface="+mn-lt"/>
            </a:endParaRPr>
          </a:p>
          <a:p>
            <a:pPr marL="365125" lvl="1" indent="-98425">
              <a:spcBef>
                <a:spcPts val="400"/>
              </a:spcBef>
              <a:buClr>
                <a:srgbClr val="000000"/>
              </a:buClr>
              <a:buSzPct val="100000"/>
              <a:buFontTx/>
              <a:buChar char="-"/>
              <a:defRPr/>
            </a:pPr>
            <a:endParaRPr lang="it-IT" kern="0" dirty="0" smtClean="0">
              <a:solidFill>
                <a:schemeClr val="accent1">
                  <a:lumMod val="50000"/>
                </a:schemeClr>
              </a:solidFill>
              <a:latin typeface="+mn-lt"/>
              <a:ea typeface="+mn-ea"/>
            </a:endParaRPr>
          </a:p>
          <a:p>
            <a:pPr marL="365125" lvl="1" indent="-98425">
              <a:spcBef>
                <a:spcPts val="400"/>
              </a:spcBef>
              <a:buClr>
                <a:srgbClr val="000000"/>
              </a:buClr>
              <a:buSzPct val="100000"/>
              <a:buFontTx/>
              <a:buChar char="-"/>
              <a:defRPr/>
            </a:pPr>
            <a:r>
              <a:rPr lang="it-IT" kern="0" dirty="0" smtClean="0">
                <a:solidFill>
                  <a:schemeClr val="accent1">
                    <a:lumMod val="50000"/>
                  </a:schemeClr>
                </a:solidFill>
                <a:latin typeface="+mn-lt"/>
              </a:rPr>
              <a:t>Attività di tenuta registro prodotti esplodenti idonei all’attività estrattiva </a:t>
            </a:r>
          </a:p>
          <a:p>
            <a:pPr marL="365125" lvl="1" indent="-98425">
              <a:spcBef>
                <a:spcPts val="400"/>
              </a:spcBef>
              <a:buClr>
                <a:srgbClr val="000000"/>
              </a:buClr>
              <a:buSzPct val="100000"/>
              <a:buFontTx/>
              <a:buChar char="-"/>
              <a:defRPr/>
            </a:pPr>
            <a:endParaRPr lang="it-IT" kern="0" dirty="0" smtClean="0">
              <a:solidFill>
                <a:schemeClr val="accent1">
                  <a:lumMod val="50000"/>
                </a:schemeClr>
              </a:solidFill>
              <a:latin typeface="+mn-lt"/>
            </a:endParaRPr>
          </a:p>
          <a:p>
            <a:pPr marL="365125" lvl="1" indent="-98425">
              <a:spcBef>
                <a:spcPts val="400"/>
              </a:spcBef>
              <a:buClr>
                <a:srgbClr val="000000"/>
              </a:buClr>
              <a:buSzPct val="100000"/>
              <a:buFontTx/>
              <a:buChar char="-"/>
              <a:defRPr/>
            </a:pPr>
            <a:r>
              <a:rPr lang="it-IT" kern="0" dirty="0" smtClean="0">
                <a:solidFill>
                  <a:schemeClr val="accent1">
                    <a:lumMod val="50000"/>
                  </a:schemeClr>
                </a:solidFill>
                <a:latin typeface="+mn-lt"/>
              </a:rPr>
              <a:t>Laboratori di analisi (Ufficio chimico)</a:t>
            </a:r>
          </a:p>
          <a:p>
            <a:pPr marL="365125" lvl="1" indent="-98425">
              <a:spcBef>
                <a:spcPts val="400"/>
              </a:spcBef>
              <a:buClr>
                <a:srgbClr val="000000"/>
              </a:buClr>
              <a:buSzPct val="100000"/>
              <a:buFontTx/>
              <a:buChar char="-"/>
              <a:defRPr/>
            </a:pPr>
            <a:endParaRPr lang="it-IT" kern="0" dirty="0" smtClean="0">
              <a:solidFill>
                <a:schemeClr val="accent1">
                  <a:lumMod val="50000"/>
                </a:schemeClr>
              </a:solidFill>
              <a:latin typeface="+mn-lt"/>
            </a:endParaRPr>
          </a:p>
          <a:p>
            <a:pPr marL="365125" lvl="1" indent="-98425">
              <a:spcBef>
                <a:spcPts val="400"/>
              </a:spcBef>
              <a:buClr>
                <a:srgbClr val="000000"/>
              </a:buClr>
              <a:buSzPct val="100000"/>
              <a:buFontTx/>
              <a:buChar char="-"/>
              <a:defRPr/>
            </a:pPr>
            <a:r>
              <a:rPr lang="it-IT" kern="0" dirty="0" smtClean="0">
                <a:solidFill>
                  <a:schemeClr val="accent1">
                    <a:lumMod val="50000"/>
                  </a:schemeClr>
                </a:solidFill>
                <a:latin typeface="+mn-lt"/>
              </a:rPr>
              <a:t>Esecuzione di campagne di monitoraggio ambientale acque, e titolazione campioni</a:t>
            </a:r>
          </a:p>
          <a:p>
            <a:pPr marL="365125" lvl="1" indent="-98425">
              <a:spcBef>
                <a:spcPts val="400"/>
              </a:spcBef>
              <a:buClr>
                <a:srgbClr val="000000"/>
              </a:buClr>
              <a:buSzPct val="100000"/>
              <a:buFontTx/>
              <a:buChar char="-"/>
              <a:defRPr/>
            </a:pPr>
            <a:endParaRPr lang="it-IT" kern="0" dirty="0" smtClean="0">
              <a:solidFill>
                <a:srgbClr val="000000"/>
              </a:solidFill>
              <a:latin typeface="+mn-lt"/>
            </a:endParaRPr>
          </a:p>
          <a:p>
            <a:pPr marL="365125" lvl="1" indent="-98425">
              <a:spcBef>
                <a:spcPts val="400"/>
              </a:spcBef>
              <a:buClr>
                <a:srgbClr val="000000"/>
              </a:buClr>
              <a:buSzPct val="100000"/>
              <a:buFontTx/>
              <a:buChar char="-"/>
              <a:defRPr/>
            </a:pPr>
            <a:endParaRPr lang="it-IT" kern="0" dirty="0" smtClean="0">
              <a:solidFill>
                <a:srgbClr val="000000"/>
              </a:solidFill>
              <a:latin typeface="+mn-lt"/>
              <a:ea typeface="+mn-ea"/>
            </a:endParaRPr>
          </a:p>
          <a:p>
            <a:pPr marL="365125" marR="0" lvl="1" indent="-98425" algn="l" defTabSz="449263" rtl="0" eaLnBrk="1" fontAlgn="base" latinLnBrk="0" hangingPunct="1">
              <a:lnSpc>
                <a:spcPct val="100000"/>
              </a:lnSpc>
              <a:spcBef>
                <a:spcPts val="400"/>
              </a:spcBef>
              <a:spcAft>
                <a:spcPct val="0"/>
              </a:spcAft>
              <a:buClr>
                <a:srgbClr val="000000"/>
              </a:buClr>
              <a:buSzPct val="100000"/>
              <a:buFontTx/>
              <a:buChar char="-"/>
              <a:tabLst/>
              <a:defRPr/>
            </a:pPr>
            <a:endParaRPr kumimoji="0" lang="it-IT" b="0" i="0" u="none" strike="noStrike" kern="0" cap="none" spc="0" normalizeH="0" baseline="0" noProof="0" dirty="0" smtClean="0">
              <a:ln>
                <a:noFill/>
              </a:ln>
              <a:solidFill>
                <a:srgbClr val="000000"/>
              </a:solidFill>
              <a:effectLst/>
              <a:uLnTx/>
              <a:uFillTx/>
              <a:latin typeface="+mn-lt"/>
              <a:ea typeface="+mn-ea"/>
              <a:cs typeface="+mn-cs"/>
            </a:endParaRPr>
          </a:p>
        </p:txBody>
      </p:sp>
      <p:sp>
        <p:nvSpPr>
          <p:cNvPr id="10" name="Titolo 1"/>
          <p:cNvSpPr txBox="1">
            <a:spLocks/>
          </p:cNvSpPr>
          <p:nvPr/>
        </p:nvSpPr>
        <p:spPr bwMode="auto">
          <a:xfrm>
            <a:off x="3419872" y="116632"/>
            <a:ext cx="5400600" cy="908720"/>
          </a:xfrm>
          <a:prstGeom prst="rect">
            <a:avLst/>
          </a:prstGeom>
          <a:noFill/>
          <a:ln w="9525">
            <a:noFill/>
            <a:round/>
            <a:headEnd/>
            <a:tailEnd/>
          </a:ln>
        </p:spPr>
        <p:txBody>
          <a:bodyPr vert="horz" wrap="square" lIns="0" tIns="0" rIns="90000" bIns="46800" numCol="1" anchor="b" anchorCtr="0" compatLnSpc="1">
            <a:prstTxWarp prst="textNoShape">
              <a:avLst/>
            </a:prstTxWarp>
            <a:normAutofit/>
          </a:bodyPr>
          <a:lstStyle/>
          <a:p>
            <a:pPr marL="0" marR="0" lvl="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a:pPr>
            <a:r>
              <a:rPr kumimoji="0" lang="it-IT" sz="2000" b="1" i="0" u="none" strike="noStrike" kern="0" cap="none" spc="0" normalizeH="0" baseline="0" noProof="0" dirty="0" smtClean="0">
                <a:ln>
                  <a:noFill/>
                </a:ln>
                <a:solidFill>
                  <a:schemeClr val="accent1">
                    <a:lumMod val="50000"/>
                  </a:schemeClr>
                </a:solidFill>
                <a:effectLst/>
                <a:uLnTx/>
                <a:uFillTx/>
                <a:latin typeface="+mn-lt"/>
                <a:ea typeface="+mj-ea"/>
                <a:cs typeface="+mj-cs"/>
              </a:rPr>
              <a:t>Settori di competenza</a:t>
            </a:r>
          </a:p>
          <a:p>
            <a:pPr algn="ctr">
              <a:buClr>
                <a:srgbClr val="000000"/>
              </a:buClr>
              <a:buSzPct val="100000"/>
              <a:defRPr/>
            </a:pPr>
            <a:r>
              <a:rPr lang="it-IT" b="1" kern="0" dirty="0" smtClean="0">
                <a:solidFill>
                  <a:schemeClr val="accent1">
                    <a:lumMod val="50000"/>
                  </a:schemeClr>
                </a:solidFill>
                <a:latin typeface="+mn-lt"/>
                <a:ea typeface="+mj-ea"/>
                <a:cs typeface="+mj-cs"/>
              </a:rPr>
              <a:t>Attività istituzionale</a:t>
            </a:r>
          </a:p>
          <a:p>
            <a:pPr marL="0" marR="0" lvl="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it-IT" sz="2000" b="1" i="0" u="none" strike="noStrike" kern="0" cap="none" spc="0" normalizeH="0" baseline="0" noProof="0" dirty="0" smtClean="0">
              <a:ln>
                <a:noFill/>
              </a:ln>
              <a:solidFill>
                <a:schemeClr val="accent1">
                  <a:lumMod val="50000"/>
                </a:schemeClr>
              </a:solidFill>
              <a:effectLst/>
              <a:uLnTx/>
              <a:uFillTx/>
              <a:latin typeface="+mn-lt"/>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3</a:t>
            </a:fld>
            <a:endParaRPr lang="it-IT" dirty="0">
              <a:solidFill>
                <a:srgbClr val="FFFFFF"/>
              </a:solidFill>
              <a:latin typeface="+mn-lt"/>
              <a:ea typeface="+mn-ea"/>
              <a:cs typeface="Arial Unicode MS" charset="0"/>
            </a:endParaRPr>
          </a:p>
        </p:txBody>
      </p:sp>
      <p:sp>
        <p:nvSpPr>
          <p:cNvPr id="7" name="Rectangle 3"/>
          <p:cNvSpPr txBox="1">
            <a:spLocks noChangeArrowheads="1"/>
          </p:cNvSpPr>
          <p:nvPr/>
        </p:nvSpPr>
        <p:spPr bwMode="auto">
          <a:xfrm>
            <a:off x="827584" y="1340768"/>
            <a:ext cx="8129588" cy="4752527"/>
          </a:xfrm>
          <a:prstGeom prst="rect">
            <a:avLst/>
          </a:prstGeom>
          <a:solidFill>
            <a:srgbClr val="FFFFFF"/>
          </a:solidFill>
          <a:ln w="9525">
            <a:noFill/>
            <a:round/>
            <a:headEnd/>
            <a:tailEnd/>
          </a:ln>
        </p:spPr>
        <p:txBody>
          <a:bodyPr vert="horz" wrap="square" lIns="92075" tIns="46038" rIns="92075" bIns="46038" numCol="1" anchor="t" anchorCtr="0" compatLnSpc="1">
            <a:prstTxWarp prst="textNoShape">
              <a:avLst/>
            </a:prstTxWarp>
          </a:bodyPr>
          <a:lstStyle/>
          <a:p>
            <a:pPr marL="0" marR="0" lvl="0" indent="0" algn="l" defTabSz="449263" rtl="0" eaLnBrk="1" fontAlgn="base" latinLnBrk="0" hangingPunct="1">
              <a:lnSpc>
                <a:spcPct val="100000"/>
              </a:lnSpc>
              <a:spcBef>
                <a:spcPts val="450"/>
              </a:spcBef>
              <a:spcAft>
                <a:spcPct val="0"/>
              </a:spcAft>
              <a:buClr>
                <a:srgbClr val="000000"/>
              </a:buClr>
              <a:buSzPct val="100000"/>
              <a:buFont typeface="Wingdings" pitchFamily="2" charset="2"/>
              <a:buNone/>
              <a:tabLst/>
              <a:defRPr/>
            </a:pPr>
            <a:r>
              <a:rPr lang="it-IT" kern="0" dirty="0" smtClean="0">
                <a:solidFill>
                  <a:schemeClr val="accent1">
                    <a:lumMod val="50000"/>
                  </a:schemeClr>
                </a:solidFill>
                <a:latin typeface="+mn-lt"/>
              </a:rPr>
              <a:t>Rilascio di “Permessi di ricerca” e “Concessioni di coltivazione” al termine di un procedimento istruttorio che contempla:</a:t>
            </a:r>
          </a:p>
          <a:p>
            <a:pPr marL="0" marR="0" lvl="0" indent="0" algn="l" defTabSz="449263" rtl="0" eaLnBrk="1" fontAlgn="base" latinLnBrk="0" hangingPunct="1">
              <a:lnSpc>
                <a:spcPct val="100000"/>
              </a:lnSpc>
              <a:spcBef>
                <a:spcPts val="450"/>
              </a:spcBef>
              <a:spcAft>
                <a:spcPct val="0"/>
              </a:spcAft>
              <a:buClr>
                <a:srgbClr val="000000"/>
              </a:buClr>
              <a:buSzPct val="100000"/>
              <a:buFont typeface="Wingdings" pitchFamily="2" charset="2"/>
              <a:buNone/>
              <a:tabLst/>
              <a:defRPr/>
            </a:pPr>
            <a:endParaRPr lang="it-IT" kern="0" dirty="0" smtClean="0">
              <a:solidFill>
                <a:schemeClr val="accent1">
                  <a:lumMod val="50000"/>
                </a:schemeClr>
              </a:solidFill>
              <a:latin typeface="+mn-lt"/>
            </a:endParaRPr>
          </a:p>
          <a:p>
            <a:pPr marL="892175" marR="0" lvl="1" indent="-347663" algn="l" defTabSz="449263" rtl="0" eaLnBrk="1" fontAlgn="base" latinLnBrk="0" hangingPunct="1">
              <a:lnSpc>
                <a:spcPct val="100000"/>
              </a:lnSpc>
              <a:spcBef>
                <a:spcPts val="400"/>
              </a:spcBef>
              <a:spcAft>
                <a:spcPct val="0"/>
              </a:spcAft>
              <a:buClr>
                <a:srgbClr val="000000"/>
              </a:buClr>
              <a:buSzPct val="100000"/>
              <a:buFont typeface="Times New Roman" pitchFamily="18" charset="0"/>
              <a:buChar char="–"/>
              <a:tabLst/>
              <a:defRPr/>
            </a:pPr>
            <a:r>
              <a:rPr lang="it-IT" kern="0" dirty="0" smtClean="0">
                <a:solidFill>
                  <a:schemeClr val="accent1">
                    <a:lumMod val="50000"/>
                  </a:schemeClr>
                </a:solidFill>
                <a:latin typeface="+mn-lt"/>
              </a:rPr>
              <a:t>La partecipazione di eventuali soggetti concorrenti</a:t>
            </a:r>
          </a:p>
          <a:p>
            <a:pPr marL="892175" marR="0" lvl="1" indent="-347663" algn="l" defTabSz="449263" rtl="0" eaLnBrk="1" fontAlgn="base" latinLnBrk="0" hangingPunct="1">
              <a:lnSpc>
                <a:spcPct val="100000"/>
              </a:lnSpc>
              <a:spcBef>
                <a:spcPts val="400"/>
              </a:spcBef>
              <a:spcAft>
                <a:spcPct val="0"/>
              </a:spcAft>
              <a:buClr>
                <a:srgbClr val="000000"/>
              </a:buClr>
              <a:buSzPct val="100000"/>
              <a:buFont typeface="Times New Roman" pitchFamily="18" charset="0"/>
              <a:buChar char="–"/>
              <a:tabLst/>
              <a:defRPr/>
            </a:pPr>
            <a:endParaRPr lang="it-IT" kern="0" dirty="0" smtClean="0">
              <a:solidFill>
                <a:schemeClr val="accent1">
                  <a:lumMod val="50000"/>
                </a:schemeClr>
              </a:solidFill>
              <a:latin typeface="+mn-lt"/>
            </a:endParaRPr>
          </a:p>
          <a:p>
            <a:pPr marL="892175" marR="0" lvl="1" indent="-347663" algn="l" defTabSz="449263" rtl="0" eaLnBrk="1" fontAlgn="base" latinLnBrk="0" hangingPunct="1">
              <a:lnSpc>
                <a:spcPct val="100000"/>
              </a:lnSpc>
              <a:spcBef>
                <a:spcPts val="400"/>
              </a:spcBef>
              <a:spcAft>
                <a:spcPct val="0"/>
              </a:spcAft>
              <a:buClr>
                <a:srgbClr val="000000"/>
              </a:buClr>
              <a:buSzPct val="100000"/>
              <a:buFont typeface="Times New Roman" pitchFamily="18" charset="0"/>
              <a:buChar char="–"/>
              <a:tabLst/>
              <a:defRPr/>
            </a:pPr>
            <a:r>
              <a:rPr lang="it-IT" kern="0" dirty="0" smtClean="0">
                <a:solidFill>
                  <a:schemeClr val="accent1">
                    <a:lumMod val="50000"/>
                  </a:schemeClr>
                </a:solidFill>
                <a:latin typeface="+mn-lt"/>
              </a:rPr>
              <a:t>La valutazione delle capacità tecnico-economiche dei soggetti e delle qualità dei programmi proposti</a:t>
            </a:r>
          </a:p>
          <a:p>
            <a:pPr marL="892175" marR="0" lvl="1" indent="-347663" algn="l" defTabSz="449263" rtl="0" eaLnBrk="1" fontAlgn="base" latinLnBrk="0" hangingPunct="1">
              <a:lnSpc>
                <a:spcPct val="100000"/>
              </a:lnSpc>
              <a:spcBef>
                <a:spcPts val="400"/>
              </a:spcBef>
              <a:spcAft>
                <a:spcPct val="0"/>
              </a:spcAft>
              <a:buClr>
                <a:srgbClr val="000000"/>
              </a:buClr>
              <a:buSzPct val="100000"/>
              <a:buFont typeface="Times New Roman" pitchFamily="18" charset="0"/>
              <a:buChar char="–"/>
              <a:tabLst/>
              <a:defRPr/>
            </a:pPr>
            <a:endParaRPr lang="it-IT" kern="0" dirty="0" smtClean="0">
              <a:solidFill>
                <a:schemeClr val="accent1">
                  <a:lumMod val="50000"/>
                </a:schemeClr>
              </a:solidFill>
              <a:latin typeface="+mn-lt"/>
            </a:endParaRPr>
          </a:p>
          <a:p>
            <a:pPr marL="892175" marR="0" lvl="1" indent="-347663" algn="l" defTabSz="449263" rtl="0" eaLnBrk="1" fontAlgn="base" latinLnBrk="0" hangingPunct="1">
              <a:lnSpc>
                <a:spcPct val="100000"/>
              </a:lnSpc>
              <a:spcBef>
                <a:spcPts val="400"/>
              </a:spcBef>
              <a:spcAft>
                <a:spcPct val="0"/>
              </a:spcAft>
              <a:buClr>
                <a:srgbClr val="000000"/>
              </a:buClr>
              <a:buSzPct val="100000"/>
              <a:buFont typeface="Times New Roman" pitchFamily="18" charset="0"/>
              <a:buChar char="–"/>
              <a:tabLst/>
              <a:defRPr/>
            </a:pPr>
            <a:r>
              <a:rPr lang="it-IT" kern="0" dirty="0" smtClean="0">
                <a:solidFill>
                  <a:schemeClr val="accent1">
                    <a:lumMod val="50000"/>
                  </a:schemeClr>
                </a:solidFill>
                <a:latin typeface="+mn-lt"/>
              </a:rPr>
              <a:t>La partecipazione degli enti territorialmente interessati</a:t>
            </a:r>
          </a:p>
          <a:p>
            <a:pPr marL="892175" marR="0" lvl="1" indent="-347663" algn="l" defTabSz="449263" rtl="0" eaLnBrk="1" fontAlgn="base" latinLnBrk="0" hangingPunct="1">
              <a:lnSpc>
                <a:spcPct val="100000"/>
              </a:lnSpc>
              <a:spcBef>
                <a:spcPts val="400"/>
              </a:spcBef>
              <a:spcAft>
                <a:spcPct val="0"/>
              </a:spcAft>
              <a:buClr>
                <a:srgbClr val="000000"/>
              </a:buClr>
              <a:buSzPct val="100000"/>
              <a:buFont typeface="Times New Roman" pitchFamily="18" charset="0"/>
              <a:buChar char="–"/>
              <a:tabLst/>
              <a:defRPr/>
            </a:pPr>
            <a:endParaRPr lang="it-IT" kern="0" dirty="0" smtClean="0">
              <a:solidFill>
                <a:schemeClr val="accent1">
                  <a:lumMod val="50000"/>
                </a:schemeClr>
              </a:solidFill>
              <a:latin typeface="+mn-lt"/>
            </a:endParaRPr>
          </a:p>
          <a:p>
            <a:pPr marL="0" marR="0" lvl="0" indent="0" algn="l" defTabSz="449263" rtl="0" eaLnBrk="1" fontAlgn="base" latinLnBrk="0" hangingPunct="1">
              <a:lnSpc>
                <a:spcPct val="100000"/>
              </a:lnSpc>
              <a:spcBef>
                <a:spcPts val="450"/>
              </a:spcBef>
              <a:spcAft>
                <a:spcPct val="0"/>
              </a:spcAft>
              <a:buClr>
                <a:srgbClr val="000000"/>
              </a:buClr>
              <a:buSzPct val="100000"/>
              <a:buFont typeface="Wingdings" pitchFamily="2" charset="2"/>
              <a:buNone/>
              <a:tabLst/>
              <a:defRPr/>
            </a:pPr>
            <a:r>
              <a:rPr lang="it-IT" kern="0" dirty="0" smtClean="0">
                <a:solidFill>
                  <a:schemeClr val="accent1">
                    <a:lumMod val="50000"/>
                  </a:schemeClr>
                </a:solidFill>
                <a:latin typeface="+mn-lt"/>
              </a:rPr>
              <a:t>In terraferma i titoli vengono rilasciati d’intesa con la Regione interessata</a:t>
            </a:r>
          </a:p>
          <a:p>
            <a:pPr marL="0" marR="0" lvl="0" indent="0" algn="l" defTabSz="449263" rtl="0" eaLnBrk="1" fontAlgn="base" latinLnBrk="0" hangingPunct="1">
              <a:lnSpc>
                <a:spcPct val="100000"/>
              </a:lnSpc>
              <a:spcBef>
                <a:spcPts val="450"/>
              </a:spcBef>
              <a:spcAft>
                <a:spcPct val="0"/>
              </a:spcAft>
              <a:buClr>
                <a:srgbClr val="000000"/>
              </a:buClr>
              <a:buSzPct val="100000"/>
              <a:buFont typeface="Wingdings" pitchFamily="2" charset="2"/>
              <a:buNone/>
              <a:tabLst/>
              <a:defRPr/>
            </a:pPr>
            <a:endParaRPr lang="it-IT" kern="0" dirty="0" smtClean="0">
              <a:solidFill>
                <a:schemeClr val="accent1">
                  <a:lumMod val="50000"/>
                </a:schemeClr>
              </a:solidFill>
              <a:latin typeface="+mn-lt"/>
            </a:endParaRPr>
          </a:p>
          <a:p>
            <a:pPr marL="0" marR="0" lvl="0" indent="0" algn="l" defTabSz="449263" rtl="0" eaLnBrk="1" fontAlgn="base" latinLnBrk="0" hangingPunct="1">
              <a:lnSpc>
                <a:spcPct val="100000"/>
              </a:lnSpc>
              <a:spcBef>
                <a:spcPts val="450"/>
              </a:spcBef>
              <a:spcAft>
                <a:spcPct val="0"/>
              </a:spcAft>
              <a:buClr>
                <a:srgbClr val="000000"/>
              </a:buClr>
              <a:buSzPct val="100000"/>
              <a:buFont typeface="Wingdings" pitchFamily="2" charset="2"/>
              <a:buNone/>
              <a:tabLst/>
              <a:defRPr/>
            </a:pPr>
            <a:r>
              <a:rPr lang="it-IT" kern="0" dirty="0" smtClean="0">
                <a:solidFill>
                  <a:schemeClr val="accent1">
                    <a:lumMod val="50000"/>
                  </a:schemeClr>
                </a:solidFill>
                <a:latin typeface="+mn-lt"/>
              </a:rPr>
              <a:t>In mare di concerto con il Ministero Ambiente</a:t>
            </a:r>
          </a:p>
        </p:txBody>
      </p:sp>
      <p:sp>
        <p:nvSpPr>
          <p:cNvPr id="11" name="Titolo 1"/>
          <p:cNvSpPr txBox="1">
            <a:spLocks/>
          </p:cNvSpPr>
          <p:nvPr/>
        </p:nvSpPr>
        <p:spPr bwMode="auto">
          <a:xfrm>
            <a:off x="4139952" y="144016"/>
            <a:ext cx="4464496" cy="908720"/>
          </a:xfrm>
          <a:prstGeom prst="rect">
            <a:avLst/>
          </a:prstGeom>
          <a:noFill/>
          <a:ln w="9525">
            <a:noFill/>
            <a:round/>
            <a:headEnd/>
            <a:tailEnd/>
          </a:ln>
        </p:spPr>
        <p:txBody>
          <a:bodyPr vert="horz" wrap="square" lIns="0" tIns="0" rIns="90000" bIns="46800" numCol="1" anchor="b" anchorCtr="0" compatLnSpc="1">
            <a:prstTxWarp prst="textNoShape">
              <a:avLst/>
            </a:prstTxWarp>
            <a:normAutofit/>
          </a:bodyPr>
          <a:lstStyle/>
          <a:p>
            <a:pPr marL="0" marR="0" lvl="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a:pPr>
            <a:r>
              <a:rPr kumimoji="0" lang="it-IT" sz="2000" b="1" i="0" u="none" strike="noStrike" kern="0" cap="none" spc="0" normalizeH="0" baseline="0" noProof="0" dirty="0" smtClean="0">
                <a:ln>
                  <a:noFill/>
                </a:ln>
                <a:solidFill>
                  <a:schemeClr val="accent1">
                    <a:lumMod val="50000"/>
                  </a:schemeClr>
                </a:solidFill>
                <a:effectLst/>
                <a:uLnTx/>
                <a:uFillTx/>
                <a:latin typeface="+mn-lt"/>
                <a:ea typeface="+mj-ea"/>
                <a:cs typeface="+mj-cs"/>
              </a:rPr>
              <a:t>Settori di competenza</a:t>
            </a:r>
          </a:p>
          <a:p>
            <a:pPr algn="ctr">
              <a:buClr>
                <a:srgbClr val="000000"/>
              </a:buClr>
              <a:buSzPct val="100000"/>
              <a:defRPr/>
            </a:pPr>
            <a:r>
              <a:rPr lang="it-IT" b="1" kern="0" dirty="0" smtClean="0">
                <a:solidFill>
                  <a:schemeClr val="accent1">
                    <a:lumMod val="50000"/>
                  </a:schemeClr>
                </a:solidFill>
                <a:latin typeface="+mn-lt"/>
                <a:ea typeface="+mj-ea"/>
                <a:cs typeface="+mj-cs"/>
              </a:rPr>
              <a:t>Attività </a:t>
            </a:r>
            <a:r>
              <a:rPr lang="it-IT" b="1" kern="0" dirty="0" err="1" smtClean="0">
                <a:solidFill>
                  <a:schemeClr val="accent1">
                    <a:lumMod val="50000"/>
                  </a:schemeClr>
                </a:solidFill>
                <a:latin typeface="+mn-lt"/>
                <a:ea typeface="+mj-ea"/>
                <a:cs typeface="+mj-cs"/>
              </a:rPr>
              <a:t>upstream</a:t>
            </a:r>
            <a:endParaRPr lang="it-IT" b="1" kern="0" dirty="0" smtClean="0">
              <a:solidFill>
                <a:schemeClr val="accent1">
                  <a:lumMod val="50000"/>
                </a:schemeClr>
              </a:solidFill>
              <a:latin typeface="+mn-lt"/>
              <a:ea typeface="+mj-ea"/>
              <a:cs typeface="+mj-cs"/>
            </a:endParaRPr>
          </a:p>
          <a:p>
            <a:pPr marL="0" marR="0" lvl="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it-IT" sz="2000" b="1" i="0" u="none" strike="noStrike" kern="0" cap="none" spc="0" normalizeH="0" baseline="0" noProof="0" dirty="0" smtClean="0">
              <a:ln>
                <a:noFill/>
              </a:ln>
              <a:solidFill>
                <a:schemeClr val="accent1">
                  <a:lumMod val="50000"/>
                </a:schemeClr>
              </a:solidFill>
              <a:effectLst/>
              <a:uLnTx/>
              <a:uFillTx/>
              <a:latin typeface="+mn-lt"/>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4</a:t>
            </a:fld>
            <a:endParaRPr lang="it-IT" dirty="0">
              <a:solidFill>
                <a:srgbClr val="FFFFFF"/>
              </a:solidFill>
              <a:latin typeface="+mn-lt"/>
              <a:ea typeface="+mn-ea"/>
              <a:cs typeface="Arial Unicode MS" charset="0"/>
            </a:endParaRPr>
          </a:p>
        </p:txBody>
      </p:sp>
      <p:sp>
        <p:nvSpPr>
          <p:cNvPr id="10" name="Titolo 1"/>
          <p:cNvSpPr txBox="1">
            <a:spLocks/>
          </p:cNvSpPr>
          <p:nvPr/>
        </p:nvSpPr>
        <p:spPr bwMode="auto">
          <a:xfrm>
            <a:off x="755576" y="1052736"/>
            <a:ext cx="6480720" cy="576064"/>
          </a:xfrm>
          <a:prstGeom prst="rect">
            <a:avLst/>
          </a:prstGeom>
          <a:noFill/>
          <a:ln w="9525">
            <a:noFill/>
            <a:round/>
            <a:headEnd/>
            <a:tailEnd/>
          </a:ln>
        </p:spPr>
        <p:txBody>
          <a:bodyPr vert="horz" wrap="square" lIns="0" tIns="0" rIns="90000" bIns="46800" numCol="1" anchor="b" anchorCtr="0" compatLnSpc="1">
            <a:prstTxWarp prst="textNoShape">
              <a:avLst/>
            </a:prstTxWarp>
            <a:normAutofit fontScale="97500"/>
          </a:bodyPr>
          <a:lstStyle/>
          <a:p>
            <a:pPr lvl="0" algn="ctr">
              <a:buClr>
                <a:srgbClr val="000000"/>
              </a:buClr>
              <a:buSzPct val="100000"/>
              <a:defRPr/>
            </a:pPr>
            <a:r>
              <a:rPr lang="it-IT" sz="1400" b="1" kern="0" dirty="0" smtClean="0">
                <a:solidFill>
                  <a:schemeClr val="accent1">
                    <a:lumMod val="50000"/>
                  </a:schemeClr>
                </a:solidFill>
                <a:latin typeface="+mn-lt"/>
                <a:ea typeface="+mj-ea"/>
                <a:cs typeface="+mj-cs"/>
              </a:rPr>
              <a:t>http://unmig.sviluppoeconomico.gov.it/dgrme/dgrme.asp</a:t>
            </a:r>
            <a:endParaRPr kumimoji="0" lang="it-IT" sz="1400" b="1" i="0" u="none" strike="noStrike" kern="0" cap="none" spc="0" normalizeH="0" baseline="0" noProof="0" dirty="0">
              <a:ln>
                <a:noFill/>
              </a:ln>
              <a:solidFill>
                <a:schemeClr val="accent1">
                  <a:lumMod val="50000"/>
                </a:schemeClr>
              </a:solidFill>
              <a:effectLst/>
              <a:uLnTx/>
              <a:uFillTx/>
              <a:latin typeface="+mn-lt"/>
              <a:ea typeface="+mj-ea"/>
              <a:cs typeface="+mj-cs"/>
            </a:endParaRPr>
          </a:p>
        </p:txBody>
      </p:sp>
      <p:sp>
        <p:nvSpPr>
          <p:cNvPr id="8" name="Rectangle 3"/>
          <p:cNvSpPr txBox="1">
            <a:spLocks noChangeArrowheads="1"/>
          </p:cNvSpPr>
          <p:nvPr/>
        </p:nvSpPr>
        <p:spPr bwMode="auto">
          <a:xfrm>
            <a:off x="899592" y="1556792"/>
            <a:ext cx="8088188" cy="4680520"/>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marL="0" marR="0" lvl="0" indent="0" algn="ctr" defTabSz="449263" rtl="0" eaLnBrk="0" fontAlgn="base" latinLnBrk="0" hangingPunct="0">
              <a:lnSpc>
                <a:spcPct val="80000"/>
              </a:lnSpc>
              <a:spcBef>
                <a:spcPts val="450"/>
              </a:spcBef>
              <a:spcAft>
                <a:spcPct val="0"/>
              </a:spcAft>
              <a:buClr>
                <a:srgbClr val="000000"/>
              </a:buClr>
              <a:buSzPct val="100000"/>
              <a:buFont typeface="Wingdings" pitchFamily="2" charset="2"/>
              <a:buNone/>
              <a:tabLst/>
              <a:defRPr/>
            </a:pPr>
            <a:endParaRPr kumimoji="0" lang="it-IT" sz="800" b="0" i="0" u="none" strike="noStrike" kern="0" cap="none" spc="0" normalizeH="0" baseline="0" noProof="0" dirty="0" smtClean="0">
              <a:ln>
                <a:noFill/>
              </a:ln>
              <a:solidFill>
                <a:srgbClr val="000000"/>
              </a:solidFill>
              <a:effectLst/>
              <a:uLnTx/>
              <a:uFillTx/>
              <a:latin typeface="Comic Sans MS" pitchFamily="66" charset="0"/>
              <a:ea typeface="+mn-ea"/>
              <a:cs typeface="+mn-cs"/>
            </a:endParaRPr>
          </a:p>
          <a:p>
            <a:pPr marL="0" marR="0" lvl="0" indent="0" algn="just" defTabSz="449263" rtl="0" eaLnBrk="0" fontAlgn="base" latinLnBrk="0" hangingPunct="0">
              <a:spcBef>
                <a:spcPts val="450"/>
              </a:spcBef>
              <a:spcAft>
                <a:spcPct val="0"/>
              </a:spcAft>
              <a:buClr>
                <a:srgbClr val="000000"/>
              </a:buClr>
              <a:buSzPct val="100000"/>
              <a:buFont typeface="Wingdings" pitchFamily="2" charset="2"/>
              <a:buNone/>
              <a:tabLst/>
              <a:defRPr/>
            </a:pPr>
            <a:r>
              <a:rPr lang="it-IT" kern="0" dirty="0" smtClean="0">
                <a:solidFill>
                  <a:schemeClr val="accent1">
                    <a:lumMod val="50000"/>
                  </a:schemeClr>
                </a:solidFill>
                <a:latin typeface="+mn-lt"/>
              </a:rPr>
              <a:t>Informa sui processi amministrativi in corso e mette a disposizione dati di interesse generale quali la produzione di idrocarburi, le </a:t>
            </a:r>
            <a:r>
              <a:rPr lang="it-IT" kern="0" dirty="0" err="1" smtClean="0">
                <a:solidFill>
                  <a:schemeClr val="accent1">
                    <a:lumMod val="50000"/>
                  </a:schemeClr>
                </a:solidFill>
                <a:latin typeface="+mn-lt"/>
              </a:rPr>
              <a:t>royalties</a:t>
            </a:r>
            <a:r>
              <a:rPr lang="it-IT" kern="0" dirty="0" smtClean="0">
                <a:solidFill>
                  <a:schemeClr val="accent1">
                    <a:lumMod val="50000"/>
                  </a:schemeClr>
                </a:solidFill>
                <a:latin typeface="+mn-lt"/>
              </a:rPr>
              <a:t> versate dalle Società allo Stato, alle regioni e ai comuni, la sismica riconoscitiva, l’elenco dei pozzi e delle piattaforme, nonché uno spazio dedicato al cittadino e alla normativa di settore. </a:t>
            </a:r>
          </a:p>
          <a:p>
            <a:pPr marL="0" marR="0" lvl="0" indent="0" algn="just" defTabSz="449263" rtl="0" eaLnBrk="0" fontAlgn="base" latinLnBrk="0" hangingPunct="0">
              <a:spcBef>
                <a:spcPts val="450"/>
              </a:spcBef>
              <a:spcAft>
                <a:spcPct val="0"/>
              </a:spcAft>
              <a:buClr>
                <a:srgbClr val="000000"/>
              </a:buClr>
              <a:buSzPct val="100000"/>
              <a:buFont typeface="Wingdings" pitchFamily="2" charset="2"/>
              <a:buNone/>
              <a:tabLst/>
              <a:defRPr/>
            </a:pPr>
            <a:endParaRPr lang="it-IT" kern="0" dirty="0" smtClean="0">
              <a:solidFill>
                <a:schemeClr val="accent1">
                  <a:lumMod val="50000"/>
                </a:schemeClr>
              </a:solidFill>
              <a:latin typeface="+mn-lt"/>
            </a:endParaRPr>
          </a:p>
          <a:p>
            <a:pPr marL="0" marR="0" lvl="0" indent="0" algn="just" defTabSz="449263" rtl="0" eaLnBrk="0" fontAlgn="base" latinLnBrk="0" hangingPunct="0">
              <a:spcBef>
                <a:spcPts val="450"/>
              </a:spcBef>
              <a:spcAft>
                <a:spcPct val="0"/>
              </a:spcAft>
              <a:buClr>
                <a:srgbClr val="000000"/>
              </a:buClr>
              <a:buSzPct val="100000"/>
              <a:buFont typeface="Wingdings" pitchFamily="2" charset="2"/>
              <a:buNone/>
              <a:tabLst/>
              <a:defRPr/>
            </a:pPr>
            <a:r>
              <a:rPr lang="it-IT" kern="0" dirty="0" smtClean="0">
                <a:solidFill>
                  <a:schemeClr val="accent1">
                    <a:lumMod val="50000"/>
                  </a:schemeClr>
                </a:solidFill>
                <a:latin typeface="+mn-lt"/>
              </a:rPr>
              <a:t>Nel settore cartografico sono pubblicate le nuove carte dei titoli e degli impianti.</a:t>
            </a:r>
          </a:p>
          <a:p>
            <a:pPr marL="0" marR="0" lvl="0" indent="0" algn="just" defTabSz="449263" rtl="0" eaLnBrk="0" fontAlgn="base" latinLnBrk="0" hangingPunct="0">
              <a:spcBef>
                <a:spcPts val="450"/>
              </a:spcBef>
              <a:spcAft>
                <a:spcPct val="0"/>
              </a:spcAft>
              <a:buClr>
                <a:srgbClr val="000000"/>
              </a:buClr>
              <a:buSzPct val="100000"/>
              <a:buFont typeface="Wingdings" pitchFamily="2" charset="2"/>
              <a:buNone/>
              <a:tabLst/>
              <a:defRPr/>
            </a:pPr>
            <a:endParaRPr lang="it-IT" kern="0" dirty="0" smtClean="0">
              <a:solidFill>
                <a:schemeClr val="accent1">
                  <a:lumMod val="50000"/>
                </a:schemeClr>
              </a:solidFill>
              <a:latin typeface="+mn-lt"/>
            </a:endParaRPr>
          </a:p>
          <a:p>
            <a:pPr marL="0" marR="0" lvl="0" indent="0" algn="just" defTabSz="449263" rtl="0" eaLnBrk="0" fontAlgn="base" latinLnBrk="0" hangingPunct="0">
              <a:spcBef>
                <a:spcPts val="450"/>
              </a:spcBef>
              <a:spcAft>
                <a:spcPct val="0"/>
              </a:spcAft>
              <a:buClr>
                <a:srgbClr val="000000"/>
              </a:buClr>
              <a:buSzPct val="100000"/>
              <a:buFont typeface="Wingdings" pitchFamily="2" charset="2"/>
              <a:buNone/>
              <a:tabLst/>
              <a:defRPr/>
            </a:pPr>
            <a:r>
              <a:rPr lang="it-IT" b="1" kern="0" dirty="0" smtClean="0">
                <a:solidFill>
                  <a:schemeClr val="accent1">
                    <a:lumMod val="50000"/>
                  </a:schemeClr>
                </a:solidFill>
                <a:latin typeface="+mn-lt"/>
              </a:rPr>
              <a:t>Bollettino Ufficiale degli Idrocarburi e delle </a:t>
            </a:r>
            <a:r>
              <a:rPr lang="it-IT" b="1" kern="0" dirty="0" err="1" smtClean="0">
                <a:solidFill>
                  <a:schemeClr val="accent1">
                    <a:lumMod val="50000"/>
                  </a:schemeClr>
                </a:solidFill>
                <a:latin typeface="+mn-lt"/>
              </a:rPr>
              <a:t>Georisorse</a:t>
            </a:r>
            <a:r>
              <a:rPr lang="it-IT" b="1" kern="0" dirty="0" smtClean="0">
                <a:solidFill>
                  <a:schemeClr val="accent1">
                    <a:lumMod val="50000"/>
                  </a:schemeClr>
                </a:solidFill>
                <a:latin typeface="+mn-lt"/>
              </a:rPr>
              <a:t> (</a:t>
            </a:r>
            <a:r>
              <a:rPr lang="it-IT" b="1" kern="0" dirty="0" err="1" smtClean="0">
                <a:solidFill>
                  <a:schemeClr val="accent1">
                    <a:lumMod val="50000"/>
                  </a:schemeClr>
                </a:solidFill>
                <a:latin typeface="+mn-lt"/>
              </a:rPr>
              <a:t>B.U.I.G.</a:t>
            </a:r>
            <a:r>
              <a:rPr lang="it-IT" b="1" kern="0" dirty="0" smtClean="0">
                <a:solidFill>
                  <a:schemeClr val="accent1">
                    <a:lumMod val="50000"/>
                  </a:schemeClr>
                </a:solidFill>
                <a:latin typeface="+mn-lt"/>
              </a:rPr>
              <a:t>), </a:t>
            </a:r>
            <a:r>
              <a:rPr lang="it-IT" kern="0" dirty="0" smtClean="0">
                <a:solidFill>
                  <a:schemeClr val="accent1">
                    <a:lumMod val="50000"/>
                  </a:schemeClr>
                </a:solidFill>
                <a:latin typeface="+mn-lt"/>
              </a:rPr>
              <a:t>istituito dalla Legge 11/01/1957, n. 6, organo ufficiale che riporta mensilmente le istanze presentate, i decreti di rilascio di nuovi titoli, gli elenchi dei titoli vigenti e inoltre notizie e comunicazioni connesse con l’attività di ricerca e coltivazione degli idrocarburi e delle </a:t>
            </a:r>
            <a:r>
              <a:rPr lang="it-IT" kern="0" dirty="0" err="1" smtClean="0">
                <a:solidFill>
                  <a:schemeClr val="accent1">
                    <a:lumMod val="50000"/>
                  </a:schemeClr>
                </a:solidFill>
                <a:latin typeface="+mn-lt"/>
              </a:rPr>
              <a:t>georisorse</a:t>
            </a:r>
            <a:r>
              <a:rPr lang="it-IT" kern="0" dirty="0" smtClean="0">
                <a:solidFill>
                  <a:schemeClr val="accent1">
                    <a:lumMod val="50000"/>
                  </a:schemeClr>
                </a:solidFill>
                <a:latin typeface="+mn-lt"/>
              </a:rPr>
              <a:t> e lo stoccaggio.</a:t>
            </a:r>
          </a:p>
        </p:txBody>
      </p:sp>
      <p:sp>
        <p:nvSpPr>
          <p:cNvPr id="9" name="Titolo 1"/>
          <p:cNvSpPr txBox="1">
            <a:spLocks/>
          </p:cNvSpPr>
          <p:nvPr/>
        </p:nvSpPr>
        <p:spPr bwMode="auto">
          <a:xfrm>
            <a:off x="3419872" y="116632"/>
            <a:ext cx="5400600" cy="908720"/>
          </a:xfrm>
          <a:prstGeom prst="rect">
            <a:avLst/>
          </a:prstGeom>
          <a:noFill/>
          <a:ln w="9525">
            <a:noFill/>
            <a:round/>
            <a:headEnd/>
            <a:tailEnd/>
          </a:ln>
        </p:spPr>
        <p:txBody>
          <a:bodyPr vert="horz" wrap="square" lIns="0" tIns="0" rIns="90000" bIns="46800" numCol="1" anchor="b" anchorCtr="0" compatLnSpc="1">
            <a:prstTxWarp prst="textNoShape">
              <a:avLst/>
            </a:prstTxWarp>
            <a:normAutofit/>
          </a:bodyPr>
          <a:lstStyle/>
          <a:p>
            <a:pPr marL="0" marR="0" lvl="0" indent="0" algn="ctr"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a:pPr>
            <a:r>
              <a:rPr kumimoji="0" lang="it-IT" sz="2000" b="1" i="0" u="none" strike="noStrike" kern="0" cap="none" spc="0" normalizeH="0" baseline="0" noProof="0" dirty="0" smtClean="0">
                <a:ln>
                  <a:noFill/>
                </a:ln>
                <a:solidFill>
                  <a:schemeClr val="accent1">
                    <a:lumMod val="50000"/>
                  </a:schemeClr>
                </a:solidFill>
                <a:effectLst/>
                <a:uLnTx/>
                <a:uFillTx/>
                <a:latin typeface="+mn-lt"/>
                <a:ea typeface="+mj-ea"/>
                <a:cs typeface="+mj-cs"/>
              </a:rPr>
              <a:t>Settori di competenza</a:t>
            </a:r>
          </a:p>
          <a:p>
            <a:pPr algn="ctr">
              <a:buClr>
                <a:srgbClr val="000000"/>
              </a:buClr>
              <a:buSzPct val="100000"/>
              <a:defRPr/>
            </a:pPr>
            <a:r>
              <a:rPr lang="it-IT" b="1" kern="0" dirty="0" smtClean="0">
                <a:solidFill>
                  <a:schemeClr val="accent1">
                    <a:lumMod val="50000"/>
                  </a:schemeClr>
                </a:solidFill>
                <a:latin typeface="+mn-lt"/>
                <a:ea typeface="+mj-ea"/>
                <a:cs typeface="+mj-cs"/>
              </a:rPr>
              <a:t>Attività di comunicazione</a:t>
            </a:r>
          </a:p>
          <a:p>
            <a:pPr marL="0" marR="0" lvl="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defRPr/>
            </a:pPr>
            <a:endParaRPr kumimoji="0" lang="it-IT" sz="2000" b="1" i="0" u="none" strike="noStrike" kern="0" cap="none" spc="0" normalizeH="0" baseline="0" noProof="0" dirty="0" smtClean="0">
              <a:ln>
                <a:noFill/>
              </a:ln>
              <a:solidFill>
                <a:schemeClr val="accent1">
                  <a:lumMod val="50000"/>
                </a:schemeClr>
              </a:solidFill>
              <a:effectLst/>
              <a:uLnTx/>
              <a:uFillTx/>
              <a:latin typeface="+mn-lt"/>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fontScale="90000"/>
          </a:bodyPr>
          <a:lstStyle/>
          <a:p>
            <a:pPr algn="ctr" eaLnBrk="1" hangingPunct="1">
              <a:defRPr/>
            </a:pPr>
            <a:r>
              <a:rPr lang="it-IT" b="1" dirty="0" smtClean="0">
                <a:solidFill>
                  <a:schemeClr val="accent1">
                    <a:lumMod val="50000"/>
                  </a:schemeClr>
                </a:solidFill>
                <a:latin typeface="+mn-lt"/>
              </a:rPr>
              <a:t>Gli idrocarburi nazionali</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Situazione Titoli</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5</a:t>
            </a:fld>
            <a:endParaRPr lang="it-IT" dirty="0">
              <a:solidFill>
                <a:srgbClr val="FFFFFF"/>
              </a:solidFill>
              <a:latin typeface="+mn-lt"/>
              <a:ea typeface="+mn-ea"/>
              <a:cs typeface="Arial Unicode MS" charset="0"/>
            </a:endParaRPr>
          </a:p>
        </p:txBody>
      </p:sp>
      <p:graphicFrame>
        <p:nvGraphicFramePr>
          <p:cNvPr id="8" name="Tabella 7"/>
          <p:cNvGraphicFramePr>
            <a:graphicFrameLocks noGrp="1"/>
          </p:cNvGraphicFramePr>
          <p:nvPr/>
        </p:nvGraphicFramePr>
        <p:xfrm>
          <a:off x="1043608" y="980728"/>
          <a:ext cx="4608511" cy="1872210"/>
        </p:xfrm>
        <a:graphic>
          <a:graphicData uri="http://schemas.openxmlformats.org/drawingml/2006/table">
            <a:tbl>
              <a:tblPr/>
              <a:tblGrid>
                <a:gridCol w="2955336"/>
                <a:gridCol w="713356"/>
                <a:gridCol w="939819"/>
              </a:tblGrid>
              <a:tr h="187221">
                <a:tc>
                  <a:txBody>
                    <a:bodyPr/>
                    <a:lstStyle/>
                    <a:p>
                      <a:pPr algn="l" fontAlgn="b"/>
                      <a:r>
                        <a:rPr lang="it-IT" sz="800" b="0" i="0" u="none" strike="noStrike" dirty="0">
                          <a:solidFill>
                            <a:srgbClr val="000000"/>
                          </a:solidFill>
                          <a:latin typeface="Verdana"/>
                        </a:rPr>
                        <a:t>Aggiornamento al 28/02/2011</a:t>
                      </a:r>
                    </a:p>
                  </a:txBody>
                  <a:tcPr marL="0" marR="0" marT="0" marB="0" anchor="b">
                    <a:lnL>
                      <a:noFill/>
                    </a:lnL>
                    <a:lnR>
                      <a:noFill/>
                    </a:lnR>
                    <a:lnT>
                      <a:noFill/>
                    </a:lnT>
                    <a:lnB>
                      <a:noFill/>
                    </a:lnB>
                  </a:tcPr>
                </a:tc>
                <a:tc>
                  <a:txBody>
                    <a:bodyPr/>
                    <a:lstStyle/>
                    <a:p>
                      <a:pPr algn="l"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l" fontAlgn="b"/>
                      <a:endParaRPr lang="it-IT" sz="1200" b="0" i="0" u="none" strike="noStrike">
                        <a:solidFill>
                          <a:srgbClr val="000000"/>
                        </a:solidFill>
                        <a:latin typeface="Verdana"/>
                      </a:endParaRPr>
                    </a:p>
                  </a:txBody>
                  <a:tcPr marL="0" marR="0" marT="0" marB="0" anchor="b">
                    <a:lnL>
                      <a:noFill/>
                    </a:lnL>
                    <a:lnR>
                      <a:noFill/>
                    </a:lnR>
                    <a:lnT>
                      <a:noFill/>
                    </a:lnT>
                    <a:lnB>
                      <a:noFill/>
                    </a:lnB>
                  </a:tcPr>
                </a:tc>
              </a:tr>
              <a:tr h="187221">
                <a:tc>
                  <a:txBody>
                    <a:bodyPr/>
                    <a:lstStyle/>
                    <a:p>
                      <a:pPr algn="l" fontAlgn="b"/>
                      <a:endParaRPr lang="it-IT" sz="1200" b="0" i="0" u="none" strike="noStrike" dirty="0">
                        <a:solidFill>
                          <a:srgbClr val="000000"/>
                        </a:solidFill>
                        <a:latin typeface="Verdana"/>
                      </a:endParaRP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Mare</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Terraferma</a:t>
                      </a:r>
                    </a:p>
                  </a:txBody>
                  <a:tcPr marL="0" marR="0" marT="0" marB="0" anchor="b">
                    <a:lnL>
                      <a:noFill/>
                    </a:lnL>
                    <a:lnR>
                      <a:noFill/>
                    </a:lnR>
                    <a:lnT>
                      <a:noFill/>
                    </a:lnT>
                    <a:lnB>
                      <a:noFill/>
                    </a:lnB>
                  </a:tcPr>
                </a:tc>
              </a:tr>
              <a:tr h="187221">
                <a:tc>
                  <a:txBody>
                    <a:bodyPr/>
                    <a:lstStyle/>
                    <a:p>
                      <a:pPr algn="l" fontAlgn="b"/>
                      <a:r>
                        <a:rPr lang="it-IT" sz="1200" b="0" i="0" u="none" strike="noStrike" dirty="0">
                          <a:solidFill>
                            <a:srgbClr val="000000"/>
                          </a:solidFill>
                          <a:latin typeface="Verdana"/>
                        </a:rPr>
                        <a:t>Istanze di Permesso di Prospezione</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2</a:t>
                      </a: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r>
              <a:tr h="187221">
                <a:tc>
                  <a:txBody>
                    <a:bodyPr/>
                    <a:lstStyle/>
                    <a:p>
                      <a:pPr algn="l" fontAlgn="b"/>
                      <a:r>
                        <a:rPr lang="it-IT" sz="1200" b="0" i="0" u="none" strike="noStrike">
                          <a:solidFill>
                            <a:srgbClr val="000000"/>
                          </a:solidFill>
                          <a:latin typeface="Verdana"/>
                        </a:rPr>
                        <a:t>Istanze di Permesso di Ricerca</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67</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71</a:t>
                      </a:r>
                    </a:p>
                  </a:txBody>
                  <a:tcPr marL="0" marR="0" marT="0" marB="0" anchor="b">
                    <a:lnL>
                      <a:noFill/>
                    </a:lnL>
                    <a:lnR>
                      <a:noFill/>
                    </a:lnR>
                    <a:lnT>
                      <a:noFill/>
                    </a:lnT>
                    <a:lnB>
                      <a:noFill/>
                    </a:lnB>
                  </a:tcPr>
                </a:tc>
              </a:tr>
              <a:tr h="187221">
                <a:tc>
                  <a:txBody>
                    <a:bodyPr/>
                    <a:lstStyle/>
                    <a:p>
                      <a:pPr algn="l" fontAlgn="b"/>
                      <a:r>
                        <a:rPr lang="it-IT" sz="1200" b="0" i="0" u="none" strike="noStrike">
                          <a:solidFill>
                            <a:srgbClr val="000000"/>
                          </a:solidFill>
                          <a:latin typeface="Verdana"/>
                        </a:rPr>
                        <a:t>Permessi di Ricerca</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25</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86</a:t>
                      </a:r>
                    </a:p>
                  </a:txBody>
                  <a:tcPr marL="0" marR="0" marT="0" marB="0" anchor="b">
                    <a:lnL>
                      <a:noFill/>
                    </a:lnL>
                    <a:lnR>
                      <a:noFill/>
                    </a:lnR>
                    <a:lnT>
                      <a:noFill/>
                    </a:lnT>
                    <a:lnB>
                      <a:noFill/>
                    </a:lnB>
                  </a:tcPr>
                </a:tc>
              </a:tr>
              <a:tr h="187221">
                <a:tc>
                  <a:txBody>
                    <a:bodyPr/>
                    <a:lstStyle/>
                    <a:p>
                      <a:pPr algn="l" fontAlgn="b"/>
                      <a:r>
                        <a:rPr lang="it-IT" sz="1200" b="0" i="0" u="none" strike="noStrike">
                          <a:solidFill>
                            <a:srgbClr val="000000"/>
                          </a:solidFill>
                          <a:latin typeface="Verdana"/>
                        </a:rPr>
                        <a:t>Istanze di Concessione di Coltivazione</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11</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7</a:t>
                      </a:r>
                    </a:p>
                  </a:txBody>
                  <a:tcPr marL="0" marR="0" marT="0" marB="0" anchor="b">
                    <a:lnL>
                      <a:noFill/>
                    </a:lnL>
                    <a:lnR>
                      <a:noFill/>
                    </a:lnR>
                    <a:lnT>
                      <a:noFill/>
                    </a:lnT>
                    <a:lnB>
                      <a:noFill/>
                    </a:lnB>
                  </a:tcPr>
                </a:tc>
              </a:tr>
              <a:tr h="187221">
                <a:tc>
                  <a:txBody>
                    <a:bodyPr/>
                    <a:lstStyle/>
                    <a:p>
                      <a:pPr algn="l" fontAlgn="b"/>
                      <a:r>
                        <a:rPr lang="it-IT" sz="1200" b="0" i="0" u="none" strike="noStrike" dirty="0">
                          <a:solidFill>
                            <a:srgbClr val="000000"/>
                          </a:solidFill>
                          <a:latin typeface="Verdana"/>
                        </a:rPr>
                        <a:t>Concessioni di Coltivazione</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66</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118</a:t>
                      </a:r>
                    </a:p>
                  </a:txBody>
                  <a:tcPr marL="0" marR="0" marT="0" marB="0" anchor="b">
                    <a:lnL>
                      <a:noFill/>
                    </a:lnL>
                    <a:lnR>
                      <a:noFill/>
                    </a:lnR>
                    <a:lnT>
                      <a:noFill/>
                    </a:lnT>
                    <a:lnB>
                      <a:noFill/>
                    </a:lnB>
                  </a:tcPr>
                </a:tc>
              </a:tr>
              <a:tr h="187221">
                <a:tc>
                  <a:txBody>
                    <a:bodyPr/>
                    <a:lstStyle/>
                    <a:p>
                      <a:pPr algn="l"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r>
              <a:tr h="187221">
                <a:tc>
                  <a:txBody>
                    <a:bodyPr/>
                    <a:lstStyle/>
                    <a:p>
                      <a:pPr algn="l" fontAlgn="b"/>
                      <a:r>
                        <a:rPr lang="it-IT" sz="800" b="0" i="0" u="none" strike="noStrike">
                          <a:solidFill>
                            <a:srgbClr val="000000"/>
                          </a:solidFill>
                          <a:latin typeface="Verdana"/>
                        </a:rPr>
                        <a:t>Aggiornamento 02/09/2010</a:t>
                      </a: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r>
              <a:tr h="187221">
                <a:tc>
                  <a:txBody>
                    <a:bodyPr/>
                    <a:lstStyle/>
                    <a:p>
                      <a:pPr algn="l" fontAlgn="b"/>
                      <a:r>
                        <a:rPr lang="it-IT" sz="1200" b="0" i="0" u="none" strike="noStrike" dirty="0">
                          <a:solidFill>
                            <a:srgbClr val="000000"/>
                          </a:solidFill>
                          <a:latin typeface="Verdana"/>
                        </a:rPr>
                        <a:t>Pozzi Produttivi</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395</a:t>
                      </a:r>
                    </a:p>
                  </a:txBody>
                  <a:tcPr marL="0" marR="0" marT="0" marB="0" anchor="b">
                    <a:lnL>
                      <a:noFill/>
                    </a:lnL>
                    <a:lnR>
                      <a:noFill/>
                    </a:lnR>
                    <a:lnT>
                      <a:noFill/>
                    </a:lnT>
                    <a:lnB>
                      <a:noFill/>
                    </a:lnB>
                  </a:tcPr>
                </a:tc>
                <a:tc>
                  <a:txBody>
                    <a:bodyPr/>
                    <a:lstStyle/>
                    <a:p>
                      <a:pPr algn="ctr" fontAlgn="b"/>
                      <a:r>
                        <a:rPr lang="it-IT" sz="1200" b="0" i="0" u="none" strike="noStrike" dirty="0">
                          <a:solidFill>
                            <a:srgbClr val="000000"/>
                          </a:solidFill>
                          <a:latin typeface="Verdana"/>
                        </a:rPr>
                        <a:t>615</a:t>
                      </a:r>
                    </a:p>
                  </a:txBody>
                  <a:tcPr marL="0" marR="0" marT="0" marB="0" anchor="b">
                    <a:lnL>
                      <a:noFill/>
                    </a:lnL>
                    <a:lnR>
                      <a:noFill/>
                    </a:lnR>
                    <a:lnT>
                      <a:noFill/>
                    </a:lnT>
                    <a:lnB>
                      <a:noFill/>
                    </a:lnB>
                  </a:tcPr>
                </a:tc>
              </a:tr>
            </a:tbl>
          </a:graphicData>
        </a:graphic>
      </p:graphicFrame>
      <p:graphicFrame>
        <p:nvGraphicFramePr>
          <p:cNvPr id="11" name="Tabella 10"/>
          <p:cNvGraphicFramePr>
            <a:graphicFrameLocks noGrp="1"/>
          </p:cNvGraphicFramePr>
          <p:nvPr/>
        </p:nvGraphicFramePr>
        <p:xfrm>
          <a:off x="971600" y="3284984"/>
          <a:ext cx="5308600" cy="800100"/>
        </p:xfrm>
        <a:graphic>
          <a:graphicData uri="http://schemas.openxmlformats.org/drawingml/2006/table">
            <a:tbl>
              <a:tblPr/>
              <a:tblGrid>
                <a:gridCol w="3454400"/>
                <a:gridCol w="800100"/>
                <a:gridCol w="1054100"/>
              </a:tblGrid>
              <a:tr h="200025">
                <a:tc>
                  <a:txBody>
                    <a:bodyPr/>
                    <a:lstStyle/>
                    <a:p>
                      <a:pPr algn="l" fontAlgn="b"/>
                      <a:r>
                        <a:rPr lang="it-IT" sz="800" b="0" i="0" u="none" strike="noStrike" dirty="0">
                          <a:solidFill>
                            <a:srgbClr val="000000"/>
                          </a:solidFill>
                          <a:latin typeface="Verdana"/>
                        </a:rPr>
                        <a:t>Aggiornamento 28/02/2011</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Mare</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Terraferma</a:t>
                      </a:r>
                    </a:p>
                  </a:txBody>
                  <a:tcPr marL="0" marR="0" marT="0" marB="0" anchor="b">
                    <a:lnL>
                      <a:noFill/>
                    </a:lnL>
                    <a:lnR>
                      <a:noFill/>
                    </a:lnR>
                    <a:lnT>
                      <a:noFill/>
                    </a:lnT>
                    <a:lnB>
                      <a:noFill/>
                    </a:lnB>
                  </a:tcPr>
                </a:tc>
              </a:tr>
              <a:tr h="200025">
                <a:tc>
                  <a:txBody>
                    <a:bodyPr/>
                    <a:lstStyle/>
                    <a:p>
                      <a:pPr algn="l" fontAlgn="b"/>
                      <a:r>
                        <a:rPr lang="it-IT" sz="1200" b="0" i="0" u="none" strike="noStrike">
                          <a:solidFill>
                            <a:srgbClr val="000000"/>
                          </a:solidFill>
                          <a:latin typeface="Verdana"/>
                        </a:rPr>
                        <a:t>Concessioni di Stoccaggio di gas naturale</a:t>
                      </a: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12</a:t>
                      </a:r>
                    </a:p>
                  </a:txBody>
                  <a:tcPr marL="0" marR="0" marT="0" marB="0" anchor="b">
                    <a:lnL>
                      <a:noFill/>
                    </a:lnL>
                    <a:lnR>
                      <a:noFill/>
                    </a:lnR>
                    <a:lnT>
                      <a:noFill/>
                    </a:lnT>
                    <a:lnB>
                      <a:noFill/>
                    </a:lnB>
                  </a:tcPr>
                </a:tc>
              </a:tr>
              <a:tr h="200025">
                <a:tc>
                  <a:txBody>
                    <a:bodyPr/>
                    <a:lstStyle/>
                    <a:p>
                      <a:pPr algn="l" fontAlgn="b"/>
                      <a:r>
                        <a:rPr lang="it-IT" sz="1200" b="0" i="0" u="none" strike="noStrike" dirty="0">
                          <a:solidFill>
                            <a:srgbClr val="000000"/>
                          </a:solidFill>
                          <a:latin typeface="Verdana"/>
                        </a:rPr>
                        <a:t>Pozzi di Stoccaggio</a:t>
                      </a:r>
                      <a:r>
                        <a:rPr lang="it-IT" sz="800" b="0" i="0" u="none" strike="noStrike" dirty="0">
                          <a:solidFill>
                            <a:srgbClr val="000000"/>
                          </a:solidFill>
                          <a:latin typeface="Verdana"/>
                        </a:rPr>
                        <a:t> (02/09/2010)</a:t>
                      </a:r>
                      <a:endParaRPr lang="it-IT" sz="1200" b="0" i="0" u="none" strike="noStrike" dirty="0">
                        <a:solidFill>
                          <a:srgbClr val="000000"/>
                        </a:solidFill>
                        <a:latin typeface="Verdana"/>
                      </a:endParaRP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357</a:t>
                      </a:r>
                    </a:p>
                  </a:txBody>
                  <a:tcPr marL="0" marR="0" marT="0" marB="0" anchor="b">
                    <a:lnL>
                      <a:noFill/>
                    </a:lnL>
                    <a:lnR>
                      <a:noFill/>
                    </a:lnR>
                    <a:lnT>
                      <a:noFill/>
                    </a:lnT>
                    <a:lnB>
                      <a:noFill/>
                    </a:lnB>
                  </a:tcPr>
                </a:tc>
              </a:tr>
              <a:tr h="200025">
                <a:tc>
                  <a:txBody>
                    <a:bodyPr/>
                    <a:lstStyle/>
                    <a:p>
                      <a:pPr algn="l" fontAlgn="b"/>
                      <a:r>
                        <a:rPr lang="it-IT" sz="1200" b="0" i="0" u="none" strike="noStrike">
                          <a:solidFill>
                            <a:srgbClr val="000000"/>
                          </a:solidFill>
                          <a:latin typeface="Verdana"/>
                        </a:rPr>
                        <a:t>Centrali di Stoccaggio </a:t>
                      </a:r>
                      <a:r>
                        <a:rPr lang="it-IT" sz="800" b="0" i="0" u="none" strike="noStrike">
                          <a:solidFill>
                            <a:srgbClr val="000000"/>
                          </a:solidFill>
                          <a:latin typeface="Verdana"/>
                        </a:rPr>
                        <a:t>(02/09/2010)</a:t>
                      </a:r>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r>
                        <a:rPr lang="it-IT" sz="1200" b="0" i="0" u="none" strike="noStrike" dirty="0">
                          <a:solidFill>
                            <a:srgbClr val="000000"/>
                          </a:solidFill>
                          <a:latin typeface="Verdana"/>
                        </a:rPr>
                        <a:t>12</a:t>
                      </a:r>
                    </a:p>
                  </a:txBody>
                  <a:tcPr marL="0" marR="0" marT="0" marB="0" anchor="b">
                    <a:lnL>
                      <a:noFill/>
                    </a:lnL>
                    <a:lnR>
                      <a:noFill/>
                    </a:lnR>
                    <a:lnT>
                      <a:noFill/>
                    </a:lnT>
                    <a:lnB>
                      <a:noFill/>
                    </a:lnB>
                  </a:tcPr>
                </a:tc>
              </a:tr>
            </a:tbl>
          </a:graphicData>
        </a:graphic>
      </p:graphicFrame>
      <p:graphicFrame>
        <p:nvGraphicFramePr>
          <p:cNvPr id="12" name="Tabella 11"/>
          <p:cNvGraphicFramePr>
            <a:graphicFrameLocks noGrp="1"/>
          </p:cNvGraphicFramePr>
          <p:nvPr/>
        </p:nvGraphicFramePr>
        <p:xfrm>
          <a:off x="971600" y="4725144"/>
          <a:ext cx="6096000" cy="1567544"/>
        </p:xfrm>
        <a:graphic>
          <a:graphicData uri="http://schemas.openxmlformats.org/drawingml/2006/table">
            <a:tbl>
              <a:tblPr/>
              <a:tblGrid>
                <a:gridCol w="4280567"/>
                <a:gridCol w="783372"/>
                <a:gridCol w="1032061"/>
              </a:tblGrid>
              <a:tr h="195943">
                <a:tc>
                  <a:txBody>
                    <a:bodyPr/>
                    <a:lstStyle/>
                    <a:p>
                      <a:pPr algn="l" fontAlgn="b"/>
                      <a:r>
                        <a:rPr lang="it-IT" sz="800" b="0" i="0" u="none" strike="noStrike">
                          <a:solidFill>
                            <a:srgbClr val="000000"/>
                          </a:solidFill>
                          <a:latin typeface="Verdana"/>
                        </a:rPr>
                        <a:t>Aggiornamento 28/02/2011</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Mare</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Terraferma</a:t>
                      </a:r>
                    </a:p>
                  </a:txBody>
                  <a:tcPr marL="0" marR="0" marT="0" marB="0" anchor="b">
                    <a:lnL>
                      <a:noFill/>
                    </a:lnL>
                    <a:lnR>
                      <a:noFill/>
                    </a:lnR>
                    <a:lnT>
                      <a:noFill/>
                    </a:lnT>
                    <a:lnB>
                      <a:noFill/>
                    </a:lnB>
                  </a:tcPr>
                </a:tc>
              </a:tr>
              <a:tr h="195943">
                <a:tc>
                  <a:txBody>
                    <a:bodyPr/>
                    <a:lstStyle/>
                    <a:p>
                      <a:pPr algn="l" fontAlgn="b"/>
                      <a:r>
                        <a:rPr lang="it-IT" sz="1200" b="0" i="0" u="none" strike="noStrike">
                          <a:solidFill>
                            <a:srgbClr val="000000"/>
                          </a:solidFill>
                          <a:latin typeface="Verdana"/>
                        </a:rPr>
                        <a:t>Istanze di Permesso di Ricerca di Risorse Geotermiche</a:t>
                      </a: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35</a:t>
                      </a:r>
                    </a:p>
                  </a:txBody>
                  <a:tcPr marL="0" marR="0" marT="0" marB="0" anchor="b">
                    <a:lnL>
                      <a:noFill/>
                    </a:lnL>
                    <a:lnR>
                      <a:noFill/>
                    </a:lnR>
                    <a:lnT>
                      <a:noFill/>
                    </a:lnT>
                    <a:lnB>
                      <a:noFill/>
                    </a:lnB>
                  </a:tcPr>
                </a:tc>
              </a:tr>
              <a:tr h="195943">
                <a:tc>
                  <a:txBody>
                    <a:bodyPr/>
                    <a:lstStyle/>
                    <a:p>
                      <a:pPr algn="l" fontAlgn="b"/>
                      <a:r>
                        <a:rPr lang="it-IT" sz="1200" b="0" i="0" u="none" strike="noStrike">
                          <a:solidFill>
                            <a:srgbClr val="000000"/>
                          </a:solidFill>
                          <a:latin typeface="Verdana"/>
                        </a:rPr>
                        <a:t>Permessi di Ricerca di Risorse Geotermiche</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1</a:t>
                      </a: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3</a:t>
                      </a:r>
                    </a:p>
                  </a:txBody>
                  <a:tcPr marL="0" marR="0" marT="0" marB="0" anchor="b">
                    <a:lnL>
                      <a:noFill/>
                    </a:lnL>
                    <a:lnR>
                      <a:noFill/>
                    </a:lnR>
                    <a:lnT>
                      <a:noFill/>
                    </a:lnT>
                    <a:lnB>
                      <a:noFill/>
                    </a:lnB>
                  </a:tcPr>
                </a:tc>
              </a:tr>
              <a:tr h="195943">
                <a:tc>
                  <a:txBody>
                    <a:bodyPr/>
                    <a:lstStyle/>
                    <a:p>
                      <a:pPr algn="l" fontAlgn="b"/>
                      <a:r>
                        <a:rPr lang="it-IT" sz="1200" b="0" i="0" u="none" strike="noStrike">
                          <a:solidFill>
                            <a:srgbClr val="000000"/>
                          </a:solidFill>
                          <a:latin typeface="Verdana"/>
                        </a:rPr>
                        <a:t>Istanze di Concessione di Coltivazione</a:t>
                      </a: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2</a:t>
                      </a:r>
                    </a:p>
                  </a:txBody>
                  <a:tcPr marL="0" marR="0" marT="0" marB="0" anchor="b">
                    <a:lnL>
                      <a:noFill/>
                    </a:lnL>
                    <a:lnR>
                      <a:noFill/>
                    </a:lnR>
                    <a:lnT>
                      <a:noFill/>
                    </a:lnT>
                    <a:lnB>
                      <a:noFill/>
                    </a:lnB>
                  </a:tcPr>
                </a:tc>
              </a:tr>
              <a:tr h="195943">
                <a:tc>
                  <a:txBody>
                    <a:bodyPr/>
                    <a:lstStyle/>
                    <a:p>
                      <a:pPr algn="l" fontAlgn="b"/>
                      <a:r>
                        <a:rPr lang="it-IT" sz="1200" b="0" i="0" u="none" strike="noStrike">
                          <a:solidFill>
                            <a:srgbClr val="000000"/>
                          </a:solidFill>
                          <a:latin typeface="Verdana"/>
                        </a:rPr>
                        <a:t>Concessioni di Coltivazione</a:t>
                      </a: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r>
                        <a:rPr lang="it-IT" sz="1200" b="0" i="0" u="none" strike="noStrike">
                          <a:solidFill>
                            <a:srgbClr val="000000"/>
                          </a:solidFill>
                          <a:latin typeface="Verdana"/>
                        </a:rPr>
                        <a:t>15</a:t>
                      </a:r>
                    </a:p>
                  </a:txBody>
                  <a:tcPr marL="0" marR="0" marT="0" marB="0" anchor="b">
                    <a:lnL>
                      <a:noFill/>
                    </a:lnL>
                    <a:lnR>
                      <a:noFill/>
                    </a:lnR>
                    <a:lnT>
                      <a:noFill/>
                    </a:lnT>
                    <a:lnB>
                      <a:noFill/>
                    </a:lnB>
                  </a:tcPr>
                </a:tc>
              </a:tr>
              <a:tr h="195943">
                <a:tc>
                  <a:txBody>
                    <a:bodyPr/>
                    <a:lstStyle/>
                    <a:p>
                      <a:pPr algn="l" fontAlgn="b"/>
                      <a:endParaRPr lang="it-IT" sz="12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r>
              <a:tr h="195943">
                <a:tc>
                  <a:txBody>
                    <a:bodyPr/>
                    <a:lstStyle/>
                    <a:p>
                      <a:pPr algn="l" fontAlgn="b"/>
                      <a:r>
                        <a:rPr lang="it-IT" sz="800" b="0" i="0" u="none" strike="noStrike">
                          <a:solidFill>
                            <a:srgbClr val="000000"/>
                          </a:solidFill>
                          <a:latin typeface="Verdana"/>
                        </a:rPr>
                        <a:t>Aggiornamento 08/02/2010</a:t>
                      </a: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r>
              <a:tr h="195943">
                <a:tc>
                  <a:txBody>
                    <a:bodyPr/>
                    <a:lstStyle/>
                    <a:p>
                      <a:pPr algn="l" fontAlgn="b"/>
                      <a:r>
                        <a:rPr lang="it-IT" sz="1200" b="0" i="0" u="none" strike="noStrike">
                          <a:solidFill>
                            <a:srgbClr val="000000"/>
                          </a:solidFill>
                          <a:latin typeface="Verdana"/>
                        </a:rPr>
                        <a:t>Pozzi geotermici</a:t>
                      </a:r>
                    </a:p>
                  </a:txBody>
                  <a:tcPr marL="0" marR="0" marT="0" marB="0" anchor="b">
                    <a:lnL>
                      <a:noFill/>
                    </a:lnL>
                    <a:lnR>
                      <a:noFill/>
                    </a:lnR>
                    <a:lnT>
                      <a:noFill/>
                    </a:lnT>
                    <a:lnB>
                      <a:noFill/>
                    </a:lnB>
                  </a:tcPr>
                </a:tc>
                <a:tc>
                  <a:txBody>
                    <a:bodyPr/>
                    <a:lstStyle/>
                    <a:p>
                      <a:pPr algn="ctr" fontAlgn="b"/>
                      <a:endParaRPr lang="it-IT" sz="1200" b="0" i="0" u="none" strike="noStrike">
                        <a:solidFill>
                          <a:srgbClr val="000000"/>
                        </a:solidFill>
                        <a:latin typeface="Verdana"/>
                      </a:endParaRPr>
                    </a:p>
                  </a:txBody>
                  <a:tcPr marL="0" marR="0" marT="0" marB="0" anchor="b">
                    <a:lnL>
                      <a:noFill/>
                    </a:lnL>
                    <a:lnR>
                      <a:noFill/>
                    </a:lnR>
                    <a:lnT>
                      <a:noFill/>
                    </a:lnT>
                    <a:lnB>
                      <a:noFill/>
                    </a:lnB>
                  </a:tcPr>
                </a:tc>
                <a:tc>
                  <a:txBody>
                    <a:bodyPr/>
                    <a:lstStyle/>
                    <a:p>
                      <a:pPr algn="ctr" fontAlgn="b"/>
                      <a:r>
                        <a:rPr lang="it-IT" sz="1200" b="0" i="0" u="none" strike="noStrike" dirty="0">
                          <a:solidFill>
                            <a:srgbClr val="000000"/>
                          </a:solidFill>
                          <a:latin typeface="Verdana"/>
                        </a:rPr>
                        <a:t>948</a:t>
                      </a:r>
                    </a:p>
                  </a:txBody>
                  <a:tcPr marL="0" marR="0" marT="0" marB="0" anchor="b">
                    <a:lnL>
                      <a:noFill/>
                    </a:lnL>
                    <a:lnR>
                      <a:noFill/>
                    </a:lnR>
                    <a:lnT>
                      <a:noFill/>
                    </a:lnT>
                    <a:lnB>
                      <a:noFill/>
                    </a:lnB>
                  </a:tcPr>
                </a:tc>
              </a:tr>
            </a:tbl>
          </a:graphicData>
        </a:graphic>
      </p:graphicFrame>
      <p:sp>
        <p:nvSpPr>
          <p:cNvPr id="9" name="Parentesi graffa chiusa 8"/>
          <p:cNvSpPr/>
          <p:nvPr/>
        </p:nvSpPr>
        <p:spPr bwMode="auto">
          <a:xfrm>
            <a:off x="6228184" y="1196752"/>
            <a:ext cx="288032" cy="1656184"/>
          </a:xfrm>
          <a:prstGeom prst="rightBrace">
            <a:avLst>
              <a:gd name="adj1" fmla="val 66054"/>
              <a:gd name="adj2" fmla="val 51115"/>
            </a:avLst>
          </a:prstGeom>
          <a:solidFill>
            <a:schemeClr val="bg1"/>
          </a:solidFill>
          <a:ln w="952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smtClean="0">
              <a:ln>
                <a:noFill/>
              </a:ln>
              <a:solidFill>
                <a:schemeClr val="bg1"/>
              </a:solidFill>
              <a:effectLst/>
              <a:latin typeface="Arial" charset="0"/>
            </a:endParaRPr>
          </a:p>
        </p:txBody>
      </p:sp>
      <p:sp>
        <p:nvSpPr>
          <p:cNvPr id="10" name="CasellaDiTesto 9"/>
          <p:cNvSpPr txBox="1"/>
          <p:nvPr/>
        </p:nvSpPr>
        <p:spPr>
          <a:xfrm>
            <a:off x="6804248" y="1916832"/>
            <a:ext cx="902811" cy="246221"/>
          </a:xfrm>
          <a:prstGeom prst="rect">
            <a:avLst/>
          </a:prstGeom>
          <a:noFill/>
        </p:spPr>
        <p:txBody>
          <a:bodyPr wrap="none" rtlCol="0">
            <a:spAutoFit/>
          </a:bodyPr>
          <a:lstStyle/>
          <a:p>
            <a:r>
              <a:rPr lang="it-IT" sz="1000" dirty="0" smtClean="0">
                <a:solidFill>
                  <a:schemeClr val="accent1">
                    <a:lumMod val="50000"/>
                  </a:schemeClr>
                </a:solidFill>
                <a:latin typeface="+mn-lt"/>
              </a:rPr>
              <a:t>Idrocarburi</a:t>
            </a:r>
            <a:endParaRPr lang="it-IT" sz="1000" dirty="0">
              <a:solidFill>
                <a:schemeClr val="accent1">
                  <a:lumMod val="50000"/>
                </a:schemeClr>
              </a:solidFill>
              <a:latin typeface="+mn-lt"/>
            </a:endParaRPr>
          </a:p>
        </p:txBody>
      </p:sp>
      <p:sp>
        <p:nvSpPr>
          <p:cNvPr id="13" name="Parentesi graffa chiusa 12"/>
          <p:cNvSpPr/>
          <p:nvPr/>
        </p:nvSpPr>
        <p:spPr bwMode="auto">
          <a:xfrm>
            <a:off x="6228184" y="3212976"/>
            <a:ext cx="288032" cy="1296144"/>
          </a:xfrm>
          <a:prstGeom prst="rightBrace">
            <a:avLst>
              <a:gd name="adj1" fmla="val 150000"/>
              <a:gd name="adj2" fmla="val 50000"/>
            </a:avLst>
          </a:prstGeom>
          <a:solidFill>
            <a:schemeClr val="bg1"/>
          </a:solidFill>
          <a:ln w="952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smtClean="0">
              <a:ln>
                <a:noFill/>
              </a:ln>
              <a:solidFill>
                <a:schemeClr val="bg1"/>
              </a:solidFill>
              <a:effectLst/>
              <a:latin typeface="Arial" charset="0"/>
            </a:endParaRPr>
          </a:p>
        </p:txBody>
      </p:sp>
      <p:sp>
        <p:nvSpPr>
          <p:cNvPr id="14" name="CasellaDiTesto 13"/>
          <p:cNvSpPr txBox="1"/>
          <p:nvPr/>
        </p:nvSpPr>
        <p:spPr>
          <a:xfrm>
            <a:off x="6732240" y="3645024"/>
            <a:ext cx="1898277" cy="246221"/>
          </a:xfrm>
          <a:prstGeom prst="rect">
            <a:avLst/>
          </a:prstGeom>
          <a:noFill/>
        </p:spPr>
        <p:txBody>
          <a:bodyPr wrap="none" rtlCol="0">
            <a:spAutoFit/>
          </a:bodyPr>
          <a:lstStyle/>
          <a:p>
            <a:r>
              <a:rPr lang="it-IT" sz="1000" dirty="0" smtClean="0">
                <a:solidFill>
                  <a:schemeClr val="accent1">
                    <a:lumMod val="50000"/>
                  </a:schemeClr>
                </a:solidFill>
                <a:latin typeface="+mn-lt"/>
              </a:rPr>
              <a:t>Stoccaggio di gas naturale</a:t>
            </a:r>
            <a:endParaRPr lang="it-IT" sz="1000" dirty="0">
              <a:solidFill>
                <a:schemeClr val="accent1">
                  <a:lumMod val="50000"/>
                </a:schemeClr>
              </a:solidFill>
              <a:latin typeface="+mn-lt"/>
            </a:endParaRPr>
          </a:p>
        </p:txBody>
      </p:sp>
      <p:sp>
        <p:nvSpPr>
          <p:cNvPr id="15" name="Parentesi graffa chiusa 14"/>
          <p:cNvSpPr/>
          <p:nvPr/>
        </p:nvSpPr>
        <p:spPr bwMode="auto">
          <a:xfrm>
            <a:off x="7092280" y="4725144"/>
            <a:ext cx="288032" cy="1656184"/>
          </a:xfrm>
          <a:prstGeom prst="rightBrace">
            <a:avLst>
              <a:gd name="adj1" fmla="val 66054"/>
              <a:gd name="adj2" fmla="val 51115"/>
            </a:avLst>
          </a:prstGeom>
          <a:solidFill>
            <a:schemeClr val="bg1"/>
          </a:solidFill>
          <a:ln w="952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smtClean="0">
              <a:ln>
                <a:noFill/>
              </a:ln>
              <a:solidFill>
                <a:schemeClr val="bg1"/>
              </a:solidFill>
              <a:effectLst/>
              <a:latin typeface="Arial" charset="0"/>
            </a:endParaRPr>
          </a:p>
        </p:txBody>
      </p:sp>
      <p:sp>
        <p:nvSpPr>
          <p:cNvPr id="16" name="CasellaDiTesto 15"/>
          <p:cNvSpPr txBox="1"/>
          <p:nvPr/>
        </p:nvSpPr>
        <p:spPr>
          <a:xfrm>
            <a:off x="7668344" y="5445224"/>
            <a:ext cx="859531" cy="246221"/>
          </a:xfrm>
          <a:prstGeom prst="rect">
            <a:avLst/>
          </a:prstGeom>
          <a:noFill/>
        </p:spPr>
        <p:txBody>
          <a:bodyPr wrap="none" rtlCol="0">
            <a:spAutoFit/>
          </a:bodyPr>
          <a:lstStyle/>
          <a:p>
            <a:r>
              <a:rPr lang="it-IT" sz="1000" dirty="0" smtClean="0">
                <a:solidFill>
                  <a:schemeClr val="accent1">
                    <a:lumMod val="50000"/>
                  </a:schemeClr>
                </a:solidFill>
                <a:latin typeface="+mn-lt"/>
              </a:rPr>
              <a:t>Geotermia</a:t>
            </a:r>
            <a:endParaRPr lang="it-IT" sz="1000" dirty="0">
              <a:solidFill>
                <a:schemeClr val="accent1">
                  <a:lumMod val="50000"/>
                </a:schemeClr>
              </a:solidFill>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fontScale="90000"/>
          </a:bodyPr>
          <a:lstStyle/>
          <a:p>
            <a:pPr algn="ctr" eaLnBrk="1" hangingPunct="1">
              <a:defRPr/>
            </a:pPr>
            <a:r>
              <a:rPr lang="it-IT" b="1" dirty="0" smtClean="0">
                <a:solidFill>
                  <a:schemeClr val="accent1">
                    <a:lumMod val="50000"/>
                  </a:schemeClr>
                </a:solidFill>
                <a:latin typeface="+mn-lt"/>
              </a:rPr>
              <a:t>Gli idrocarburi nazionali</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Situazione Titoli vigenti</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6</a:t>
            </a:fld>
            <a:endParaRPr lang="it-IT" dirty="0">
              <a:solidFill>
                <a:srgbClr val="FFFFFF"/>
              </a:solidFill>
              <a:latin typeface="+mn-lt"/>
              <a:ea typeface="+mn-ea"/>
              <a:cs typeface="Arial Unicode MS" charset="0"/>
            </a:endParaRPr>
          </a:p>
        </p:txBody>
      </p:sp>
      <p:pic>
        <p:nvPicPr>
          <p:cNvPr id="49154" name="Picture 2"/>
          <p:cNvPicPr>
            <a:picLocks noChangeAspect="1" noChangeArrowheads="1"/>
          </p:cNvPicPr>
          <p:nvPr/>
        </p:nvPicPr>
        <p:blipFill>
          <a:blip r:embed="rId3" cstate="print"/>
          <a:srcRect/>
          <a:stretch>
            <a:fillRect/>
          </a:stretch>
        </p:blipFill>
        <p:spPr bwMode="auto">
          <a:xfrm>
            <a:off x="2267744" y="800005"/>
            <a:ext cx="4752528" cy="5963828"/>
          </a:xfrm>
          <a:prstGeom prst="rect">
            <a:avLst/>
          </a:prstGeom>
          <a:noFill/>
          <a:ln w="9525">
            <a:noFill/>
            <a:miter lim="800000"/>
            <a:headEnd/>
            <a:tailEnd/>
          </a:ln>
        </p:spPr>
      </p:pic>
      <p:pic>
        <p:nvPicPr>
          <p:cNvPr id="49179" name="Picture 27"/>
          <p:cNvPicPr>
            <a:picLocks noChangeAspect="1" noChangeArrowheads="1"/>
          </p:cNvPicPr>
          <p:nvPr/>
        </p:nvPicPr>
        <p:blipFill>
          <a:blip r:embed="rId4" cstate="print"/>
          <a:srcRect/>
          <a:stretch>
            <a:fillRect/>
          </a:stretch>
        </p:blipFill>
        <p:spPr bwMode="auto">
          <a:xfrm>
            <a:off x="6156176" y="1124744"/>
            <a:ext cx="2273821" cy="1312339"/>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832648" cy="530969"/>
          </a:xfrm>
        </p:spPr>
        <p:txBody>
          <a:bodyPr>
            <a:normAutofit/>
          </a:bodyPr>
          <a:lstStyle/>
          <a:p>
            <a:pPr eaLnBrk="1" hangingPunct="1">
              <a:defRPr/>
            </a:pPr>
            <a:r>
              <a:rPr lang="it-IT" b="1" dirty="0" smtClean="0">
                <a:solidFill>
                  <a:schemeClr val="accent1">
                    <a:lumMod val="50000"/>
                  </a:schemeClr>
                </a:solidFill>
                <a:latin typeface="+mn-lt"/>
              </a:rPr>
              <a:t>La strategia energetica nazionale (SEN)</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7</a:t>
            </a:fld>
            <a:endParaRPr lang="it-IT" dirty="0">
              <a:solidFill>
                <a:srgbClr val="FFFFFF"/>
              </a:solidFill>
              <a:latin typeface="+mn-lt"/>
              <a:ea typeface="+mn-ea"/>
              <a:cs typeface="Arial Unicode MS" charset="0"/>
            </a:endParaRPr>
          </a:p>
        </p:txBody>
      </p:sp>
      <p:sp>
        <p:nvSpPr>
          <p:cNvPr id="15" name="CasellaDiTesto 14"/>
          <p:cNvSpPr txBox="1"/>
          <p:nvPr/>
        </p:nvSpPr>
        <p:spPr>
          <a:xfrm>
            <a:off x="971600" y="1773971"/>
            <a:ext cx="7776864" cy="3939540"/>
          </a:xfrm>
          <a:prstGeom prst="rect">
            <a:avLst/>
          </a:prstGeom>
          <a:noFill/>
        </p:spPr>
        <p:txBody>
          <a:bodyPr wrap="square" rtlCol="0">
            <a:spAutoFit/>
          </a:bodyPr>
          <a:lstStyle/>
          <a:p>
            <a:r>
              <a:rPr lang="it-IT" dirty="0" smtClean="0">
                <a:solidFill>
                  <a:srgbClr val="00664D"/>
                </a:solidFill>
                <a:latin typeface="Verdana" pitchFamily="34" charset="0"/>
              </a:rPr>
              <a:t>La strategia della DGRIME si inserisce negli obiettivi più generali del governo che ha definito la Strategia Energetica Nazionale (SEN): raggiungimento obiettivi del Protocollo di Kyoto.</a:t>
            </a:r>
          </a:p>
          <a:p>
            <a:r>
              <a:rPr lang="it-IT" sz="1600" i="1" dirty="0" smtClean="0">
                <a:solidFill>
                  <a:srgbClr val="00664D"/>
                </a:solidFill>
                <a:latin typeface="Verdana" pitchFamily="34" charset="0"/>
              </a:rPr>
              <a:t>IN CORSO </a:t>
            </a:r>
            <a:r>
              <a:rPr lang="it-IT" sz="1600" i="1" dirty="0" err="1" smtClean="0">
                <a:solidFill>
                  <a:srgbClr val="00664D"/>
                </a:solidFill>
                <a:latin typeface="Verdana" pitchFamily="34" charset="0"/>
              </a:rPr>
              <a:t>DI</a:t>
            </a:r>
            <a:r>
              <a:rPr lang="it-IT" sz="1600" i="1" dirty="0" smtClean="0">
                <a:solidFill>
                  <a:srgbClr val="00664D"/>
                </a:solidFill>
                <a:latin typeface="Verdana" pitchFamily="34" charset="0"/>
              </a:rPr>
              <a:t> ELABORAZIONE</a:t>
            </a:r>
          </a:p>
          <a:p>
            <a:endParaRPr lang="it-IT" dirty="0" smtClean="0">
              <a:solidFill>
                <a:schemeClr val="accent1">
                  <a:lumMod val="50000"/>
                </a:schemeClr>
              </a:solidFill>
              <a:latin typeface="+mn-lt"/>
            </a:endParaRPr>
          </a:p>
          <a:p>
            <a:r>
              <a:rPr lang="it-IT" dirty="0" smtClean="0">
                <a:solidFill>
                  <a:schemeClr val="accent1">
                    <a:lumMod val="50000"/>
                  </a:schemeClr>
                </a:solidFill>
                <a:latin typeface="+mn-lt"/>
              </a:rPr>
              <a:t>Azioni da promuovere e sviluppare: interventi basati su efficienza, diversificazione, concorrenza, sicurezza di approvvigionamento, contenimento emissioni gas serra.</a:t>
            </a:r>
          </a:p>
          <a:p>
            <a:endParaRPr lang="it-IT" dirty="0" smtClean="0">
              <a:solidFill>
                <a:schemeClr val="accent1">
                  <a:lumMod val="50000"/>
                </a:schemeClr>
              </a:solidFill>
              <a:latin typeface="+mn-lt"/>
            </a:endParaRPr>
          </a:p>
          <a:p>
            <a:r>
              <a:rPr lang="it-IT" b="1" dirty="0" smtClean="0">
                <a:solidFill>
                  <a:schemeClr val="accent1">
                    <a:lumMod val="50000"/>
                  </a:schemeClr>
                </a:solidFill>
                <a:latin typeface="+mn-lt"/>
              </a:rPr>
              <a:t>Nel nostro settore: </a:t>
            </a:r>
            <a:r>
              <a:rPr lang="it-IT" dirty="0" smtClean="0">
                <a:solidFill>
                  <a:schemeClr val="accent1">
                    <a:lumMod val="50000"/>
                  </a:schemeClr>
                </a:solidFill>
                <a:latin typeface="+mn-lt"/>
              </a:rPr>
              <a:t>crescita della geotermia, </a:t>
            </a:r>
            <a:r>
              <a:rPr lang="it-IT" u="sng" dirty="0" smtClean="0">
                <a:solidFill>
                  <a:schemeClr val="accent1">
                    <a:lumMod val="50000"/>
                  </a:schemeClr>
                </a:solidFill>
                <a:latin typeface="+mn-lt"/>
              </a:rPr>
              <a:t>aumentare la sicurezza di approvvigionamento con maggiore quota di produzione nazionale</a:t>
            </a:r>
            <a:r>
              <a:rPr lang="it-IT" dirty="0" smtClean="0">
                <a:solidFill>
                  <a:schemeClr val="accent1">
                    <a:lumMod val="50000"/>
                  </a:schemeClr>
                </a:solidFill>
                <a:latin typeface="+mn-lt"/>
              </a:rPr>
              <a:t>, favorire il mercato con sviluppo rete metanodotti, stoccaggi di gas naturale, contenimento emissioni avviando programmi di stoccaggio sotterraneo di CO</a:t>
            </a:r>
            <a:r>
              <a:rPr lang="it-IT" baseline="-25000" dirty="0" smtClean="0">
                <a:solidFill>
                  <a:schemeClr val="accent1">
                    <a:lumMod val="50000"/>
                  </a:schemeClr>
                </a:solidFill>
                <a:latin typeface="+mn-lt"/>
              </a:rPr>
              <a:t>2</a:t>
            </a:r>
            <a:endParaRPr lang="it-IT" baseline="-25000" dirty="0">
              <a:solidFill>
                <a:schemeClr val="accent1">
                  <a:lumMod val="50000"/>
                </a:schemeClr>
              </a:solidFill>
              <a:latin typeface="+mn-lt"/>
            </a:endParaRPr>
          </a:p>
        </p:txBody>
      </p:sp>
      <p:sp>
        <p:nvSpPr>
          <p:cNvPr id="5" name="Titolo 1"/>
          <p:cNvSpPr txBox="1">
            <a:spLocks/>
          </p:cNvSpPr>
          <p:nvPr/>
        </p:nvSpPr>
        <p:spPr bwMode="auto">
          <a:xfrm>
            <a:off x="1116013" y="981075"/>
            <a:ext cx="7345362" cy="574675"/>
          </a:xfrm>
          <a:prstGeom prst="rect">
            <a:avLst/>
          </a:prstGeom>
          <a:noFill/>
          <a:ln w="9525">
            <a:noFill/>
            <a:round/>
            <a:headEnd/>
            <a:tailEnd/>
          </a:ln>
        </p:spPr>
        <p:txBody>
          <a:bodyPr lIns="0" tIns="0" rIns="90000" bIns="46800" anchor="b">
            <a:normAutofit fontScale="97500"/>
          </a:bodyPr>
          <a:lstStyle/>
          <a:p>
            <a:pPr algn="ctr">
              <a:buClr>
                <a:srgbClr val="000000"/>
              </a:buClr>
              <a:buSzPct val="100000"/>
              <a:defRPr/>
            </a:pPr>
            <a:r>
              <a:rPr lang="it-IT" b="1" kern="0" dirty="0">
                <a:solidFill>
                  <a:schemeClr val="accent1">
                    <a:lumMod val="50000"/>
                  </a:schemeClr>
                </a:solidFill>
                <a:latin typeface="+mn-lt"/>
                <a:ea typeface="+mj-ea"/>
                <a:cs typeface="+mj-cs"/>
              </a:rPr>
              <a:t>FONTI </a:t>
            </a:r>
            <a:r>
              <a:rPr lang="it-IT" b="1" kern="0" dirty="0" err="1">
                <a:solidFill>
                  <a:schemeClr val="accent1">
                    <a:lumMod val="50000"/>
                  </a:schemeClr>
                </a:solidFill>
                <a:latin typeface="+mn-lt"/>
                <a:ea typeface="+mj-ea"/>
                <a:cs typeface="+mj-cs"/>
              </a:rPr>
              <a:t>DI</a:t>
            </a:r>
            <a:r>
              <a:rPr lang="it-IT" b="1" kern="0" dirty="0">
                <a:solidFill>
                  <a:schemeClr val="accent1">
                    <a:lumMod val="50000"/>
                  </a:schemeClr>
                </a:solidFill>
                <a:latin typeface="+mn-lt"/>
                <a:ea typeface="+mj-ea"/>
                <a:cs typeface="+mj-cs"/>
              </a:rPr>
              <a:t> APPROVVIGIONAMENTO ENERGETICO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p:cNvSpPr>
            <a:spLocks noGrp="1" noChangeArrowheads="1"/>
          </p:cNvSpPr>
          <p:nvPr>
            <p:ph type="title"/>
          </p:nvPr>
        </p:nvSpPr>
        <p:spPr>
          <a:xfrm>
            <a:off x="3419872" y="0"/>
            <a:ext cx="5184576" cy="814536"/>
          </a:xfrm>
        </p:spPr>
        <p:txBody>
          <a:bodyPr/>
          <a:lstStyle/>
          <a:p>
            <a:pPr algn="ctr"/>
            <a:r>
              <a:rPr lang="it-IT" b="1" dirty="0" smtClean="0">
                <a:solidFill>
                  <a:schemeClr val="accent1">
                    <a:lumMod val="50000"/>
                  </a:schemeClr>
                </a:solidFill>
                <a:latin typeface="+mn-lt"/>
              </a:rPr>
              <a:t>Mercato del gas naturale in Italia</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 </a:t>
            </a:r>
            <a:r>
              <a:rPr lang="it-IT" sz="1800" b="1" dirty="0" smtClean="0">
                <a:solidFill>
                  <a:schemeClr val="accent1">
                    <a:lumMod val="50000"/>
                  </a:schemeClr>
                </a:solidFill>
                <a:latin typeface="+mn-lt"/>
              </a:rPr>
              <a:t>Immissioni in rete nel 2010</a:t>
            </a:r>
          </a:p>
        </p:txBody>
      </p:sp>
      <p:sp>
        <p:nvSpPr>
          <p:cNvPr id="25604" name="Text Box 4"/>
          <p:cNvSpPr txBox="1">
            <a:spLocks noChangeArrowheads="1"/>
          </p:cNvSpPr>
          <p:nvPr/>
        </p:nvSpPr>
        <p:spPr bwMode="auto">
          <a:xfrm>
            <a:off x="5099050" y="5965825"/>
            <a:ext cx="3721100" cy="244475"/>
          </a:xfrm>
          <a:prstGeom prst="rect">
            <a:avLst/>
          </a:prstGeom>
          <a:noFill/>
          <a:ln w="9525">
            <a:noFill/>
            <a:miter lim="800000"/>
            <a:headEnd/>
            <a:tailEnd/>
          </a:ln>
        </p:spPr>
        <p:txBody>
          <a:bodyPr lIns="85024" tIns="42513" rIns="85024" bIns="42513">
            <a:spAutoFit/>
          </a:bodyPr>
          <a:lstStyle/>
          <a:p>
            <a:pPr defTabSz="877888" eaLnBrk="0" hangingPunct="0">
              <a:lnSpc>
                <a:spcPct val="80000"/>
              </a:lnSpc>
              <a:spcBef>
                <a:spcPct val="50000"/>
              </a:spcBef>
              <a:buClr>
                <a:srgbClr val="FF5008"/>
              </a:buClr>
              <a:buFont typeface="Wingdings" pitchFamily="2" charset="2"/>
              <a:buNone/>
            </a:pPr>
            <a:endParaRPr lang="it-IT" sz="1300">
              <a:solidFill>
                <a:schemeClr val="tx2"/>
              </a:solidFill>
              <a:latin typeface="Tahoma" pitchFamily="34" charset="0"/>
              <a:cs typeface="Times New Roman" pitchFamily="18" charset="0"/>
            </a:endParaRPr>
          </a:p>
        </p:txBody>
      </p:sp>
      <p:sp>
        <p:nvSpPr>
          <p:cNvPr id="17" name="Text Box 3"/>
          <p:cNvSpPr txBox="1">
            <a:spLocks noChangeArrowheads="1"/>
          </p:cNvSpPr>
          <p:nvPr/>
        </p:nvSpPr>
        <p:spPr bwMode="auto">
          <a:xfrm>
            <a:off x="1835150" y="1524000"/>
            <a:ext cx="5545138" cy="282575"/>
          </a:xfrm>
          <a:prstGeom prst="rect">
            <a:avLst/>
          </a:prstGeom>
          <a:noFill/>
          <a:ln w="9525">
            <a:noFill/>
            <a:miter lim="800000"/>
            <a:headEnd/>
            <a:tailEnd/>
          </a:ln>
        </p:spPr>
        <p:txBody>
          <a:bodyPr lIns="85024" tIns="42513" rIns="85024" bIns="42513">
            <a:spAutoFit/>
          </a:bodyPr>
          <a:lstStyle/>
          <a:p>
            <a:pPr defTabSz="877888" eaLnBrk="0" hangingPunct="0">
              <a:lnSpc>
                <a:spcPct val="80000"/>
              </a:lnSpc>
              <a:spcBef>
                <a:spcPct val="50000"/>
              </a:spcBef>
              <a:buClr>
                <a:srgbClr val="FF5008"/>
              </a:buClr>
              <a:buFont typeface="Arial" charset="0"/>
              <a:buNone/>
            </a:pPr>
            <a:r>
              <a:rPr lang="it-IT" sz="1600" dirty="0">
                <a:solidFill>
                  <a:srgbClr val="00664D"/>
                </a:solidFill>
                <a:latin typeface="Verdana" pitchFamily="34" charset="0"/>
                <a:cs typeface="Times New Roman" pitchFamily="18" charset="0"/>
              </a:rPr>
              <a:t>Produzione nazionale	 	 7.941,8 MSm</a:t>
            </a:r>
            <a:r>
              <a:rPr lang="it-IT" sz="1600" baseline="30000" dirty="0">
                <a:solidFill>
                  <a:srgbClr val="00664D"/>
                </a:solidFill>
                <a:latin typeface="Verdana" pitchFamily="34" charset="0"/>
                <a:cs typeface="Times New Roman" pitchFamily="18" charset="0"/>
              </a:rPr>
              <a:t>3</a:t>
            </a:r>
          </a:p>
        </p:txBody>
      </p:sp>
      <p:sp>
        <p:nvSpPr>
          <p:cNvPr id="18" name="Freeform 5"/>
          <p:cNvSpPr>
            <a:spLocks/>
          </p:cNvSpPr>
          <p:nvPr/>
        </p:nvSpPr>
        <p:spPr bwMode="auto">
          <a:xfrm>
            <a:off x="4229100" y="2071688"/>
            <a:ext cx="758825" cy="111125"/>
          </a:xfrm>
          <a:custGeom>
            <a:avLst/>
            <a:gdLst>
              <a:gd name="T0" fmla="*/ 2147483647 w 64"/>
              <a:gd name="T1" fmla="*/ 0 h 10"/>
              <a:gd name="T2" fmla="*/ 2147483647 w 64"/>
              <a:gd name="T3" fmla="*/ 0 h 10"/>
              <a:gd name="T4" fmla="*/ 0 w 64"/>
              <a:gd name="T5" fmla="*/ 2147483647 h 10"/>
              <a:gd name="T6" fmla="*/ 0 60000 65536"/>
              <a:gd name="T7" fmla="*/ 0 60000 65536"/>
              <a:gd name="T8" fmla="*/ 0 60000 65536"/>
              <a:gd name="T9" fmla="*/ 0 w 64"/>
              <a:gd name="T10" fmla="*/ 0 h 10"/>
              <a:gd name="T11" fmla="*/ 64 w 64"/>
              <a:gd name="T12" fmla="*/ 10 h 10"/>
            </a:gdLst>
            <a:ahLst/>
            <a:cxnLst>
              <a:cxn ang="T6">
                <a:pos x="T0" y="T1"/>
              </a:cxn>
              <a:cxn ang="T7">
                <a:pos x="T2" y="T3"/>
              </a:cxn>
              <a:cxn ang="T8">
                <a:pos x="T4" y="T5"/>
              </a:cxn>
            </a:cxnLst>
            <a:rect l="T9" t="T10" r="T11" b="T12"/>
            <a:pathLst>
              <a:path w="64" h="10">
                <a:moveTo>
                  <a:pt x="64" y="0"/>
                </a:moveTo>
                <a:lnTo>
                  <a:pt x="57" y="0"/>
                </a:lnTo>
                <a:lnTo>
                  <a:pt x="0" y="10"/>
                </a:lnTo>
              </a:path>
            </a:pathLst>
          </a:custGeom>
          <a:noFill/>
          <a:ln w="0">
            <a:solidFill>
              <a:srgbClr val="000000"/>
            </a:solidFill>
            <a:prstDash val="solid"/>
            <a:round/>
            <a:headEnd/>
            <a:tailEnd/>
          </a:ln>
        </p:spPr>
        <p:txBody>
          <a:bodyPr/>
          <a:lstStyle/>
          <a:p>
            <a:endParaRPr lang="it-IT"/>
          </a:p>
        </p:txBody>
      </p:sp>
      <p:sp>
        <p:nvSpPr>
          <p:cNvPr id="19" name="Rectangle 8"/>
          <p:cNvSpPr>
            <a:spLocks noChangeArrowheads="1"/>
          </p:cNvSpPr>
          <p:nvPr/>
        </p:nvSpPr>
        <p:spPr bwMode="auto">
          <a:xfrm>
            <a:off x="5035550" y="1973263"/>
            <a:ext cx="463550" cy="195262"/>
          </a:xfrm>
          <a:prstGeom prst="rect">
            <a:avLst/>
          </a:prstGeom>
          <a:noFill/>
          <a:ln w="9525">
            <a:noFill/>
            <a:miter lim="800000"/>
            <a:headEnd/>
            <a:tailEnd/>
          </a:ln>
        </p:spPr>
        <p:txBody>
          <a:bodyPr wrap="none" lIns="0" tIns="0" rIns="0" bIns="0">
            <a:spAutoFit/>
          </a:bodyPr>
          <a:lstStyle/>
          <a:p>
            <a:pPr algn="ctr" defTabSz="877888" eaLnBrk="0" hangingPunct="0">
              <a:lnSpc>
                <a:spcPct val="80000"/>
              </a:lnSpc>
              <a:spcBef>
                <a:spcPct val="50000"/>
              </a:spcBef>
              <a:buClr>
                <a:srgbClr val="FF5008"/>
              </a:buClr>
              <a:buFont typeface="Arial" charset="0"/>
              <a:buNone/>
            </a:pPr>
            <a:r>
              <a:rPr lang="it-IT" sz="1600">
                <a:solidFill>
                  <a:srgbClr val="000000"/>
                </a:solidFill>
                <a:cs typeface="Times New Roman" pitchFamily="18" charset="0"/>
              </a:rPr>
              <a:t>9,8%</a:t>
            </a:r>
            <a:endParaRPr lang="it-IT" sz="1600" b="1">
              <a:solidFill>
                <a:schemeClr val="tx2"/>
              </a:solidFill>
              <a:cs typeface="Times New Roman" pitchFamily="18" charset="0"/>
            </a:endParaRPr>
          </a:p>
        </p:txBody>
      </p:sp>
      <p:sp>
        <p:nvSpPr>
          <p:cNvPr id="20" name="Rectangle 9"/>
          <p:cNvSpPr>
            <a:spLocks noChangeArrowheads="1"/>
          </p:cNvSpPr>
          <p:nvPr/>
        </p:nvSpPr>
        <p:spPr bwMode="auto">
          <a:xfrm>
            <a:off x="5364163" y="2492375"/>
            <a:ext cx="2519362" cy="541338"/>
          </a:xfrm>
          <a:prstGeom prst="rect">
            <a:avLst/>
          </a:prstGeom>
          <a:solidFill>
            <a:srgbClr val="FFFFFF"/>
          </a:solidFill>
          <a:ln w="0">
            <a:solidFill>
              <a:srgbClr val="000000"/>
            </a:solidFill>
            <a:miter lim="800000"/>
            <a:headEnd/>
            <a:tailEnd/>
          </a:ln>
        </p:spPr>
        <p:txBody>
          <a:bodyPr lIns="85030" tIns="42515" rIns="85030" bIns="42515"/>
          <a:lstStyle/>
          <a:p>
            <a:pPr algn="ctr" defTabSz="877888" eaLnBrk="0" hangingPunct="0">
              <a:lnSpc>
                <a:spcPct val="80000"/>
              </a:lnSpc>
              <a:spcBef>
                <a:spcPct val="50000"/>
              </a:spcBef>
              <a:buClr>
                <a:srgbClr val="FF5008"/>
              </a:buClr>
              <a:buFont typeface="Arial" charset="0"/>
              <a:buNone/>
            </a:pPr>
            <a:endParaRPr lang="it-IT" sz="3000" b="1">
              <a:solidFill>
                <a:schemeClr val="tx2"/>
              </a:solidFill>
              <a:cs typeface="Times New Roman" pitchFamily="18" charset="0"/>
            </a:endParaRPr>
          </a:p>
        </p:txBody>
      </p:sp>
      <p:sp>
        <p:nvSpPr>
          <p:cNvPr id="21" name="Rectangle 10"/>
          <p:cNvSpPr>
            <a:spLocks noChangeArrowheads="1"/>
          </p:cNvSpPr>
          <p:nvPr/>
        </p:nvSpPr>
        <p:spPr bwMode="auto">
          <a:xfrm>
            <a:off x="5670550" y="2581275"/>
            <a:ext cx="119063" cy="111125"/>
          </a:xfrm>
          <a:prstGeom prst="rect">
            <a:avLst/>
          </a:prstGeom>
          <a:solidFill>
            <a:srgbClr val="9999FF"/>
          </a:solidFill>
          <a:ln w="12700">
            <a:solidFill>
              <a:srgbClr val="000000"/>
            </a:solidFill>
            <a:miter lim="800000"/>
            <a:headEnd/>
            <a:tailEnd/>
          </a:ln>
        </p:spPr>
        <p:txBody>
          <a:bodyPr/>
          <a:lstStyle/>
          <a:p>
            <a:endParaRPr lang="it-IT"/>
          </a:p>
        </p:txBody>
      </p:sp>
      <p:sp>
        <p:nvSpPr>
          <p:cNvPr id="22" name="Rectangle 11"/>
          <p:cNvSpPr>
            <a:spLocks noChangeArrowheads="1"/>
          </p:cNvSpPr>
          <p:nvPr/>
        </p:nvSpPr>
        <p:spPr bwMode="auto">
          <a:xfrm>
            <a:off x="5980113" y="2547938"/>
            <a:ext cx="1541462" cy="163512"/>
          </a:xfrm>
          <a:prstGeom prst="rect">
            <a:avLst/>
          </a:prstGeom>
          <a:noFill/>
          <a:ln w="9525">
            <a:noFill/>
            <a:miter lim="800000"/>
            <a:headEnd/>
            <a:tailEnd/>
          </a:ln>
        </p:spPr>
        <p:txBody>
          <a:bodyPr wrap="none" lIns="0" tIns="0" rIns="0" bIns="0">
            <a:spAutoFit/>
          </a:bodyPr>
          <a:lstStyle/>
          <a:p>
            <a:pPr algn="ctr" defTabSz="877888" eaLnBrk="0" hangingPunct="0">
              <a:lnSpc>
                <a:spcPct val="80000"/>
              </a:lnSpc>
              <a:spcBef>
                <a:spcPct val="50000"/>
              </a:spcBef>
              <a:buClr>
                <a:srgbClr val="FF5008"/>
              </a:buClr>
              <a:buFont typeface="Arial" charset="0"/>
              <a:buNone/>
            </a:pPr>
            <a:r>
              <a:rPr lang="it-IT" sz="1300">
                <a:solidFill>
                  <a:srgbClr val="000000"/>
                </a:solidFill>
                <a:cs typeface="Times New Roman" pitchFamily="18" charset="0"/>
              </a:rPr>
              <a:t>Produzione nazionale</a:t>
            </a:r>
            <a:endParaRPr lang="it-IT" sz="3000" b="1">
              <a:solidFill>
                <a:schemeClr val="tx2"/>
              </a:solidFill>
              <a:cs typeface="Times New Roman" pitchFamily="18" charset="0"/>
            </a:endParaRPr>
          </a:p>
        </p:txBody>
      </p:sp>
      <p:sp>
        <p:nvSpPr>
          <p:cNvPr id="23" name="Rectangle 12"/>
          <p:cNvSpPr>
            <a:spLocks noChangeArrowheads="1"/>
          </p:cNvSpPr>
          <p:nvPr/>
        </p:nvSpPr>
        <p:spPr bwMode="auto">
          <a:xfrm>
            <a:off x="5670550" y="2835275"/>
            <a:ext cx="119063" cy="109538"/>
          </a:xfrm>
          <a:prstGeom prst="rect">
            <a:avLst/>
          </a:prstGeom>
          <a:solidFill>
            <a:srgbClr val="993366"/>
          </a:solidFill>
          <a:ln w="12700">
            <a:solidFill>
              <a:srgbClr val="000000"/>
            </a:solidFill>
            <a:miter lim="800000"/>
            <a:headEnd/>
            <a:tailEnd/>
          </a:ln>
        </p:spPr>
        <p:txBody>
          <a:bodyPr/>
          <a:lstStyle/>
          <a:p>
            <a:endParaRPr lang="it-IT"/>
          </a:p>
        </p:txBody>
      </p:sp>
      <p:sp>
        <p:nvSpPr>
          <p:cNvPr id="24" name="Rectangle 13"/>
          <p:cNvSpPr>
            <a:spLocks noChangeArrowheads="1"/>
          </p:cNvSpPr>
          <p:nvPr/>
        </p:nvSpPr>
        <p:spPr bwMode="auto">
          <a:xfrm>
            <a:off x="5837238" y="2779713"/>
            <a:ext cx="1147762" cy="254000"/>
          </a:xfrm>
          <a:prstGeom prst="rect">
            <a:avLst/>
          </a:prstGeom>
          <a:noFill/>
          <a:ln w="9525">
            <a:noFill/>
            <a:miter lim="800000"/>
            <a:headEnd/>
            <a:tailEnd/>
          </a:ln>
        </p:spPr>
        <p:txBody>
          <a:bodyPr wrap="none" lIns="0" tIns="0" rIns="0" bIns="0">
            <a:spAutoFit/>
          </a:bodyPr>
          <a:lstStyle/>
          <a:p>
            <a:pPr algn="ctr" defTabSz="877888" eaLnBrk="0" hangingPunct="0">
              <a:lnSpc>
                <a:spcPct val="80000"/>
              </a:lnSpc>
              <a:spcBef>
                <a:spcPct val="50000"/>
              </a:spcBef>
              <a:buClr>
                <a:srgbClr val="FF5008"/>
              </a:buClr>
              <a:buFont typeface="Arial" charset="0"/>
              <a:buNone/>
            </a:pPr>
            <a:r>
              <a:rPr lang="it-IT" sz="1300">
                <a:solidFill>
                  <a:srgbClr val="000000"/>
                </a:solidFill>
                <a:cs typeface="Times New Roman" pitchFamily="18" charset="0"/>
              </a:rPr>
              <a:t>Importazioni</a:t>
            </a:r>
            <a:endParaRPr lang="it-IT" sz="3000" b="1">
              <a:solidFill>
                <a:schemeClr val="tx2"/>
              </a:solidFill>
              <a:cs typeface="Times New Roman" pitchFamily="18" charset="0"/>
            </a:endParaRPr>
          </a:p>
        </p:txBody>
      </p:sp>
      <p:sp>
        <p:nvSpPr>
          <p:cNvPr id="25" name="Freeform 14"/>
          <p:cNvSpPr>
            <a:spLocks/>
          </p:cNvSpPr>
          <p:nvPr/>
        </p:nvSpPr>
        <p:spPr bwMode="auto">
          <a:xfrm>
            <a:off x="1833563" y="2695575"/>
            <a:ext cx="2946400" cy="749300"/>
          </a:xfrm>
          <a:custGeom>
            <a:avLst/>
            <a:gdLst>
              <a:gd name="T0" fmla="*/ 2147483647 w 2052"/>
              <a:gd name="T1" fmla="*/ 2147483647 h 489"/>
              <a:gd name="T2" fmla="*/ 2147483647 w 2052"/>
              <a:gd name="T3" fmla="*/ 2147483647 h 489"/>
              <a:gd name="T4" fmla="*/ 2147483647 w 2052"/>
              <a:gd name="T5" fmla="*/ 2147483647 h 489"/>
              <a:gd name="T6" fmla="*/ 2147483647 w 2052"/>
              <a:gd name="T7" fmla="*/ 2147483647 h 489"/>
              <a:gd name="T8" fmla="*/ 2147483647 w 2052"/>
              <a:gd name="T9" fmla="*/ 2147483647 h 489"/>
              <a:gd name="T10" fmla="*/ 2147483647 w 2052"/>
              <a:gd name="T11" fmla="*/ 2147483647 h 489"/>
              <a:gd name="T12" fmla="*/ 2147483647 w 2052"/>
              <a:gd name="T13" fmla="*/ 2147483647 h 489"/>
              <a:gd name="T14" fmla="*/ 2147483647 w 2052"/>
              <a:gd name="T15" fmla="*/ 2147483647 h 489"/>
              <a:gd name="T16" fmla="*/ 2147483647 w 2052"/>
              <a:gd name="T17" fmla="*/ 2147483647 h 489"/>
              <a:gd name="T18" fmla="*/ 2147483647 w 2052"/>
              <a:gd name="T19" fmla="*/ 2147483647 h 489"/>
              <a:gd name="T20" fmla="*/ 2147483647 w 2052"/>
              <a:gd name="T21" fmla="*/ 2147483647 h 489"/>
              <a:gd name="T22" fmla="*/ 2147483647 w 2052"/>
              <a:gd name="T23" fmla="*/ 2147483647 h 489"/>
              <a:gd name="T24" fmla="*/ 2147483647 w 2052"/>
              <a:gd name="T25" fmla="*/ 2147483647 h 489"/>
              <a:gd name="T26" fmla="*/ 2147483647 w 2052"/>
              <a:gd name="T27" fmla="*/ 2147483647 h 489"/>
              <a:gd name="T28" fmla="*/ 2147483647 w 2052"/>
              <a:gd name="T29" fmla="*/ 2147483647 h 489"/>
              <a:gd name="T30" fmla="*/ 2147483647 w 2052"/>
              <a:gd name="T31" fmla="*/ 2147483647 h 489"/>
              <a:gd name="T32" fmla="*/ 2147483647 w 2052"/>
              <a:gd name="T33" fmla="*/ 2147483647 h 489"/>
              <a:gd name="T34" fmla="*/ 2147483647 w 2052"/>
              <a:gd name="T35" fmla="*/ 2147483647 h 489"/>
              <a:gd name="T36" fmla="*/ 2147483647 w 2052"/>
              <a:gd name="T37" fmla="*/ 2147483647 h 489"/>
              <a:gd name="T38" fmla="*/ 2147483647 w 2052"/>
              <a:gd name="T39" fmla="*/ 2147483647 h 489"/>
              <a:gd name="T40" fmla="*/ 2147483647 w 2052"/>
              <a:gd name="T41" fmla="*/ 2147483647 h 489"/>
              <a:gd name="T42" fmla="*/ 2147483647 w 2052"/>
              <a:gd name="T43" fmla="*/ 2147483647 h 489"/>
              <a:gd name="T44" fmla="*/ 2147483647 w 2052"/>
              <a:gd name="T45" fmla="*/ 2147483647 h 489"/>
              <a:gd name="T46" fmla="*/ 2147483647 w 2052"/>
              <a:gd name="T47" fmla="*/ 2147483647 h 489"/>
              <a:gd name="T48" fmla="*/ 2147483647 w 2052"/>
              <a:gd name="T49" fmla="*/ 2147483647 h 489"/>
              <a:gd name="T50" fmla="*/ 2147483647 w 2052"/>
              <a:gd name="T51" fmla="*/ 2147483647 h 489"/>
              <a:gd name="T52" fmla="*/ 2147483647 w 2052"/>
              <a:gd name="T53" fmla="*/ 2147483647 h 489"/>
              <a:gd name="T54" fmla="*/ 2147483647 w 2052"/>
              <a:gd name="T55" fmla="*/ 2147483647 h 489"/>
              <a:gd name="T56" fmla="*/ 2147483647 w 2052"/>
              <a:gd name="T57" fmla="*/ 2147483647 h 489"/>
              <a:gd name="T58" fmla="*/ 0 w 2052"/>
              <a:gd name="T59" fmla="*/ 2147483647 h 489"/>
              <a:gd name="T60" fmla="*/ 0 w 2052"/>
              <a:gd name="T61" fmla="*/ 2147483647 h 489"/>
              <a:gd name="T62" fmla="*/ 2147483647 w 2052"/>
              <a:gd name="T63" fmla="*/ 2147483647 h 489"/>
              <a:gd name="T64" fmla="*/ 2147483647 w 2052"/>
              <a:gd name="T65" fmla="*/ 2147483647 h 489"/>
              <a:gd name="T66" fmla="*/ 2147483647 w 2052"/>
              <a:gd name="T67" fmla="*/ 2147483647 h 489"/>
              <a:gd name="T68" fmla="*/ 2147483647 w 2052"/>
              <a:gd name="T69" fmla="*/ 2147483647 h 489"/>
              <a:gd name="T70" fmla="*/ 2147483647 w 2052"/>
              <a:gd name="T71" fmla="*/ 2147483647 h 489"/>
              <a:gd name="T72" fmla="*/ 2147483647 w 2052"/>
              <a:gd name="T73" fmla="*/ 2147483647 h 489"/>
              <a:gd name="T74" fmla="*/ 2147483647 w 2052"/>
              <a:gd name="T75" fmla="*/ 2147483647 h 489"/>
              <a:gd name="T76" fmla="*/ 2147483647 w 2052"/>
              <a:gd name="T77" fmla="*/ 2147483647 h 489"/>
              <a:gd name="T78" fmla="*/ 2147483647 w 2052"/>
              <a:gd name="T79" fmla="*/ 2147483647 h 489"/>
              <a:gd name="T80" fmla="*/ 2147483647 w 2052"/>
              <a:gd name="T81" fmla="*/ 2147483647 h 489"/>
              <a:gd name="T82" fmla="*/ 2147483647 w 2052"/>
              <a:gd name="T83" fmla="*/ 2147483647 h 489"/>
              <a:gd name="T84" fmla="*/ 2147483647 w 2052"/>
              <a:gd name="T85" fmla="*/ 2147483647 h 489"/>
              <a:gd name="T86" fmla="*/ 2147483647 w 2052"/>
              <a:gd name="T87" fmla="*/ 2147483647 h 489"/>
              <a:gd name="T88" fmla="*/ 2147483647 w 2052"/>
              <a:gd name="T89" fmla="*/ 2147483647 h 489"/>
              <a:gd name="T90" fmla="*/ 2147483647 w 2052"/>
              <a:gd name="T91" fmla="*/ 2147483647 h 489"/>
              <a:gd name="T92" fmla="*/ 2147483647 w 2052"/>
              <a:gd name="T93" fmla="*/ 2147483647 h 489"/>
              <a:gd name="T94" fmla="*/ 2147483647 w 2052"/>
              <a:gd name="T95" fmla="*/ 2147483647 h 489"/>
              <a:gd name="T96" fmla="*/ 2147483647 w 2052"/>
              <a:gd name="T97" fmla="*/ 2147483647 h 489"/>
              <a:gd name="T98" fmla="*/ 2147483647 w 2052"/>
              <a:gd name="T99" fmla="*/ 2147483647 h 489"/>
              <a:gd name="T100" fmla="*/ 2147483647 w 2052"/>
              <a:gd name="T101" fmla="*/ 2147483647 h 489"/>
              <a:gd name="T102" fmla="*/ 2147483647 w 2052"/>
              <a:gd name="T103" fmla="*/ 2147483647 h 489"/>
              <a:gd name="T104" fmla="*/ 2147483647 w 2052"/>
              <a:gd name="T105" fmla="*/ 2147483647 h 489"/>
              <a:gd name="T106" fmla="*/ 2147483647 w 2052"/>
              <a:gd name="T107" fmla="*/ 2147483647 h 489"/>
              <a:gd name="T108" fmla="*/ 2147483647 w 2052"/>
              <a:gd name="T109" fmla="*/ 2147483647 h 489"/>
              <a:gd name="T110" fmla="*/ 2147483647 w 2052"/>
              <a:gd name="T111" fmla="*/ 2147483647 h 489"/>
              <a:gd name="T112" fmla="*/ 2147483647 w 2052"/>
              <a:gd name="T113" fmla="*/ 2147483647 h 489"/>
              <a:gd name="T114" fmla="*/ 2147483647 w 2052"/>
              <a:gd name="T115" fmla="*/ 2147483647 h 489"/>
              <a:gd name="T116" fmla="*/ 2147483647 w 2052"/>
              <a:gd name="T117" fmla="*/ 2147483647 h 489"/>
              <a:gd name="T118" fmla="*/ 2147483647 w 2052"/>
              <a:gd name="T119" fmla="*/ 2147483647 h 489"/>
              <a:gd name="T120" fmla="*/ 2147483647 w 2052"/>
              <a:gd name="T121" fmla="*/ 0 h 4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052"/>
              <a:gd name="T184" fmla="*/ 0 h 489"/>
              <a:gd name="T185" fmla="*/ 2052 w 2052"/>
              <a:gd name="T186" fmla="*/ 489 h 48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052" h="489">
                <a:moveTo>
                  <a:pt x="2052" y="0"/>
                </a:moveTo>
                <a:lnTo>
                  <a:pt x="2052" y="7"/>
                </a:lnTo>
                <a:lnTo>
                  <a:pt x="2043" y="21"/>
                </a:lnTo>
                <a:lnTo>
                  <a:pt x="2043" y="29"/>
                </a:lnTo>
                <a:lnTo>
                  <a:pt x="2043" y="36"/>
                </a:lnTo>
                <a:lnTo>
                  <a:pt x="2035" y="43"/>
                </a:lnTo>
                <a:lnTo>
                  <a:pt x="2027" y="50"/>
                </a:lnTo>
                <a:lnTo>
                  <a:pt x="2019" y="57"/>
                </a:lnTo>
                <a:lnTo>
                  <a:pt x="2010" y="65"/>
                </a:lnTo>
                <a:lnTo>
                  <a:pt x="2002" y="72"/>
                </a:lnTo>
                <a:lnTo>
                  <a:pt x="1986" y="79"/>
                </a:lnTo>
                <a:lnTo>
                  <a:pt x="1978" y="86"/>
                </a:lnTo>
                <a:lnTo>
                  <a:pt x="1961" y="93"/>
                </a:lnTo>
                <a:lnTo>
                  <a:pt x="1945" y="101"/>
                </a:lnTo>
                <a:lnTo>
                  <a:pt x="1928" y="115"/>
                </a:lnTo>
                <a:lnTo>
                  <a:pt x="1912" y="122"/>
                </a:lnTo>
                <a:lnTo>
                  <a:pt x="1895" y="122"/>
                </a:lnTo>
                <a:lnTo>
                  <a:pt x="1870" y="129"/>
                </a:lnTo>
                <a:lnTo>
                  <a:pt x="1854" y="137"/>
                </a:lnTo>
                <a:lnTo>
                  <a:pt x="1829" y="144"/>
                </a:lnTo>
                <a:lnTo>
                  <a:pt x="1813" y="151"/>
                </a:lnTo>
                <a:lnTo>
                  <a:pt x="1788" y="158"/>
                </a:lnTo>
                <a:lnTo>
                  <a:pt x="1763" y="165"/>
                </a:lnTo>
                <a:lnTo>
                  <a:pt x="1739" y="173"/>
                </a:lnTo>
                <a:lnTo>
                  <a:pt x="1714" y="173"/>
                </a:lnTo>
                <a:lnTo>
                  <a:pt x="1681" y="180"/>
                </a:lnTo>
                <a:lnTo>
                  <a:pt x="1656" y="187"/>
                </a:lnTo>
                <a:lnTo>
                  <a:pt x="1623" y="194"/>
                </a:lnTo>
                <a:lnTo>
                  <a:pt x="1599" y="194"/>
                </a:lnTo>
                <a:lnTo>
                  <a:pt x="1566" y="201"/>
                </a:lnTo>
                <a:lnTo>
                  <a:pt x="1541" y="201"/>
                </a:lnTo>
                <a:lnTo>
                  <a:pt x="1508" y="209"/>
                </a:lnTo>
                <a:lnTo>
                  <a:pt x="1475" y="209"/>
                </a:lnTo>
                <a:lnTo>
                  <a:pt x="1442" y="216"/>
                </a:lnTo>
                <a:lnTo>
                  <a:pt x="1409" y="216"/>
                </a:lnTo>
                <a:lnTo>
                  <a:pt x="1376" y="223"/>
                </a:lnTo>
                <a:lnTo>
                  <a:pt x="1343" y="223"/>
                </a:lnTo>
                <a:lnTo>
                  <a:pt x="1310" y="223"/>
                </a:lnTo>
                <a:lnTo>
                  <a:pt x="1269" y="230"/>
                </a:lnTo>
                <a:lnTo>
                  <a:pt x="1236" y="230"/>
                </a:lnTo>
                <a:lnTo>
                  <a:pt x="1203" y="230"/>
                </a:lnTo>
                <a:lnTo>
                  <a:pt x="1170" y="230"/>
                </a:lnTo>
                <a:lnTo>
                  <a:pt x="1129" y="237"/>
                </a:lnTo>
                <a:lnTo>
                  <a:pt x="1096" y="237"/>
                </a:lnTo>
                <a:lnTo>
                  <a:pt x="1063" y="237"/>
                </a:lnTo>
                <a:lnTo>
                  <a:pt x="1022" y="237"/>
                </a:lnTo>
                <a:lnTo>
                  <a:pt x="989" y="237"/>
                </a:lnTo>
                <a:lnTo>
                  <a:pt x="956" y="237"/>
                </a:lnTo>
                <a:lnTo>
                  <a:pt x="915" y="237"/>
                </a:lnTo>
                <a:lnTo>
                  <a:pt x="882" y="230"/>
                </a:lnTo>
                <a:lnTo>
                  <a:pt x="849" y="230"/>
                </a:lnTo>
                <a:lnTo>
                  <a:pt x="808" y="230"/>
                </a:lnTo>
                <a:lnTo>
                  <a:pt x="775" y="230"/>
                </a:lnTo>
                <a:lnTo>
                  <a:pt x="742" y="223"/>
                </a:lnTo>
                <a:lnTo>
                  <a:pt x="709" y="223"/>
                </a:lnTo>
                <a:lnTo>
                  <a:pt x="676" y="223"/>
                </a:lnTo>
                <a:lnTo>
                  <a:pt x="643" y="216"/>
                </a:lnTo>
                <a:lnTo>
                  <a:pt x="610" y="216"/>
                </a:lnTo>
                <a:lnTo>
                  <a:pt x="577" y="209"/>
                </a:lnTo>
                <a:lnTo>
                  <a:pt x="544" y="209"/>
                </a:lnTo>
                <a:lnTo>
                  <a:pt x="511" y="201"/>
                </a:lnTo>
                <a:lnTo>
                  <a:pt x="478" y="201"/>
                </a:lnTo>
                <a:lnTo>
                  <a:pt x="453" y="194"/>
                </a:lnTo>
                <a:lnTo>
                  <a:pt x="420" y="194"/>
                </a:lnTo>
                <a:lnTo>
                  <a:pt x="396" y="187"/>
                </a:lnTo>
                <a:lnTo>
                  <a:pt x="363" y="180"/>
                </a:lnTo>
                <a:lnTo>
                  <a:pt x="338" y="173"/>
                </a:lnTo>
                <a:lnTo>
                  <a:pt x="313" y="173"/>
                </a:lnTo>
                <a:lnTo>
                  <a:pt x="288" y="165"/>
                </a:lnTo>
                <a:lnTo>
                  <a:pt x="264" y="158"/>
                </a:lnTo>
                <a:lnTo>
                  <a:pt x="239" y="151"/>
                </a:lnTo>
                <a:lnTo>
                  <a:pt x="214" y="144"/>
                </a:lnTo>
                <a:lnTo>
                  <a:pt x="198" y="137"/>
                </a:lnTo>
                <a:lnTo>
                  <a:pt x="173" y="129"/>
                </a:lnTo>
                <a:lnTo>
                  <a:pt x="157" y="122"/>
                </a:lnTo>
                <a:lnTo>
                  <a:pt x="132" y="122"/>
                </a:lnTo>
                <a:lnTo>
                  <a:pt x="115" y="115"/>
                </a:lnTo>
                <a:lnTo>
                  <a:pt x="99" y="101"/>
                </a:lnTo>
                <a:lnTo>
                  <a:pt x="91" y="93"/>
                </a:lnTo>
                <a:lnTo>
                  <a:pt x="74" y="86"/>
                </a:lnTo>
                <a:lnTo>
                  <a:pt x="58" y="79"/>
                </a:lnTo>
                <a:lnTo>
                  <a:pt x="50" y="72"/>
                </a:lnTo>
                <a:lnTo>
                  <a:pt x="41" y="65"/>
                </a:lnTo>
                <a:lnTo>
                  <a:pt x="25" y="57"/>
                </a:lnTo>
                <a:lnTo>
                  <a:pt x="17" y="50"/>
                </a:lnTo>
                <a:lnTo>
                  <a:pt x="17" y="43"/>
                </a:lnTo>
                <a:lnTo>
                  <a:pt x="8" y="36"/>
                </a:lnTo>
                <a:lnTo>
                  <a:pt x="0" y="29"/>
                </a:lnTo>
                <a:lnTo>
                  <a:pt x="0" y="21"/>
                </a:lnTo>
                <a:lnTo>
                  <a:pt x="0" y="7"/>
                </a:lnTo>
                <a:lnTo>
                  <a:pt x="0" y="0"/>
                </a:lnTo>
                <a:lnTo>
                  <a:pt x="0" y="252"/>
                </a:lnTo>
                <a:lnTo>
                  <a:pt x="0" y="259"/>
                </a:lnTo>
                <a:lnTo>
                  <a:pt x="0" y="273"/>
                </a:lnTo>
                <a:lnTo>
                  <a:pt x="0" y="281"/>
                </a:lnTo>
                <a:lnTo>
                  <a:pt x="8" y="288"/>
                </a:lnTo>
                <a:lnTo>
                  <a:pt x="17" y="295"/>
                </a:lnTo>
                <a:lnTo>
                  <a:pt x="17" y="302"/>
                </a:lnTo>
                <a:lnTo>
                  <a:pt x="25" y="309"/>
                </a:lnTo>
                <a:lnTo>
                  <a:pt x="41" y="317"/>
                </a:lnTo>
                <a:lnTo>
                  <a:pt x="50" y="324"/>
                </a:lnTo>
                <a:lnTo>
                  <a:pt x="58" y="331"/>
                </a:lnTo>
                <a:lnTo>
                  <a:pt x="74" y="338"/>
                </a:lnTo>
                <a:lnTo>
                  <a:pt x="91" y="345"/>
                </a:lnTo>
                <a:lnTo>
                  <a:pt x="99" y="353"/>
                </a:lnTo>
                <a:lnTo>
                  <a:pt x="115" y="367"/>
                </a:lnTo>
                <a:lnTo>
                  <a:pt x="132" y="374"/>
                </a:lnTo>
                <a:lnTo>
                  <a:pt x="157" y="374"/>
                </a:lnTo>
                <a:lnTo>
                  <a:pt x="173" y="381"/>
                </a:lnTo>
                <a:lnTo>
                  <a:pt x="198" y="389"/>
                </a:lnTo>
                <a:lnTo>
                  <a:pt x="214" y="396"/>
                </a:lnTo>
                <a:lnTo>
                  <a:pt x="239" y="403"/>
                </a:lnTo>
                <a:lnTo>
                  <a:pt x="264" y="410"/>
                </a:lnTo>
                <a:lnTo>
                  <a:pt x="288" y="417"/>
                </a:lnTo>
                <a:lnTo>
                  <a:pt x="313" y="425"/>
                </a:lnTo>
                <a:lnTo>
                  <a:pt x="338" y="425"/>
                </a:lnTo>
                <a:lnTo>
                  <a:pt x="363" y="432"/>
                </a:lnTo>
                <a:lnTo>
                  <a:pt x="396" y="439"/>
                </a:lnTo>
                <a:lnTo>
                  <a:pt x="420" y="446"/>
                </a:lnTo>
                <a:lnTo>
                  <a:pt x="453" y="446"/>
                </a:lnTo>
                <a:lnTo>
                  <a:pt x="478" y="453"/>
                </a:lnTo>
                <a:lnTo>
                  <a:pt x="511" y="453"/>
                </a:lnTo>
                <a:lnTo>
                  <a:pt x="544" y="461"/>
                </a:lnTo>
                <a:lnTo>
                  <a:pt x="577" y="461"/>
                </a:lnTo>
                <a:lnTo>
                  <a:pt x="610" y="468"/>
                </a:lnTo>
                <a:lnTo>
                  <a:pt x="643" y="468"/>
                </a:lnTo>
                <a:lnTo>
                  <a:pt x="676" y="475"/>
                </a:lnTo>
                <a:lnTo>
                  <a:pt x="709" y="475"/>
                </a:lnTo>
                <a:lnTo>
                  <a:pt x="742" y="475"/>
                </a:lnTo>
                <a:lnTo>
                  <a:pt x="775" y="482"/>
                </a:lnTo>
                <a:lnTo>
                  <a:pt x="808" y="482"/>
                </a:lnTo>
                <a:lnTo>
                  <a:pt x="849" y="482"/>
                </a:lnTo>
                <a:lnTo>
                  <a:pt x="882" y="482"/>
                </a:lnTo>
                <a:lnTo>
                  <a:pt x="915" y="489"/>
                </a:lnTo>
                <a:lnTo>
                  <a:pt x="956" y="489"/>
                </a:lnTo>
                <a:lnTo>
                  <a:pt x="989" y="489"/>
                </a:lnTo>
                <a:lnTo>
                  <a:pt x="1022" y="489"/>
                </a:lnTo>
                <a:lnTo>
                  <a:pt x="1063" y="489"/>
                </a:lnTo>
                <a:lnTo>
                  <a:pt x="1096" y="489"/>
                </a:lnTo>
                <a:lnTo>
                  <a:pt x="1129" y="489"/>
                </a:lnTo>
                <a:lnTo>
                  <a:pt x="1170" y="482"/>
                </a:lnTo>
                <a:lnTo>
                  <a:pt x="1203" y="482"/>
                </a:lnTo>
                <a:lnTo>
                  <a:pt x="1236" y="482"/>
                </a:lnTo>
                <a:lnTo>
                  <a:pt x="1269" y="482"/>
                </a:lnTo>
                <a:lnTo>
                  <a:pt x="1310" y="475"/>
                </a:lnTo>
                <a:lnTo>
                  <a:pt x="1343" y="475"/>
                </a:lnTo>
                <a:lnTo>
                  <a:pt x="1376" y="475"/>
                </a:lnTo>
                <a:lnTo>
                  <a:pt x="1409" y="468"/>
                </a:lnTo>
                <a:lnTo>
                  <a:pt x="1442" y="468"/>
                </a:lnTo>
                <a:lnTo>
                  <a:pt x="1475" y="461"/>
                </a:lnTo>
                <a:lnTo>
                  <a:pt x="1508" y="461"/>
                </a:lnTo>
                <a:lnTo>
                  <a:pt x="1541" y="453"/>
                </a:lnTo>
                <a:lnTo>
                  <a:pt x="1566" y="453"/>
                </a:lnTo>
                <a:lnTo>
                  <a:pt x="1599" y="446"/>
                </a:lnTo>
                <a:lnTo>
                  <a:pt x="1623" y="446"/>
                </a:lnTo>
                <a:lnTo>
                  <a:pt x="1656" y="439"/>
                </a:lnTo>
                <a:lnTo>
                  <a:pt x="1681" y="432"/>
                </a:lnTo>
                <a:lnTo>
                  <a:pt x="1714" y="425"/>
                </a:lnTo>
                <a:lnTo>
                  <a:pt x="1739" y="425"/>
                </a:lnTo>
                <a:lnTo>
                  <a:pt x="1763" y="417"/>
                </a:lnTo>
                <a:lnTo>
                  <a:pt x="1788" y="410"/>
                </a:lnTo>
                <a:lnTo>
                  <a:pt x="1813" y="403"/>
                </a:lnTo>
                <a:lnTo>
                  <a:pt x="1829" y="396"/>
                </a:lnTo>
                <a:lnTo>
                  <a:pt x="1854" y="389"/>
                </a:lnTo>
                <a:lnTo>
                  <a:pt x="1870" y="381"/>
                </a:lnTo>
                <a:lnTo>
                  <a:pt x="1895" y="374"/>
                </a:lnTo>
                <a:lnTo>
                  <a:pt x="1912" y="374"/>
                </a:lnTo>
                <a:lnTo>
                  <a:pt x="1928" y="367"/>
                </a:lnTo>
                <a:lnTo>
                  <a:pt x="1945" y="353"/>
                </a:lnTo>
                <a:lnTo>
                  <a:pt x="1961" y="345"/>
                </a:lnTo>
                <a:lnTo>
                  <a:pt x="1978" y="338"/>
                </a:lnTo>
                <a:lnTo>
                  <a:pt x="1986" y="331"/>
                </a:lnTo>
                <a:lnTo>
                  <a:pt x="2002" y="324"/>
                </a:lnTo>
                <a:lnTo>
                  <a:pt x="2010" y="317"/>
                </a:lnTo>
                <a:lnTo>
                  <a:pt x="2019" y="309"/>
                </a:lnTo>
                <a:lnTo>
                  <a:pt x="2027" y="302"/>
                </a:lnTo>
                <a:lnTo>
                  <a:pt x="2035" y="295"/>
                </a:lnTo>
                <a:lnTo>
                  <a:pt x="2043" y="288"/>
                </a:lnTo>
                <a:lnTo>
                  <a:pt x="2043" y="281"/>
                </a:lnTo>
                <a:lnTo>
                  <a:pt x="2043" y="273"/>
                </a:lnTo>
                <a:lnTo>
                  <a:pt x="2052" y="259"/>
                </a:lnTo>
                <a:lnTo>
                  <a:pt x="2052" y="252"/>
                </a:lnTo>
                <a:lnTo>
                  <a:pt x="2052" y="0"/>
                </a:lnTo>
                <a:close/>
              </a:path>
            </a:pathLst>
          </a:custGeom>
          <a:solidFill>
            <a:srgbClr val="4D1A33"/>
          </a:solidFill>
          <a:ln w="12700">
            <a:solidFill>
              <a:srgbClr val="000000"/>
            </a:solidFill>
            <a:prstDash val="solid"/>
            <a:round/>
            <a:headEnd/>
            <a:tailEnd/>
          </a:ln>
        </p:spPr>
        <p:txBody>
          <a:bodyPr/>
          <a:lstStyle/>
          <a:p>
            <a:endParaRPr lang="it-IT"/>
          </a:p>
        </p:txBody>
      </p:sp>
      <p:sp>
        <p:nvSpPr>
          <p:cNvPr id="26" name="Freeform 15"/>
          <p:cNvSpPr>
            <a:spLocks/>
          </p:cNvSpPr>
          <p:nvPr/>
        </p:nvSpPr>
        <p:spPr bwMode="auto">
          <a:xfrm>
            <a:off x="1833563" y="2327275"/>
            <a:ext cx="2946400" cy="717550"/>
          </a:xfrm>
          <a:custGeom>
            <a:avLst/>
            <a:gdLst>
              <a:gd name="T0" fmla="*/ 2147483647 w 2052"/>
              <a:gd name="T1" fmla="*/ 2147483647 h 468"/>
              <a:gd name="T2" fmla="*/ 2147483647 w 2052"/>
              <a:gd name="T3" fmla="*/ 2147483647 h 468"/>
              <a:gd name="T4" fmla="*/ 2147483647 w 2052"/>
              <a:gd name="T5" fmla="*/ 2147483647 h 468"/>
              <a:gd name="T6" fmla="*/ 2147483647 w 2052"/>
              <a:gd name="T7" fmla="*/ 2147483647 h 468"/>
              <a:gd name="T8" fmla="*/ 2147483647 w 2052"/>
              <a:gd name="T9" fmla="*/ 2147483647 h 468"/>
              <a:gd name="T10" fmla="*/ 2147483647 w 2052"/>
              <a:gd name="T11" fmla="*/ 2147483647 h 468"/>
              <a:gd name="T12" fmla="*/ 2147483647 w 2052"/>
              <a:gd name="T13" fmla="*/ 2147483647 h 468"/>
              <a:gd name="T14" fmla="*/ 2147483647 w 2052"/>
              <a:gd name="T15" fmla="*/ 2147483647 h 468"/>
              <a:gd name="T16" fmla="*/ 2147483647 w 2052"/>
              <a:gd name="T17" fmla="*/ 2147483647 h 468"/>
              <a:gd name="T18" fmla="*/ 2147483647 w 2052"/>
              <a:gd name="T19" fmla="*/ 2147483647 h 468"/>
              <a:gd name="T20" fmla="*/ 2147483647 w 2052"/>
              <a:gd name="T21" fmla="*/ 2147483647 h 468"/>
              <a:gd name="T22" fmla="*/ 2147483647 w 2052"/>
              <a:gd name="T23" fmla="*/ 2147483647 h 468"/>
              <a:gd name="T24" fmla="*/ 2147483647 w 2052"/>
              <a:gd name="T25" fmla="*/ 2147483647 h 468"/>
              <a:gd name="T26" fmla="*/ 2147483647 w 2052"/>
              <a:gd name="T27" fmla="*/ 2147483647 h 468"/>
              <a:gd name="T28" fmla="*/ 2147483647 w 2052"/>
              <a:gd name="T29" fmla="*/ 2147483647 h 468"/>
              <a:gd name="T30" fmla="*/ 2147483647 w 2052"/>
              <a:gd name="T31" fmla="*/ 2147483647 h 468"/>
              <a:gd name="T32" fmla="*/ 2147483647 w 2052"/>
              <a:gd name="T33" fmla="*/ 2147483647 h 468"/>
              <a:gd name="T34" fmla="*/ 2147483647 w 2052"/>
              <a:gd name="T35" fmla="*/ 2147483647 h 468"/>
              <a:gd name="T36" fmla="*/ 2147483647 w 2052"/>
              <a:gd name="T37" fmla="*/ 2147483647 h 468"/>
              <a:gd name="T38" fmla="*/ 2147483647 w 2052"/>
              <a:gd name="T39" fmla="*/ 2147483647 h 468"/>
              <a:gd name="T40" fmla="*/ 2147483647 w 2052"/>
              <a:gd name="T41" fmla="*/ 2147483647 h 468"/>
              <a:gd name="T42" fmla="*/ 2147483647 w 2052"/>
              <a:gd name="T43" fmla="*/ 2147483647 h 468"/>
              <a:gd name="T44" fmla="*/ 2147483647 w 2052"/>
              <a:gd name="T45" fmla="*/ 2147483647 h 468"/>
              <a:gd name="T46" fmla="*/ 2147483647 w 2052"/>
              <a:gd name="T47" fmla="*/ 2147483647 h 468"/>
              <a:gd name="T48" fmla="*/ 2147483647 w 2052"/>
              <a:gd name="T49" fmla="*/ 2147483647 h 468"/>
              <a:gd name="T50" fmla="*/ 2147483647 w 2052"/>
              <a:gd name="T51" fmla="*/ 2147483647 h 468"/>
              <a:gd name="T52" fmla="*/ 2147483647 w 2052"/>
              <a:gd name="T53" fmla="*/ 2147483647 h 468"/>
              <a:gd name="T54" fmla="*/ 2147483647 w 2052"/>
              <a:gd name="T55" fmla="*/ 2147483647 h 468"/>
              <a:gd name="T56" fmla="*/ 2147483647 w 2052"/>
              <a:gd name="T57" fmla="*/ 2147483647 h 468"/>
              <a:gd name="T58" fmla="*/ 2147483647 w 2052"/>
              <a:gd name="T59" fmla="*/ 2147483647 h 468"/>
              <a:gd name="T60" fmla="*/ 2147483647 w 2052"/>
              <a:gd name="T61" fmla="*/ 2147483647 h 468"/>
              <a:gd name="T62" fmla="*/ 2147483647 w 2052"/>
              <a:gd name="T63" fmla="*/ 2147483647 h 468"/>
              <a:gd name="T64" fmla="*/ 2147483647 w 2052"/>
              <a:gd name="T65" fmla="*/ 2147483647 h 468"/>
              <a:gd name="T66" fmla="*/ 2147483647 w 2052"/>
              <a:gd name="T67" fmla="*/ 2147483647 h 468"/>
              <a:gd name="T68" fmla="*/ 2147483647 w 2052"/>
              <a:gd name="T69" fmla="*/ 2147483647 h 468"/>
              <a:gd name="T70" fmla="*/ 2147483647 w 2052"/>
              <a:gd name="T71" fmla="*/ 2147483647 h 468"/>
              <a:gd name="T72" fmla="*/ 0 w 2052"/>
              <a:gd name="T73" fmla="*/ 2147483647 h 468"/>
              <a:gd name="T74" fmla="*/ 0 w 2052"/>
              <a:gd name="T75" fmla="*/ 2147483647 h 468"/>
              <a:gd name="T76" fmla="*/ 2147483647 w 2052"/>
              <a:gd name="T77" fmla="*/ 2147483647 h 468"/>
              <a:gd name="T78" fmla="*/ 2147483647 w 2052"/>
              <a:gd name="T79" fmla="*/ 2147483647 h 468"/>
              <a:gd name="T80" fmla="*/ 2147483647 w 2052"/>
              <a:gd name="T81" fmla="*/ 2147483647 h 468"/>
              <a:gd name="T82" fmla="*/ 2147483647 w 2052"/>
              <a:gd name="T83" fmla="*/ 2147483647 h 468"/>
              <a:gd name="T84" fmla="*/ 2147483647 w 2052"/>
              <a:gd name="T85" fmla="*/ 2147483647 h 468"/>
              <a:gd name="T86" fmla="*/ 2147483647 w 2052"/>
              <a:gd name="T87" fmla="*/ 2147483647 h 468"/>
              <a:gd name="T88" fmla="*/ 2147483647 w 2052"/>
              <a:gd name="T89" fmla="*/ 2147483647 h 468"/>
              <a:gd name="T90" fmla="*/ 2147483647 w 2052"/>
              <a:gd name="T91" fmla="*/ 2147483647 h 468"/>
              <a:gd name="T92" fmla="*/ 2147483647 w 2052"/>
              <a:gd name="T93" fmla="*/ 2147483647 h 468"/>
              <a:gd name="T94" fmla="*/ 2147483647 w 2052"/>
              <a:gd name="T95" fmla="*/ 2147483647 h 468"/>
              <a:gd name="T96" fmla="*/ 2147483647 w 2052"/>
              <a:gd name="T97" fmla="*/ 2147483647 h 468"/>
              <a:gd name="T98" fmla="*/ 2147483647 w 2052"/>
              <a:gd name="T99" fmla="*/ 2147483647 h 468"/>
              <a:gd name="T100" fmla="*/ 2147483647 w 2052"/>
              <a:gd name="T101" fmla="*/ 0 h 468"/>
              <a:gd name="T102" fmla="*/ 2147483647 w 2052"/>
              <a:gd name="T103" fmla="*/ 0 h 468"/>
              <a:gd name="T104" fmla="*/ 2147483647 w 2052"/>
              <a:gd name="T105" fmla="*/ 2147483647 h 46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52"/>
              <a:gd name="T160" fmla="*/ 0 h 468"/>
              <a:gd name="T161" fmla="*/ 2052 w 2052"/>
              <a:gd name="T162" fmla="*/ 468 h 46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52" h="468">
                <a:moveTo>
                  <a:pt x="1821" y="87"/>
                </a:moveTo>
                <a:lnTo>
                  <a:pt x="1846" y="94"/>
                </a:lnTo>
                <a:lnTo>
                  <a:pt x="1862" y="101"/>
                </a:lnTo>
                <a:lnTo>
                  <a:pt x="1887" y="108"/>
                </a:lnTo>
                <a:lnTo>
                  <a:pt x="1903" y="116"/>
                </a:lnTo>
                <a:lnTo>
                  <a:pt x="1920" y="116"/>
                </a:lnTo>
                <a:lnTo>
                  <a:pt x="1936" y="123"/>
                </a:lnTo>
                <a:lnTo>
                  <a:pt x="1953" y="137"/>
                </a:lnTo>
                <a:lnTo>
                  <a:pt x="1969" y="144"/>
                </a:lnTo>
                <a:lnTo>
                  <a:pt x="1978" y="152"/>
                </a:lnTo>
                <a:lnTo>
                  <a:pt x="1994" y="159"/>
                </a:lnTo>
                <a:lnTo>
                  <a:pt x="2002" y="166"/>
                </a:lnTo>
                <a:lnTo>
                  <a:pt x="2019" y="173"/>
                </a:lnTo>
                <a:lnTo>
                  <a:pt x="2027" y="180"/>
                </a:lnTo>
                <a:lnTo>
                  <a:pt x="2027" y="188"/>
                </a:lnTo>
                <a:lnTo>
                  <a:pt x="2035" y="195"/>
                </a:lnTo>
                <a:lnTo>
                  <a:pt x="2043" y="202"/>
                </a:lnTo>
                <a:lnTo>
                  <a:pt x="2043" y="209"/>
                </a:lnTo>
                <a:lnTo>
                  <a:pt x="2052" y="224"/>
                </a:lnTo>
                <a:lnTo>
                  <a:pt x="2052" y="231"/>
                </a:lnTo>
                <a:lnTo>
                  <a:pt x="2052" y="238"/>
                </a:lnTo>
                <a:lnTo>
                  <a:pt x="2052" y="245"/>
                </a:lnTo>
                <a:lnTo>
                  <a:pt x="2043" y="252"/>
                </a:lnTo>
                <a:lnTo>
                  <a:pt x="2043" y="260"/>
                </a:lnTo>
                <a:lnTo>
                  <a:pt x="2035" y="267"/>
                </a:lnTo>
                <a:lnTo>
                  <a:pt x="2027" y="274"/>
                </a:lnTo>
                <a:lnTo>
                  <a:pt x="2027" y="288"/>
                </a:lnTo>
                <a:lnTo>
                  <a:pt x="2019" y="288"/>
                </a:lnTo>
                <a:lnTo>
                  <a:pt x="2010" y="296"/>
                </a:lnTo>
                <a:lnTo>
                  <a:pt x="2002" y="303"/>
                </a:lnTo>
                <a:lnTo>
                  <a:pt x="1986" y="310"/>
                </a:lnTo>
                <a:lnTo>
                  <a:pt x="1978" y="317"/>
                </a:lnTo>
                <a:lnTo>
                  <a:pt x="1961" y="324"/>
                </a:lnTo>
                <a:lnTo>
                  <a:pt x="1945" y="332"/>
                </a:lnTo>
                <a:lnTo>
                  <a:pt x="1928" y="346"/>
                </a:lnTo>
                <a:lnTo>
                  <a:pt x="1912" y="353"/>
                </a:lnTo>
                <a:lnTo>
                  <a:pt x="1895" y="353"/>
                </a:lnTo>
                <a:lnTo>
                  <a:pt x="1870" y="360"/>
                </a:lnTo>
                <a:lnTo>
                  <a:pt x="1854" y="368"/>
                </a:lnTo>
                <a:lnTo>
                  <a:pt x="1829" y="375"/>
                </a:lnTo>
                <a:lnTo>
                  <a:pt x="1813" y="382"/>
                </a:lnTo>
                <a:lnTo>
                  <a:pt x="1788" y="389"/>
                </a:lnTo>
                <a:lnTo>
                  <a:pt x="1763" y="396"/>
                </a:lnTo>
                <a:lnTo>
                  <a:pt x="1739" y="404"/>
                </a:lnTo>
                <a:lnTo>
                  <a:pt x="1714" y="404"/>
                </a:lnTo>
                <a:lnTo>
                  <a:pt x="1681" y="411"/>
                </a:lnTo>
                <a:lnTo>
                  <a:pt x="1656" y="418"/>
                </a:lnTo>
                <a:lnTo>
                  <a:pt x="1623" y="425"/>
                </a:lnTo>
                <a:lnTo>
                  <a:pt x="1599" y="425"/>
                </a:lnTo>
                <a:lnTo>
                  <a:pt x="1566" y="432"/>
                </a:lnTo>
                <a:lnTo>
                  <a:pt x="1541" y="432"/>
                </a:lnTo>
                <a:lnTo>
                  <a:pt x="1508" y="440"/>
                </a:lnTo>
                <a:lnTo>
                  <a:pt x="1475" y="440"/>
                </a:lnTo>
                <a:lnTo>
                  <a:pt x="1442" y="447"/>
                </a:lnTo>
                <a:lnTo>
                  <a:pt x="1409" y="447"/>
                </a:lnTo>
                <a:lnTo>
                  <a:pt x="1376" y="454"/>
                </a:lnTo>
                <a:lnTo>
                  <a:pt x="1343" y="454"/>
                </a:lnTo>
                <a:lnTo>
                  <a:pt x="1310" y="454"/>
                </a:lnTo>
                <a:lnTo>
                  <a:pt x="1269" y="461"/>
                </a:lnTo>
                <a:lnTo>
                  <a:pt x="1236" y="461"/>
                </a:lnTo>
                <a:lnTo>
                  <a:pt x="1203" y="461"/>
                </a:lnTo>
                <a:lnTo>
                  <a:pt x="1170" y="461"/>
                </a:lnTo>
                <a:lnTo>
                  <a:pt x="1129" y="468"/>
                </a:lnTo>
                <a:lnTo>
                  <a:pt x="1096" y="468"/>
                </a:lnTo>
                <a:lnTo>
                  <a:pt x="1063" y="468"/>
                </a:lnTo>
                <a:lnTo>
                  <a:pt x="1022" y="468"/>
                </a:lnTo>
                <a:lnTo>
                  <a:pt x="989" y="468"/>
                </a:lnTo>
                <a:lnTo>
                  <a:pt x="956" y="468"/>
                </a:lnTo>
                <a:lnTo>
                  <a:pt x="915" y="468"/>
                </a:lnTo>
                <a:lnTo>
                  <a:pt x="882" y="461"/>
                </a:lnTo>
                <a:lnTo>
                  <a:pt x="849" y="461"/>
                </a:lnTo>
                <a:lnTo>
                  <a:pt x="808" y="461"/>
                </a:lnTo>
                <a:lnTo>
                  <a:pt x="775" y="461"/>
                </a:lnTo>
                <a:lnTo>
                  <a:pt x="742" y="454"/>
                </a:lnTo>
                <a:lnTo>
                  <a:pt x="709" y="454"/>
                </a:lnTo>
                <a:lnTo>
                  <a:pt x="676" y="454"/>
                </a:lnTo>
                <a:lnTo>
                  <a:pt x="643" y="447"/>
                </a:lnTo>
                <a:lnTo>
                  <a:pt x="610" y="447"/>
                </a:lnTo>
                <a:lnTo>
                  <a:pt x="577" y="440"/>
                </a:lnTo>
                <a:lnTo>
                  <a:pt x="560" y="440"/>
                </a:lnTo>
                <a:lnTo>
                  <a:pt x="527" y="440"/>
                </a:lnTo>
                <a:lnTo>
                  <a:pt x="494" y="432"/>
                </a:lnTo>
                <a:lnTo>
                  <a:pt x="461" y="432"/>
                </a:lnTo>
                <a:lnTo>
                  <a:pt x="437" y="425"/>
                </a:lnTo>
                <a:lnTo>
                  <a:pt x="404" y="418"/>
                </a:lnTo>
                <a:lnTo>
                  <a:pt x="379" y="418"/>
                </a:lnTo>
                <a:lnTo>
                  <a:pt x="354" y="411"/>
                </a:lnTo>
                <a:lnTo>
                  <a:pt x="321" y="404"/>
                </a:lnTo>
                <a:lnTo>
                  <a:pt x="297" y="396"/>
                </a:lnTo>
                <a:lnTo>
                  <a:pt x="272" y="389"/>
                </a:lnTo>
                <a:lnTo>
                  <a:pt x="247" y="389"/>
                </a:lnTo>
                <a:lnTo>
                  <a:pt x="223" y="382"/>
                </a:lnTo>
                <a:lnTo>
                  <a:pt x="206" y="375"/>
                </a:lnTo>
                <a:lnTo>
                  <a:pt x="181" y="368"/>
                </a:lnTo>
                <a:lnTo>
                  <a:pt x="165" y="360"/>
                </a:lnTo>
                <a:lnTo>
                  <a:pt x="148" y="353"/>
                </a:lnTo>
                <a:lnTo>
                  <a:pt x="124" y="346"/>
                </a:lnTo>
                <a:lnTo>
                  <a:pt x="107" y="339"/>
                </a:lnTo>
                <a:lnTo>
                  <a:pt x="91" y="332"/>
                </a:lnTo>
                <a:lnTo>
                  <a:pt x="82" y="324"/>
                </a:lnTo>
                <a:lnTo>
                  <a:pt x="66" y="317"/>
                </a:lnTo>
                <a:lnTo>
                  <a:pt x="58" y="310"/>
                </a:lnTo>
                <a:lnTo>
                  <a:pt x="41" y="303"/>
                </a:lnTo>
                <a:lnTo>
                  <a:pt x="33" y="296"/>
                </a:lnTo>
                <a:lnTo>
                  <a:pt x="25" y="288"/>
                </a:lnTo>
                <a:lnTo>
                  <a:pt x="17" y="274"/>
                </a:lnTo>
                <a:lnTo>
                  <a:pt x="8" y="267"/>
                </a:lnTo>
                <a:lnTo>
                  <a:pt x="8" y="260"/>
                </a:lnTo>
                <a:lnTo>
                  <a:pt x="0" y="252"/>
                </a:lnTo>
                <a:lnTo>
                  <a:pt x="0" y="245"/>
                </a:lnTo>
                <a:lnTo>
                  <a:pt x="0" y="238"/>
                </a:lnTo>
                <a:lnTo>
                  <a:pt x="0" y="231"/>
                </a:lnTo>
                <a:lnTo>
                  <a:pt x="0" y="224"/>
                </a:lnTo>
                <a:lnTo>
                  <a:pt x="0" y="209"/>
                </a:lnTo>
                <a:lnTo>
                  <a:pt x="8" y="202"/>
                </a:lnTo>
                <a:lnTo>
                  <a:pt x="8" y="195"/>
                </a:lnTo>
                <a:lnTo>
                  <a:pt x="17" y="188"/>
                </a:lnTo>
                <a:lnTo>
                  <a:pt x="25" y="180"/>
                </a:lnTo>
                <a:lnTo>
                  <a:pt x="33" y="173"/>
                </a:lnTo>
                <a:lnTo>
                  <a:pt x="41" y="166"/>
                </a:lnTo>
                <a:lnTo>
                  <a:pt x="58" y="159"/>
                </a:lnTo>
                <a:lnTo>
                  <a:pt x="66" y="152"/>
                </a:lnTo>
                <a:lnTo>
                  <a:pt x="82" y="144"/>
                </a:lnTo>
                <a:lnTo>
                  <a:pt x="91" y="137"/>
                </a:lnTo>
                <a:lnTo>
                  <a:pt x="107" y="123"/>
                </a:lnTo>
                <a:lnTo>
                  <a:pt x="124" y="116"/>
                </a:lnTo>
                <a:lnTo>
                  <a:pt x="148" y="116"/>
                </a:lnTo>
                <a:lnTo>
                  <a:pt x="165" y="108"/>
                </a:lnTo>
                <a:lnTo>
                  <a:pt x="181" y="101"/>
                </a:lnTo>
                <a:lnTo>
                  <a:pt x="206" y="94"/>
                </a:lnTo>
                <a:lnTo>
                  <a:pt x="223" y="87"/>
                </a:lnTo>
                <a:lnTo>
                  <a:pt x="239" y="80"/>
                </a:lnTo>
                <a:lnTo>
                  <a:pt x="264" y="80"/>
                </a:lnTo>
                <a:lnTo>
                  <a:pt x="288" y="72"/>
                </a:lnTo>
                <a:lnTo>
                  <a:pt x="313" y="65"/>
                </a:lnTo>
                <a:lnTo>
                  <a:pt x="338" y="58"/>
                </a:lnTo>
                <a:lnTo>
                  <a:pt x="363" y="51"/>
                </a:lnTo>
                <a:lnTo>
                  <a:pt x="396" y="51"/>
                </a:lnTo>
                <a:lnTo>
                  <a:pt x="420" y="44"/>
                </a:lnTo>
                <a:lnTo>
                  <a:pt x="453" y="36"/>
                </a:lnTo>
                <a:lnTo>
                  <a:pt x="478" y="36"/>
                </a:lnTo>
                <a:lnTo>
                  <a:pt x="511" y="29"/>
                </a:lnTo>
                <a:lnTo>
                  <a:pt x="544" y="29"/>
                </a:lnTo>
                <a:lnTo>
                  <a:pt x="577" y="22"/>
                </a:lnTo>
                <a:lnTo>
                  <a:pt x="610" y="22"/>
                </a:lnTo>
                <a:lnTo>
                  <a:pt x="643" y="15"/>
                </a:lnTo>
                <a:lnTo>
                  <a:pt x="676" y="15"/>
                </a:lnTo>
                <a:lnTo>
                  <a:pt x="709" y="8"/>
                </a:lnTo>
                <a:lnTo>
                  <a:pt x="742" y="8"/>
                </a:lnTo>
                <a:lnTo>
                  <a:pt x="775" y="8"/>
                </a:lnTo>
                <a:lnTo>
                  <a:pt x="808" y="0"/>
                </a:lnTo>
                <a:lnTo>
                  <a:pt x="849" y="0"/>
                </a:lnTo>
                <a:lnTo>
                  <a:pt x="882" y="0"/>
                </a:lnTo>
                <a:lnTo>
                  <a:pt x="915" y="0"/>
                </a:lnTo>
                <a:lnTo>
                  <a:pt x="956" y="0"/>
                </a:lnTo>
                <a:lnTo>
                  <a:pt x="989" y="0"/>
                </a:lnTo>
                <a:lnTo>
                  <a:pt x="1022" y="0"/>
                </a:lnTo>
                <a:lnTo>
                  <a:pt x="1022" y="231"/>
                </a:lnTo>
                <a:lnTo>
                  <a:pt x="1821" y="87"/>
                </a:lnTo>
                <a:close/>
              </a:path>
            </a:pathLst>
          </a:custGeom>
          <a:solidFill>
            <a:srgbClr val="993366"/>
          </a:solidFill>
          <a:ln w="12700">
            <a:solidFill>
              <a:srgbClr val="000000"/>
            </a:solidFill>
            <a:prstDash val="solid"/>
            <a:round/>
            <a:headEnd/>
            <a:tailEnd/>
          </a:ln>
        </p:spPr>
        <p:txBody>
          <a:bodyPr/>
          <a:lstStyle/>
          <a:p>
            <a:endParaRPr lang="it-IT"/>
          </a:p>
        </p:txBody>
      </p:sp>
      <p:sp>
        <p:nvSpPr>
          <p:cNvPr id="27" name="Freeform 16"/>
          <p:cNvSpPr>
            <a:spLocks/>
          </p:cNvSpPr>
          <p:nvPr/>
        </p:nvSpPr>
        <p:spPr bwMode="auto">
          <a:xfrm>
            <a:off x="3419475" y="1811338"/>
            <a:ext cx="1146175" cy="352425"/>
          </a:xfrm>
          <a:custGeom>
            <a:avLst/>
            <a:gdLst>
              <a:gd name="T0" fmla="*/ 0 w 799"/>
              <a:gd name="T1" fmla="*/ 0 h 230"/>
              <a:gd name="T2" fmla="*/ 2147483647 w 799"/>
              <a:gd name="T3" fmla="*/ 0 h 230"/>
              <a:gd name="T4" fmla="*/ 2147483647 w 799"/>
              <a:gd name="T5" fmla="*/ 0 h 230"/>
              <a:gd name="T6" fmla="*/ 2147483647 w 799"/>
              <a:gd name="T7" fmla="*/ 0 h 230"/>
              <a:gd name="T8" fmla="*/ 2147483647 w 799"/>
              <a:gd name="T9" fmla="*/ 0 h 230"/>
              <a:gd name="T10" fmla="*/ 2147483647 w 799"/>
              <a:gd name="T11" fmla="*/ 0 h 230"/>
              <a:gd name="T12" fmla="*/ 2147483647 w 799"/>
              <a:gd name="T13" fmla="*/ 0 h 230"/>
              <a:gd name="T14" fmla="*/ 2147483647 w 799"/>
              <a:gd name="T15" fmla="*/ 2147483647 h 230"/>
              <a:gd name="T16" fmla="*/ 2147483647 w 799"/>
              <a:gd name="T17" fmla="*/ 2147483647 h 230"/>
              <a:gd name="T18" fmla="*/ 2147483647 w 799"/>
              <a:gd name="T19" fmla="*/ 2147483647 h 230"/>
              <a:gd name="T20" fmla="*/ 2147483647 w 799"/>
              <a:gd name="T21" fmla="*/ 2147483647 h 230"/>
              <a:gd name="T22" fmla="*/ 2147483647 w 799"/>
              <a:gd name="T23" fmla="*/ 2147483647 h 230"/>
              <a:gd name="T24" fmla="*/ 2147483647 w 799"/>
              <a:gd name="T25" fmla="*/ 2147483647 h 230"/>
              <a:gd name="T26" fmla="*/ 2147483647 w 799"/>
              <a:gd name="T27" fmla="*/ 2147483647 h 230"/>
              <a:gd name="T28" fmla="*/ 2147483647 w 799"/>
              <a:gd name="T29" fmla="*/ 2147483647 h 230"/>
              <a:gd name="T30" fmla="*/ 2147483647 w 799"/>
              <a:gd name="T31" fmla="*/ 2147483647 h 230"/>
              <a:gd name="T32" fmla="*/ 2147483647 w 799"/>
              <a:gd name="T33" fmla="*/ 2147483647 h 230"/>
              <a:gd name="T34" fmla="*/ 2147483647 w 799"/>
              <a:gd name="T35" fmla="*/ 2147483647 h 230"/>
              <a:gd name="T36" fmla="*/ 2147483647 w 799"/>
              <a:gd name="T37" fmla="*/ 2147483647 h 230"/>
              <a:gd name="T38" fmla="*/ 2147483647 w 799"/>
              <a:gd name="T39" fmla="*/ 2147483647 h 230"/>
              <a:gd name="T40" fmla="*/ 2147483647 w 799"/>
              <a:gd name="T41" fmla="*/ 2147483647 h 230"/>
              <a:gd name="T42" fmla="*/ 2147483647 w 799"/>
              <a:gd name="T43" fmla="*/ 2147483647 h 230"/>
              <a:gd name="T44" fmla="*/ 2147483647 w 799"/>
              <a:gd name="T45" fmla="*/ 2147483647 h 230"/>
              <a:gd name="T46" fmla="*/ 2147483647 w 799"/>
              <a:gd name="T47" fmla="*/ 2147483647 h 230"/>
              <a:gd name="T48" fmla="*/ 2147483647 w 799"/>
              <a:gd name="T49" fmla="*/ 2147483647 h 230"/>
              <a:gd name="T50" fmla="*/ 2147483647 w 799"/>
              <a:gd name="T51" fmla="*/ 2147483647 h 230"/>
              <a:gd name="T52" fmla="*/ 2147483647 w 799"/>
              <a:gd name="T53" fmla="*/ 2147483647 h 230"/>
              <a:gd name="T54" fmla="*/ 2147483647 w 799"/>
              <a:gd name="T55" fmla="*/ 2147483647 h 230"/>
              <a:gd name="T56" fmla="*/ 0 w 799"/>
              <a:gd name="T57" fmla="*/ 2147483647 h 230"/>
              <a:gd name="T58" fmla="*/ 0 w 799"/>
              <a:gd name="T59" fmla="*/ 0 h 2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99"/>
              <a:gd name="T91" fmla="*/ 0 h 230"/>
              <a:gd name="T92" fmla="*/ 799 w 799"/>
              <a:gd name="T93" fmla="*/ 230 h 2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99" h="230">
                <a:moveTo>
                  <a:pt x="0" y="0"/>
                </a:moveTo>
                <a:lnTo>
                  <a:pt x="41" y="0"/>
                </a:lnTo>
                <a:lnTo>
                  <a:pt x="74" y="0"/>
                </a:lnTo>
                <a:lnTo>
                  <a:pt x="107" y="0"/>
                </a:lnTo>
                <a:lnTo>
                  <a:pt x="148" y="0"/>
                </a:lnTo>
                <a:lnTo>
                  <a:pt x="165" y="0"/>
                </a:lnTo>
                <a:lnTo>
                  <a:pt x="197" y="0"/>
                </a:lnTo>
                <a:lnTo>
                  <a:pt x="230" y="7"/>
                </a:lnTo>
                <a:lnTo>
                  <a:pt x="263" y="7"/>
                </a:lnTo>
                <a:lnTo>
                  <a:pt x="305" y="7"/>
                </a:lnTo>
                <a:lnTo>
                  <a:pt x="338" y="14"/>
                </a:lnTo>
                <a:lnTo>
                  <a:pt x="371" y="14"/>
                </a:lnTo>
                <a:lnTo>
                  <a:pt x="403" y="14"/>
                </a:lnTo>
                <a:lnTo>
                  <a:pt x="436" y="21"/>
                </a:lnTo>
                <a:lnTo>
                  <a:pt x="453" y="21"/>
                </a:lnTo>
                <a:lnTo>
                  <a:pt x="486" y="29"/>
                </a:lnTo>
                <a:lnTo>
                  <a:pt x="519" y="29"/>
                </a:lnTo>
                <a:lnTo>
                  <a:pt x="544" y="36"/>
                </a:lnTo>
                <a:lnTo>
                  <a:pt x="576" y="36"/>
                </a:lnTo>
                <a:lnTo>
                  <a:pt x="601" y="43"/>
                </a:lnTo>
                <a:lnTo>
                  <a:pt x="634" y="50"/>
                </a:lnTo>
                <a:lnTo>
                  <a:pt x="659" y="50"/>
                </a:lnTo>
                <a:lnTo>
                  <a:pt x="692" y="57"/>
                </a:lnTo>
                <a:lnTo>
                  <a:pt x="700" y="57"/>
                </a:lnTo>
                <a:lnTo>
                  <a:pt x="725" y="65"/>
                </a:lnTo>
                <a:lnTo>
                  <a:pt x="750" y="72"/>
                </a:lnTo>
                <a:lnTo>
                  <a:pt x="774" y="79"/>
                </a:lnTo>
                <a:lnTo>
                  <a:pt x="799" y="86"/>
                </a:lnTo>
                <a:lnTo>
                  <a:pt x="0" y="230"/>
                </a:lnTo>
                <a:lnTo>
                  <a:pt x="0" y="0"/>
                </a:lnTo>
                <a:close/>
              </a:path>
            </a:pathLst>
          </a:custGeom>
          <a:solidFill>
            <a:srgbClr val="9999FF"/>
          </a:solidFill>
          <a:ln w="12700">
            <a:solidFill>
              <a:srgbClr val="000000"/>
            </a:solidFill>
            <a:prstDash val="solid"/>
            <a:round/>
            <a:headEnd/>
            <a:tailEnd/>
          </a:ln>
        </p:spPr>
        <p:txBody>
          <a:bodyPr/>
          <a:lstStyle/>
          <a:p>
            <a:endParaRPr lang="it-IT"/>
          </a:p>
        </p:txBody>
      </p:sp>
      <p:sp>
        <p:nvSpPr>
          <p:cNvPr id="28" name="Freeform 17"/>
          <p:cNvSpPr>
            <a:spLocks/>
          </p:cNvSpPr>
          <p:nvPr/>
        </p:nvSpPr>
        <p:spPr bwMode="auto">
          <a:xfrm>
            <a:off x="3419475" y="1958975"/>
            <a:ext cx="1146175" cy="608013"/>
          </a:xfrm>
          <a:custGeom>
            <a:avLst/>
            <a:gdLst>
              <a:gd name="T0" fmla="*/ 0 w 799"/>
              <a:gd name="T1" fmla="*/ 2147483647 h 396"/>
              <a:gd name="T2" fmla="*/ 2147483647 w 799"/>
              <a:gd name="T3" fmla="*/ 0 h 396"/>
              <a:gd name="T4" fmla="*/ 2147483647 w 799"/>
              <a:gd name="T5" fmla="*/ 2147483647 h 396"/>
              <a:gd name="T6" fmla="*/ 0 w 799"/>
              <a:gd name="T7" fmla="*/ 2147483647 h 396"/>
              <a:gd name="T8" fmla="*/ 0 w 799"/>
              <a:gd name="T9" fmla="*/ 2147483647 h 396"/>
              <a:gd name="T10" fmla="*/ 0 60000 65536"/>
              <a:gd name="T11" fmla="*/ 0 60000 65536"/>
              <a:gd name="T12" fmla="*/ 0 60000 65536"/>
              <a:gd name="T13" fmla="*/ 0 60000 65536"/>
              <a:gd name="T14" fmla="*/ 0 60000 65536"/>
              <a:gd name="T15" fmla="*/ 0 w 799"/>
              <a:gd name="T16" fmla="*/ 0 h 396"/>
              <a:gd name="T17" fmla="*/ 799 w 799"/>
              <a:gd name="T18" fmla="*/ 396 h 396"/>
            </a:gdLst>
            <a:ahLst/>
            <a:cxnLst>
              <a:cxn ang="T10">
                <a:pos x="T0" y="T1"/>
              </a:cxn>
              <a:cxn ang="T11">
                <a:pos x="T2" y="T3"/>
              </a:cxn>
              <a:cxn ang="T12">
                <a:pos x="T4" y="T5"/>
              </a:cxn>
              <a:cxn ang="T13">
                <a:pos x="T6" y="T7"/>
              </a:cxn>
              <a:cxn ang="T14">
                <a:pos x="T8" y="T9"/>
              </a:cxn>
            </a:cxnLst>
            <a:rect l="T15" t="T16" r="T17" b="T18"/>
            <a:pathLst>
              <a:path w="799" h="396">
                <a:moveTo>
                  <a:pt x="0" y="144"/>
                </a:moveTo>
                <a:lnTo>
                  <a:pt x="799" y="0"/>
                </a:lnTo>
                <a:lnTo>
                  <a:pt x="799" y="252"/>
                </a:lnTo>
                <a:lnTo>
                  <a:pt x="0" y="396"/>
                </a:lnTo>
                <a:lnTo>
                  <a:pt x="0" y="144"/>
                </a:lnTo>
                <a:close/>
              </a:path>
            </a:pathLst>
          </a:custGeom>
          <a:solidFill>
            <a:srgbClr val="4D4D80"/>
          </a:solidFill>
          <a:ln w="12700">
            <a:solidFill>
              <a:srgbClr val="000000"/>
            </a:solidFill>
            <a:prstDash val="solid"/>
            <a:round/>
            <a:headEnd/>
            <a:tailEnd/>
          </a:ln>
        </p:spPr>
        <p:txBody>
          <a:bodyPr/>
          <a:lstStyle/>
          <a:p>
            <a:endParaRPr lang="it-IT"/>
          </a:p>
        </p:txBody>
      </p:sp>
      <p:sp>
        <p:nvSpPr>
          <p:cNvPr id="29" name="CasellaDiTesto 61"/>
          <p:cNvSpPr txBox="1">
            <a:spLocks noChangeArrowheads="1"/>
          </p:cNvSpPr>
          <p:nvPr/>
        </p:nvSpPr>
        <p:spPr bwMode="auto">
          <a:xfrm>
            <a:off x="1116013" y="3644900"/>
            <a:ext cx="7272337" cy="703263"/>
          </a:xfrm>
          <a:prstGeom prst="rect">
            <a:avLst/>
          </a:prstGeom>
          <a:noFill/>
          <a:ln w="9525">
            <a:noFill/>
            <a:miter lim="800000"/>
            <a:headEnd/>
            <a:tailEnd/>
          </a:ln>
        </p:spPr>
        <p:txBody>
          <a:bodyPr>
            <a:spAutoFit/>
          </a:bodyPr>
          <a:lstStyle/>
          <a:p>
            <a:pPr algn="ctr">
              <a:spcBef>
                <a:spcPct val="50000"/>
              </a:spcBef>
            </a:pPr>
            <a:r>
              <a:rPr lang="it-IT" sz="1600" dirty="0">
                <a:solidFill>
                  <a:srgbClr val="000000"/>
                </a:solidFill>
                <a:latin typeface="Verdana" pitchFamily="34" charset="0"/>
                <a:cs typeface="Times New Roman" pitchFamily="18" charset="0"/>
              </a:rPr>
              <a:t>Punti d’importazione </a:t>
            </a:r>
            <a:r>
              <a:rPr lang="it-IT" sz="1600" dirty="0" smtClean="0">
                <a:solidFill>
                  <a:srgbClr val="000000"/>
                </a:solidFill>
                <a:latin typeface="Verdana" pitchFamily="34" charset="0"/>
                <a:cs typeface="Times New Roman" pitchFamily="18" charset="0"/>
              </a:rPr>
              <a:t>gas luglio </a:t>
            </a:r>
            <a:r>
              <a:rPr lang="it-IT" sz="1600" dirty="0">
                <a:solidFill>
                  <a:srgbClr val="000000"/>
                </a:solidFill>
                <a:latin typeface="Verdana" pitchFamily="34" charset="0"/>
                <a:cs typeface="Times New Roman" pitchFamily="18" charset="0"/>
              </a:rPr>
              <a:t>2009 –giugno2010</a:t>
            </a:r>
          </a:p>
          <a:p>
            <a:pPr algn="ctr">
              <a:spcBef>
                <a:spcPct val="50000"/>
              </a:spcBef>
            </a:pPr>
            <a:r>
              <a:rPr lang="it-IT" sz="1600" dirty="0">
                <a:solidFill>
                  <a:srgbClr val="000000"/>
                </a:solidFill>
                <a:latin typeface="Verdana" pitchFamily="34" charset="0"/>
                <a:cs typeface="Times New Roman" pitchFamily="18" charset="0"/>
              </a:rPr>
              <a:t> 74 miliardi di metri cubi </a:t>
            </a:r>
          </a:p>
        </p:txBody>
      </p:sp>
      <p:sp>
        <p:nvSpPr>
          <p:cNvPr id="30" name="CasellaDiTesto 61"/>
          <p:cNvSpPr txBox="1">
            <a:spLocks noChangeArrowheads="1"/>
          </p:cNvSpPr>
          <p:nvPr/>
        </p:nvSpPr>
        <p:spPr bwMode="auto">
          <a:xfrm>
            <a:off x="1116013" y="4525963"/>
            <a:ext cx="7272337" cy="336550"/>
          </a:xfrm>
          <a:prstGeom prst="rect">
            <a:avLst/>
          </a:prstGeom>
          <a:noFill/>
          <a:ln w="9525">
            <a:noFill/>
            <a:miter lim="800000"/>
            <a:headEnd/>
            <a:tailEnd/>
          </a:ln>
        </p:spPr>
        <p:txBody>
          <a:bodyPr>
            <a:spAutoFit/>
          </a:bodyPr>
          <a:lstStyle/>
          <a:p>
            <a:pPr algn="ctr">
              <a:spcBef>
                <a:spcPct val="50000"/>
              </a:spcBef>
            </a:pPr>
            <a:r>
              <a:rPr lang="it-IT" sz="1600">
                <a:solidFill>
                  <a:srgbClr val="000000"/>
                </a:solidFill>
                <a:latin typeface="Verdana" pitchFamily="34" charset="0"/>
                <a:cs typeface="Times New Roman" pitchFamily="18" charset="0"/>
              </a:rPr>
              <a:t>Produzione nazionale olio: 6% del fabbisogno nazionale</a:t>
            </a:r>
          </a:p>
        </p:txBody>
      </p:sp>
      <p:sp>
        <p:nvSpPr>
          <p:cNvPr id="31" name="CasellaDiTesto 61"/>
          <p:cNvSpPr txBox="1">
            <a:spLocks noChangeArrowheads="1"/>
          </p:cNvSpPr>
          <p:nvPr/>
        </p:nvSpPr>
        <p:spPr bwMode="auto">
          <a:xfrm>
            <a:off x="1116013" y="5300663"/>
            <a:ext cx="7272337" cy="947737"/>
          </a:xfrm>
          <a:prstGeom prst="rect">
            <a:avLst/>
          </a:prstGeom>
          <a:noFill/>
          <a:ln w="9525">
            <a:noFill/>
            <a:miter lim="800000"/>
            <a:headEnd/>
            <a:tailEnd/>
          </a:ln>
        </p:spPr>
        <p:txBody>
          <a:bodyPr>
            <a:spAutoFit/>
          </a:bodyPr>
          <a:lstStyle/>
          <a:p>
            <a:pPr algn="ctr">
              <a:spcBef>
                <a:spcPct val="50000"/>
              </a:spcBef>
            </a:pPr>
            <a:r>
              <a:rPr lang="it-IT" sz="1600">
                <a:solidFill>
                  <a:srgbClr val="000000"/>
                </a:solidFill>
                <a:latin typeface="Verdana" pitchFamily="34" charset="0"/>
                <a:cs typeface="Times New Roman" pitchFamily="18" charset="0"/>
              </a:rPr>
              <a:t>Il sistema energetico italiano è quello con più alta dipendenza dalle importazioni di idrocarburi tra quelli industrializzati:</a:t>
            </a:r>
          </a:p>
          <a:p>
            <a:pPr algn="ctr">
              <a:spcBef>
                <a:spcPct val="50000"/>
              </a:spcBef>
            </a:pPr>
            <a:r>
              <a:rPr lang="it-IT" sz="1600">
                <a:solidFill>
                  <a:srgbClr val="000000"/>
                </a:solidFill>
                <a:latin typeface="Verdana" pitchFamily="34" charset="0"/>
                <a:cs typeface="Times New Roman" pitchFamily="18" charset="0"/>
              </a:rPr>
              <a:t>circa 85% rispetto al 40% della media europea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635375" y="233363"/>
            <a:ext cx="4681538" cy="531812"/>
          </a:xfrm>
        </p:spPr>
        <p:txBody>
          <a:bodyPr>
            <a:noAutofit/>
          </a:bodyPr>
          <a:lstStyle/>
          <a:p>
            <a:pPr algn="ctr">
              <a:defRPr/>
            </a:pPr>
            <a:r>
              <a:rPr lang="it-IT" sz="1800" b="1" dirty="0" smtClean="0">
                <a:solidFill>
                  <a:srgbClr val="00664D"/>
                </a:solidFill>
                <a:latin typeface="+mn-lt"/>
              </a:rPr>
              <a:t>Attività estrattiva mineraria </a:t>
            </a:r>
            <a:br>
              <a:rPr lang="it-IT" sz="1800" b="1" dirty="0" smtClean="0">
                <a:solidFill>
                  <a:srgbClr val="00664D"/>
                </a:solidFill>
                <a:latin typeface="+mn-lt"/>
              </a:rPr>
            </a:br>
            <a:r>
              <a:rPr lang="it-IT" sz="1800" b="1" dirty="0" smtClean="0">
                <a:solidFill>
                  <a:srgbClr val="00664D"/>
                </a:solidFill>
                <a:latin typeface="+mn-lt"/>
              </a:rPr>
              <a:t>in Italia</a:t>
            </a: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19D5168C-6086-4CF6-8709-EB9523E63386}" type="slidenum">
              <a:rPr lang="it-IT">
                <a:solidFill>
                  <a:srgbClr val="FFFFFF"/>
                </a:solidFill>
                <a:latin typeface="+mn-lt"/>
                <a:ea typeface="+mn-ea"/>
                <a:cs typeface="Arial Unicode MS" charset="0"/>
              </a:rPr>
              <a:pPr>
                <a:buSzPct val="100000"/>
                <a:tabLst>
                  <a:tab pos="723900" algn="l"/>
                  <a:tab pos="1447800" algn="l"/>
                </a:tabLst>
                <a:defRPr/>
              </a:pPr>
              <a:t>9</a:t>
            </a:fld>
            <a:endParaRPr lang="it-IT" dirty="0">
              <a:solidFill>
                <a:srgbClr val="FFFFFF"/>
              </a:solidFill>
              <a:latin typeface="+mn-lt"/>
              <a:ea typeface="+mn-ea"/>
              <a:cs typeface="Arial Unicode MS" charset="0"/>
            </a:endParaRPr>
          </a:p>
        </p:txBody>
      </p:sp>
      <p:pic>
        <p:nvPicPr>
          <p:cNvPr id="16389" name="Picture 2" descr="C:\Users\raffaella.mastrella\Desktop\deremetallica.jpg"/>
          <p:cNvPicPr>
            <a:picLocks noChangeAspect="1" noChangeArrowheads="1"/>
          </p:cNvPicPr>
          <p:nvPr/>
        </p:nvPicPr>
        <p:blipFill>
          <a:blip r:embed="rId3" cstate="print"/>
          <a:srcRect/>
          <a:stretch>
            <a:fillRect/>
          </a:stretch>
        </p:blipFill>
        <p:spPr bwMode="auto">
          <a:xfrm>
            <a:off x="1396952" y="4355303"/>
            <a:ext cx="1996993" cy="2012645"/>
          </a:xfrm>
          <a:prstGeom prst="rect">
            <a:avLst/>
          </a:prstGeom>
          <a:noFill/>
          <a:ln w="9525">
            <a:noFill/>
            <a:miter lim="800000"/>
            <a:headEnd/>
            <a:tailEnd/>
          </a:ln>
        </p:spPr>
      </p:pic>
      <p:sp>
        <p:nvSpPr>
          <p:cNvPr id="9" name="CasellaDiTesto 8"/>
          <p:cNvSpPr txBox="1"/>
          <p:nvPr/>
        </p:nvSpPr>
        <p:spPr>
          <a:xfrm>
            <a:off x="3492500" y="4953223"/>
            <a:ext cx="5040313" cy="708025"/>
          </a:xfrm>
          <a:prstGeom prst="rect">
            <a:avLst/>
          </a:prstGeom>
          <a:noFill/>
        </p:spPr>
        <p:txBody>
          <a:bodyPr>
            <a:spAutoFit/>
          </a:bodyPr>
          <a:lstStyle/>
          <a:p>
            <a:pPr algn="just">
              <a:defRPr/>
            </a:pPr>
            <a:r>
              <a:rPr lang="it-IT" sz="1000" dirty="0" err="1">
                <a:solidFill>
                  <a:srgbClr val="00664D"/>
                </a:solidFill>
                <a:latin typeface="+mn-lt"/>
              </a:rPr>
              <a:t>Georgius</a:t>
            </a:r>
            <a:r>
              <a:rPr lang="it-IT" sz="1000" dirty="0">
                <a:solidFill>
                  <a:srgbClr val="00664D"/>
                </a:solidFill>
                <a:latin typeface="+mn-lt"/>
              </a:rPr>
              <a:t> Agricola - "De Re Metallica“ nel 1556 illustrava magnificamente la ripresa delle attività minerarie dopo la caduta dell'Impero Romano d'Occidente, dopo l'anno mille, attraverso i codici minerari medievali e la descrizione della meccanizzazione in miniera e delle tecniche metallurgiche</a:t>
            </a:r>
          </a:p>
        </p:txBody>
      </p:sp>
      <p:sp>
        <p:nvSpPr>
          <p:cNvPr id="10" name="CasellaDiTesto 9"/>
          <p:cNvSpPr txBox="1"/>
          <p:nvPr/>
        </p:nvSpPr>
        <p:spPr>
          <a:xfrm>
            <a:off x="827088" y="963593"/>
            <a:ext cx="8066087" cy="3185487"/>
          </a:xfrm>
          <a:prstGeom prst="rect">
            <a:avLst/>
          </a:prstGeom>
          <a:noFill/>
        </p:spPr>
        <p:txBody>
          <a:bodyPr>
            <a:spAutoFit/>
          </a:bodyPr>
          <a:lstStyle/>
          <a:p>
            <a:pPr algn="just">
              <a:spcAft>
                <a:spcPts val="600"/>
              </a:spcAft>
              <a:defRPr/>
            </a:pPr>
            <a:r>
              <a:rPr lang="it-IT" sz="1600" dirty="0">
                <a:solidFill>
                  <a:srgbClr val="00664D"/>
                </a:solidFill>
                <a:latin typeface="+mn-lt"/>
              </a:rPr>
              <a:t>L'industria mineraria italiana ha radici storiche che con alterne vicende (guerre mondiali, rivoluzioni tecnologiche, riconversioni, etc.) giunge all'attuale situazione, caratterizzata</a:t>
            </a:r>
            <a:r>
              <a:rPr lang="it-IT" sz="1600" dirty="0" smtClean="0">
                <a:solidFill>
                  <a:srgbClr val="00664D"/>
                </a:solidFill>
                <a:latin typeface="+mn-lt"/>
              </a:rPr>
              <a:t>:</a:t>
            </a:r>
          </a:p>
          <a:p>
            <a:pPr algn="just">
              <a:spcAft>
                <a:spcPts val="600"/>
              </a:spcAft>
              <a:defRPr/>
            </a:pPr>
            <a:endParaRPr lang="it-IT" sz="1600" dirty="0">
              <a:solidFill>
                <a:srgbClr val="00664D"/>
              </a:solidFill>
              <a:latin typeface="+mn-lt"/>
            </a:endParaRPr>
          </a:p>
          <a:p>
            <a:pPr lvl="1" algn="just">
              <a:spcAft>
                <a:spcPts val="600"/>
              </a:spcAft>
              <a:buFont typeface="Wingdings" pitchFamily="2" charset="2"/>
              <a:buChar char="Ø"/>
              <a:defRPr/>
            </a:pPr>
            <a:r>
              <a:rPr lang="it-IT" sz="1600" dirty="0">
                <a:solidFill>
                  <a:srgbClr val="00664D"/>
                </a:solidFill>
                <a:latin typeface="+mn-lt"/>
              </a:rPr>
              <a:t>da una forte contrazione nel campo minerario – metallurgico;</a:t>
            </a:r>
          </a:p>
          <a:p>
            <a:pPr lvl="1" algn="just">
              <a:spcAft>
                <a:spcPts val="600"/>
              </a:spcAft>
              <a:buFont typeface="Wingdings" pitchFamily="2" charset="2"/>
              <a:buChar char="Ø"/>
              <a:defRPr/>
            </a:pPr>
            <a:r>
              <a:rPr lang="it-IT" sz="1600" dirty="0">
                <a:solidFill>
                  <a:srgbClr val="00664D"/>
                </a:solidFill>
                <a:latin typeface="+mn-lt"/>
              </a:rPr>
              <a:t>da uno sviluppo dei settori minerario - industriale e minerario – energetico;</a:t>
            </a:r>
          </a:p>
          <a:p>
            <a:pPr lvl="1" algn="just">
              <a:spcAft>
                <a:spcPts val="600"/>
              </a:spcAft>
              <a:buFont typeface="Wingdings" pitchFamily="2" charset="2"/>
              <a:buChar char="Ø"/>
              <a:defRPr/>
            </a:pPr>
            <a:r>
              <a:rPr lang="it-IT" sz="1600" dirty="0">
                <a:solidFill>
                  <a:srgbClr val="00664D"/>
                </a:solidFill>
                <a:latin typeface="+mn-lt"/>
              </a:rPr>
              <a:t>dal mantenimento di un notevole livello tecnico – professionale;</a:t>
            </a:r>
          </a:p>
          <a:p>
            <a:pPr lvl="1" algn="just">
              <a:spcAft>
                <a:spcPts val="600"/>
              </a:spcAft>
              <a:buFont typeface="Wingdings" pitchFamily="2" charset="2"/>
              <a:buChar char="Ø"/>
              <a:defRPr/>
            </a:pPr>
            <a:r>
              <a:rPr lang="it-IT" sz="1600" dirty="0">
                <a:solidFill>
                  <a:srgbClr val="00664D"/>
                </a:solidFill>
                <a:latin typeface="+mn-lt"/>
              </a:rPr>
              <a:t>know-how nei processi industriali di arricchimento dei minerali industriali che consentono una stabilità delle qualità chimico-fisiche del mercantile necessaria alla filiera produttiva.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a:bodyPr>
          <a:lstStyle/>
          <a:p>
            <a:pPr algn="ctr" eaLnBrk="1" hangingPunct="1">
              <a:defRPr/>
            </a:pPr>
            <a:r>
              <a:rPr lang="it-IT" b="1" dirty="0" smtClean="0">
                <a:solidFill>
                  <a:schemeClr val="accent1">
                    <a:lumMod val="50000"/>
                  </a:schemeClr>
                </a:solidFill>
                <a:latin typeface="+mn-lt"/>
              </a:rPr>
              <a:t>Gli idrocarburi nazionali</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10</a:t>
            </a:fld>
            <a:endParaRPr lang="it-IT" dirty="0">
              <a:solidFill>
                <a:srgbClr val="FFFFFF"/>
              </a:solidFill>
              <a:latin typeface="+mn-lt"/>
              <a:ea typeface="+mn-ea"/>
              <a:cs typeface="Arial Unicode MS" charset="0"/>
            </a:endParaRPr>
          </a:p>
        </p:txBody>
      </p:sp>
      <p:sp>
        <p:nvSpPr>
          <p:cNvPr id="15" name="Text Box 12"/>
          <p:cNvSpPr txBox="1">
            <a:spLocks noChangeArrowheads="1"/>
          </p:cNvSpPr>
          <p:nvPr/>
        </p:nvSpPr>
        <p:spPr bwMode="auto">
          <a:xfrm>
            <a:off x="827584" y="1844824"/>
            <a:ext cx="7992888" cy="3528392"/>
          </a:xfrm>
          <a:prstGeom prst="rect">
            <a:avLst/>
          </a:prstGeom>
          <a:noFill/>
          <a:ln w="9525" algn="ctr">
            <a:noFill/>
            <a:miter lim="800000"/>
            <a:headEnd/>
            <a:tailEnd/>
          </a:ln>
          <a:effectLst/>
        </p:spPr>
        <p:txBody>
          <a:bodyPr wrap="none"/>
          <a:lstStyle/>
          <a:p>
            <a:pPr marL="742950" indent="-285750">
              <a:lnSpc>
                <a:spcPct val="90000"/>
              </a:lnSpc>
              <a:spcBef>
                <a:spcPct val="50000"/>
              </a:spcBef>
              <a:buFontTx/>
              <a:buChar char="–"/>
            </a:pPr>
            <a:r>
              <a:rPr lang="it-IT" dirty="0">
                <a:solidFill>
                  <a:schemeClr val="accent1">
                    <a:lumMod val="50000"/>
                  </a:schemeClr>
                </a:solidFill>
                <a:latin typeface="+mn-lt"/>
              </a:rPr>
              <a:t>La metanizzazione </a:t>
            </a:r>
            <a:r>
              <a:rPr lang="it-IT" dirty="0" smtClean="0">
                <a:solidFill>
                  <a:schemeClr val="accent1">
                    <a:lumMod val="50000"/>
                  </a:schemeClr>
                </a:solidFill>
                <a:latin typeface="+mn-lt"/>
              </a:rPr>
              <a:t>del mezzogiorno</a:t>
            </a:r>
          </a:p>
          <a:p>
            <a:pPr marL="742950" indent="-285750">
              <a:lnSpc>
                <a:spcPct val="90000"/>
              </a:lnSpc>
              <a:spcBef>
                <a:spcPct val="50000"/>
              </a:spcBef>
              <a:buFont typeface="Arial" pitchFamily="34" charset="0"/>
              <a:buChar char="•"/>
            </a:pPr>
            <a:r>
              <a:rPr lang="it-IT" sz="1400" dirty="0" smtClean="0">
                <a:solidFill>
                  <a:srgbClr val="00664D"/>
                </a:solidFill>
                <a:latin typeface="Verdana" pitchFamily="34" charset="0"/>
              </a:rPr>
              <a:t>Origine nei primi anni ottanta a seguito delle ripetute crisi petrolifere con </a:t>
            </a:r>
          </a:p>
          <a:p>
            <a:pPr marL="742950" indent="-285750">
              <a:lnSpc>
                <a:spcPct val="90000"/>
              </a:lnSpc>
              <a:spcBef>
                <a:spcPct val="50000"/>
              </a:spcBef>
            </a:pPr>
            <a:r>
              <a:rPr lang="it-IT" sz="1400" dirty="0" smtClean="0">
                <a:solidFill>
                  <a:srgbClr val="00664D"/>
                </a:solidFill>
                <a:latin typeface="Verdana" pitchFamily="34" charset="0"/>
              </a:rPr>
              <a:t>     conseguente potenziamento della rete di distribuzione del metano nel </a:t>
            </a:r>
          </a:p>
          <a:p>
            <a:pPr marL="742950" indent="-285750">
              <a:lnSpc>
                <a:spcPct val="90000"/>
              </a:lnSpc>
              <a:spcBef>
                <a:spcPct val="50000"/>
              </a:spcBef>
            </a:pPr>
            <a:r>
              <a:rPr lang="it-IT" sz="1400" dirty="0" smtClean="0">
                <a:solidFill>
                  <a:srgbClr val="00664D"/>
                </a:solidFill>
                <a:latin typeface="Verdana" pitchFamily="34" charset="0"/>
              </a:rPr>
              <a:t>     mezzogiorno</a:t>
            </a:r>
          </a:p>
          <a:p>
            <a:pPr marL="742950" indent="-285750">
              <a:lnSpc>
                <a:spcPct val="90000"/>
              </a:lnSpc>
              <a:spcBef>
                <a:spcPct val="50000"/>
              </a:spcBef>
              <a:buFont typeface="Arial" pitchFamily="34" charset="0"/>
              <a:buChar char="•"/>
            </a:pPr>
            <a:r>
              <a:rPr lang="it-IT" sz="1400" dirty="0" smtClean="0">
                <a:solidFill>
                  <a:srgbClr val="00664D"/>
                </a:solidFill>
                <a:latin typeface="Verdana" pitchFamily="34" charset="0"/>
              </a:rPr>
              <a:t>Finanziate 1865 iniziative in altrettanti comuni</a:t>
            </a:r>
          </a:p>
          <a:p>
            <a:pPr marL="742950" indent="-285750">
              <a:lnSpc>
                <a:spcPct val="90000"/>
              </a:lnSpc>
              <a:spcBef>
                <a:spcPct val="50000"/>
              </a:spcBef>
              <a:buFont typeface="Arial" pitchFamily="34" charset="0"/>
              <a:buChar char="•"/>
            </a:pPr>
            <a:r>
              <a:rPr lang="it-IT" sz="1400" dirty="0" smtClean="0">
                <a:solidFill>
                  <a:srgbClr val="00664D"/>
                </a:solidFill>
                <a:latin typeface="Verdana" pitchFamily="34" charset="0"/>
              </a:rPr>
              <a:t>23 progetti ancora da realizzare</a:t>
            </a:r>
          </a:p>
          <a:p>
            <a:pPr marL="742950" indent="-285750">
              <a:lnSpc>
                <a:spcPct val="90000"/>
              </a:lnSpc>
              <a:spcBef>
                <a:spcPct val="50000"/>
              </a:spcBef>
              <a:buFontTx/>
              <a:buChar char="–"/>
            </a:pPr>
            <a:endParaRPr lang="it-IT" dirty="0">
              <a:solidFill>
                <a:schemeClr val="accent1">
                  <a:lumMod val="50000"/>
                </a:schemeClr>
              </a:solidFill>
              <a:latin typeface="+mn-lt"/>
            </a:endParaRPr>
          </a:p>
          <a:p>
            <a:pPr marL="742950" indent="-285750">
              <a:lnSpc>
                <a:spcPct val="90000"/>
              </a:lnSpc>
              <a:spcBef>
                <a:spcPct val="50000"/>
              </a:spcBef>
              <a:buFontTx/>
              <a:buChar char="–"/>
            </a:pPr>
            <a:r>
              <a:rPr lang="it-IT" dirty="0">
                <a:solidFill>
                  <a:schemeClr val="accent1">
                    <a:lumMod val="50000"/>
                  </a:schemeClr>
                </a:solidFill>
                <a:latin typeface="+mn-lt"/>
              </a:rPr>
              <a:t>La </a:t>
            </a:r>
            <a:r>
              <a:rPr lang="it-IT" dirty="0" smtClean="0">
                <a:solidFill>
                  <a:schemeClr val="accent1">
                    <a:lumMod val="50000"/>
                  </a:schemeClr>
                </a:solidFill>
                <a:latin typeface="+mn-lt"/>
              </a:rPr>
              <a:t>situazione </a:t>
            </a:r>
            <a:r>
              <a:rPr lang="it-IT" dirty="0">
                <a:solidFill>
                  <a:schemeClr val="accent1">
                    <a:lumMod val="50000"/>
                  </a:schemeClr>
                </a:solidFill>
                <a:latin typeface="+mn-lt"/>
              </a:rPr>
              <a:t>attuale </a:t>
            </a:r>
            <a:r>
              <a:rPr lang="it-IT" dirty="0" smtClean="0">
                <a:solidFill>
                  <a:schemeClr val="accent1">
                    <a:lumMod val="50000"/>
                  </a:schemeClr>
                </a:solidFill>
                <a:latin typeface="+mn-lt"/>
              </a:rPr>
              <a:t>dei giacimenti </a:t>
            </a:r>
            <a:r>
              <a:rPr lang="it-IT" dirty="0">
                <a:solidFill>
                  <a:schemeClr val="accent1">
                    <a:lumMod val="50000"/>
                  </a:schemeClr>
                </a:solidFill>
                <a:latin typeface="+mn-lt"/>
              </a:rPr>
              <a:t>in </a:t>
            </a:r>
            <a:r>
              <a:rPr lang="it-IT" dirty="0" smtClean="0">
                <a:solidFill>
                  <a:schemeClr val="accent1">
                    <a:lumMod val="50000"/>
                  </a:schemeClr>
                </a:solidFill>
                <a:latin typeface="+mn-lt"/>
              </a:rPr>
              <a:t>coltivazione</a:t>
            </a:r>
          </a:p>
          <a:p>
            <a:pPr marL="742950" indent="-285750">
              <a:lnSpc>
                <a:spcPct val="90000"/>
              </a:lnSpc>
              <a:spcBef>
                <a:spcPct val="50000"/>
              </a:spcBef>
            </a:pPr>
            <a:r>
              <a:rPr lang="it-IT" sz="1400" dirty="0" smtClean="0">
                <a:solidFill>
                  <a:srgbClr val="00664D"/>
                </a:solidFill>
                <a:latin typeface="Verdana" pitchFamily="34" charset="0"/>
              </a:rPr>
              <a:t>  (concessioni di coltivazione: 66 mare / 118 terra / circa 1100 pozzi produttivi)</a:t>
            </a:r>
            <a:endParaRPr lang="it-IT" sz="1400" dirty="0">
              <a:solidFill>
                <a:srgbClr val="00664D"/>
              </a:solidFill>
              <a:latin typeface="Verdana" pitchFamily="34" charset="0"/>
            </a:endParaRPr>
          </a:p>
        </p:txBody>
      </p:sp>
      <p:sp>
        <p:nvSpPr>
          <p:cNvPr id="20" name="Titolo 1"/>
          <p:cNvSpPr txBox="1">
            <a:spLocks/>
          </p:cNvSpPr>
          <p:nvPr/>
        </p:nvSpPr>
        <p:spPr bwMode="auto">
          <a:xfrm>
            <a:off x="3779912" y="1052736"/>
            <a:ext cx="2088232" cy="576064"/>
          </a:xfrm>
          <a:prstGeom prst="rect">
            <a:avLst/>
          </a:prstGeom>
          <a:noFill/>
          <a:ln w="9525">
            <a:noFill/>
            <a:round/>
            <a:headEnd/>
            <a:tailEnd/>
          </a:ln>
        </p:spPr>
        <p:txBody>
          <a:bodyPr vert="horz" wrap="square" lIns="0" tIns="0" rIns="90000" bIns="46800" numCol="1" anchor="b" anchorCtr="0" compatLnSpc="1">
            <a:prstTxWarp prst="textNoShape">
              <a:avLst/>
            </a:prstTxWarp>
            <a:normAutofit fontScale="97500"/>
          </a:bodyPr>
          <a:lstStyle/>
          <a:p>
            <a:pPr algn="ctr">
              <a:buClr>
                <a:srgbClr val="000000"/>
              </a:buClr>
              <a:buSzPct val="100000"/>
              <a:defRPr/>
            </a:pPr>
            <a:r>
              <a:rPr lang="it-IT" b="1" kern="0" dirty="0" smtClean="0">
                <a:solidFill>
                  <a:schemeClr val="accent1">
                    <a:lumMod val="50000"/>
                  </a:schemeClr>
                </a:solidFill>
                <a:latin typeface="+mn-lt"/>
                <a:ea typeface="+mj-ea"/>
                <a:cs typeface="+mj-cs"/>
              </a:rPr>
              <a:t>GAS E OLIO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fontScale="90000"/>
          </a:bodyPr>
          <a:lstStyle/>
          <a:p>
            <a:pPr algn="ctr" eaLnBrk="1" hangingPunct="1">
              <a:defRPr/>
            </a:pPr>
            <a:r>
              <a:rPr lang="it-IT" b="1" dirty="0" smtClean="0">
                <a:solidFill>
                  <a:schemeClr val="accent1">
                    <a:lumMod val="50000"/>
                  </a:schemeClr>
                </a:solidFill>
                <a:latin typeface="+mn-lt"/>
              </a:rPr>
              <a:t>Gli idrocarburi nazionali</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Produzioni </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11</a:t>
            </a:fld>
            <a:endParaRPr lang="it-IT" dirty="0">
              <a:solidFill>
                <a:srgbClr val="FFFFFF"/>
              </a:solidFill>
              <a:latin typeface="+mn-lt"/>
              <a:ea typeface="+mn-ea"/>
              <a:cs typeface="Arial Unicode MS" charset="0"/>
            </a:endParaRPr>
          </a:p>
        </p:txBody>
      </p:sp>
      <p:pic>
        <p:nvPicPr>
          <p:cNvPr id="7" name="Immagine 6" descr="Cattura.JPG"/>
          <p:cNvPicPr>
            <a:picLocks noChangeAspect="1"/>
          </p:cNvPicPr>
          <p:nvPr/>
        </p:nvPicPr>
        <p:blipFill>
          <a:blip r:embed="rId3" cstate="print"/>
          <a:stretch>
            <a:fillRect/>
          </a:stretch>
        </p:blipFill>
        <p:spPr>
          <a:xfrm>
            <a:off x="899592" y="2359505"/>
            <a:ext cx="8064896" cy="2941703"/>
          </a:xfrm>
          <a:prstGeom prst="rect">
            <a:avLst/>
          </a:prstGeom>
        </p:spPr>
      </p:pic>
      <p:sp>
        <p:nvSpPr>
          <p:cNvPr id="5" name="CasellaDiTesto 4"/>
          <p:cNvSpPr txBox="1"/>
          <p:nvPr/>
        </p:nvSpPr>
        <p:spPr>
          <a:xfrm>
            <a:off x="1115616" y="1340768"/>
            <a:ext cx="3672408" cy="810478"/>
          </a:xfrm>
          <a:prstGeom prst="rect">
            <a:avLst/>
          </a:prstGeom>
          <a:solidFill>
            <a:schemeClr val="bg1">
              <a:lumMod val="95000"/>
            </a:schemeClr>
          </a:solidFill>
          <a:ln w="12700">
            <a:solidFill>
              <a:schemeClr val="accent1">
                <a:lumMod val="50000"/>
              </a:schemeClr>
            </a:solidFill>
          </a:ln>
        </p:spPr>
        <p:txBody>
          <a:bodyPr wrap="square" rtlCol="0">
            <a:spAutoFit/>
          </a:bodyPr>
          <a:lstStyle/>
          <a:p>
            <a:pPr marL="342900" indent="-342900">
              <a:buAutoNum type="arabicPlain" startAt="2010"/>
            </a:pPr>
            <a:r>
              <a:rPr lang="it-IT" sz="1400" dirty="0" smtClean="0">
                <a:solidFill>
                  <a:schemeClr val="accent1">
                    <a:lumMod val="50000"/>
                  </a:schemeClr>
                </a:solidFill>
                <a:latin typeface="+mn-lt"/>
              </a:rPr>
              <a:t>         terraferma  2,1 Sm</a:t>
            </a:r>
            <a:r>
              <a:rPr lang="it-IT" sz="1400" baseline="30000" dirty="0" smtClean="0">
                <a:solidFill>
                  <a:schemeClr val="accent1">
                    <a:lumMod val="50000"/>
                  </a:schemeClr>
                </a:solidFill>
                <a:latin typeface="+mn-lt"/>
              </a:rPr>
              <a:t>3</a:t>
            </a:r>
            <a:r>
              <a:rPr lang="it-IT" sz="1400" dirty="0" smtClean="0">
                <a:solidFill>
                  <a:schemeClr val="accent1">
                    <a:lumMod val="50000"/>
                  </a:schemeClr>
                </a:solidFill>
                <a:latin typeface="+mn-lt"/>
              </a:rPr>
              <a:t> x10</a:t>
            </a:r>
            <a:r>
              <a:rPr lang="it-IT" sz="1400" baseline="30000" dirty="0" smtClean="0">
                <a:solidFill>
                  <a:schemeClr val="accent1">
                    <a:lumMod val="50000"/>
                  </a:schemeClr>
                </a:solidFill>
                <a:latin typeface="+mn-lt"/>
              </a:rPr>
              <a:t>9</a:t>
            </a:r>
          </a:p>
          <a:p>
            <a:pPr marL="342900" indent="-342900">
              <a:buAutoNum type="arabicPlain" startAt="2010"/>
            </a:pPr>
            <a:endParaRPr lang="it-IT" sz="1400" baseline="30000" dirty="0" smtClean="0">
              <a:solidFill>
                <a:schemeClr val="accent1">
                  <a:lumMod val="50000"/>
                </a:schemeClr>
              </a:solidFill>
              <a:latin typeface="+mn-lt"/>
            </a:endParaRPr>
          </a:p>
          <a:p>
            <a:pPr marL="342900" indent="-342900"/>
            <a:r>
              <a:rPr lang="it-IT" sz="1400" baseline="30000" dirty="0" smtClean="0">
                <a:solidFill>
                  <a:schemeClr val="accent1">
                    <a:lumMod val="50000"/>
                  </a:schemeClr>
                </a:solidFill>
                <a:latin typeface="+mn-lt"/>
              </a:rPr>
              <a:t>                        </a:t>
            </a:r>
            <a:r>
              <a:rPr lang="it-IT" sz="1400" dirty="0" smtClean="0">
                <a:solidFill>
                  <a:schemeClr val="accent1">
                    <a:lumMod val="50000"/>
                  </a:schemeClr>
                </a:solidFill>
                <a:latin typeface="+mn-lt"/>
              </a:rPr>
              <a:t>mare          5,8 Sm</a:t>
            </a:r>
            <a:r>
              <a:rPr lang="it-IT" sz="1400" baseline="30000" dirty="0" smtClean="0">
                <a:solidFill>
                  <a:schemeClr val="accent1">
                    <a:lumMod val="50000"/>
                  </a:schemeClr>
                </a:solidFill>
                <a:latin typeface="+mn-lt"/>
              </a:rPr>
              <a:t>3</a:t>
            </a:r>
            <a:r>
              <a:rPr lang="it-IT" sz="1400" dirty="0" smtClean="0">
                <a:solidFill>
                  <a:schemeClr val="accent1">
                    <a:lumMod val="50000"/>
                  </a:schemeClr>
                </a:solidFill>
                <a:latin typeface="+mn-lt"/>
              </a:rPr>
              <a:t> x10</a:t>
            </a:r>
            <a:r>
              <a:rPr lang="it-IT" sz="1400" baseline="30000" dirty="0" smtClean="0">
                <a:solidFill>
                  <a:schemeClr val="accent1">
                    <a:lumMod val="50000"/>
                  </a:schemeClr>
                </a:solidFill>
                <a:latin typeface="+mn-lt"/>
              </a:rPr>
              <a:t>9</a:t>
            </a:r>
          </a:p>
          <a:p>
            <a:pPr marL="342900" indent="-342900"/>
            <a:r>
              <a:rPr lang="it-IT" sz="1400" baseline="30000" dirty="0" smtClean="0">
                <a:solidFill>
                  <a:schemeClr val="accent1">
                    <a:lumMod val="50000"/>
                  </a:schemeClr>
                </a:solidFill>
                <a:latin typeface="+mn-lt"/>
              </a:rPr>
              <a:t> 		</a:t>
            </a:r>
            <a:endParaRPr lang="it-IT" sz="1400" baseline="30000" dirty="0">
              <a:solidFill>
                <a:schemeClr val="accent1">
                  <a:lumMod val="50000"/>
                </a:schemeClr>
              </a:solidFill>
              <a:latin typeface="+mn-lt"/>
            </a:endParaRPr>
          </a:p>
        </p:txBody>
      </p:sp>
      <p:sp>
        <p:nvSpPr>
          <p:cNvPr id="8" name="CasellaDiTesto 7"/>
          <p:cNvSpPr txBox="1"/>
          <p:nvPr/>
        </p:nvSpPr>
        <p:spPr>
          <a:xfrm>
            <a:off x="5364088" y="1340768"/>
            <a:ext cx="3456384" cy="810478"/>
          </a:xfrm>
          <a:prstGeom prst="rect">
            <a:avLst/>
          </a:prstGeom>
          <a:solidFill>
            <a:schemeClr val="bg1">
              <a:lumMod val="95000"/>
            </a:schemeClr>
          </a:solidFill>
          <a:ln w="12700">
            <a:solidFill>
              <a:schemeClr val="accent1">
                <a:lumMod val="50000"/>
              </a:schemeClr>
            </a:solidFill>
          </a:ln>
        </p:spPr>
        <p:txBody>
          <a:bodyPr wrap="square" rtlCol="0">
            <a:spAutoFit/>
          </a:bodyPr>
          <a:lstStyle/>
          <a:p>
            <a:pPr marL="342900" indent="-342900">
              <a:buAutoNum type="arabicPlain" startAt="2010"/>
            </a:pPr>
            <a:r>
              <a:rPr lang="it-IT" sz="1400" dirty="0" smtClean="0">
                <a:solidFill>
                  <a:schemeClr val="accent1">
                    <a:lumMod val="50000"/>
                  </a:schemeClr>
                </a:solidFill>
                <a:latin typeface="+mn-lt"/>
              </a:rPr>
              <a:t>         terraferma  4,4 t x10</a:t>
            </a:r>
            <a:r>
              <a:rPr lang="it-IT" sz="1400" baseline="30000" dirty="0" smtClean="0">
                <a:solidFill>
                  <a:schemeClr val="accent1">
                    <a:lumMod val="50000"/>
                  </a:schemeClr>
                </a:solidFill>
                <a:latin typeface="+mn-lt"/>
              </a:rPr>
              <a:t>6</a:t>
            </a:r>
          </a:p>
          <a:p>
            <a:pPr marL="342900" indent="-342900">
              <a:buAutoNum type="arabicPlain" startAt="2010"/>
            </a:pPr>
            <a:endParaRPr lang="it-IT" sz="1400" baseline="30000" dirty="0" smtClean="0">
              <a:solidFill>
                <a:schemeClr val="accent1">
                  <a:lumMod val="50000"/>
                </a:schemeClr>
              </a:solidFill>
              <a:latin typeface="+mn-lt"/>
            </a:endParaRPr>
          </a:p>
          <a:p>
            <a:pPr marL="342900" indent="-342900"/>
            <a:r>
              <a:rPr lang="it-IT" sz="1400" baseline="30000" dirty="0" smtClean="0">
                <a:solidFill>
                  <a:schemeClr val="accent1">
                    <a:lumMod val="50000"/>
                  </a:schemeClr>
                </a:solidFill>
                <a:latin typeface="+mn-lt"/>
              </a:rPr>
              <a:t>                        </a:t>
            </a:r>
            <a:r>
              <a:rPr lang="it-IT" sz="1400" dirty="0" smtClean="0">
                <a:solidFill>
                  <a:schemeClr val="accent1">
                    <a:lumMod val="50000"/>
                  </a:schemeClr>
                </a:solidFill>
                <a:latin typeface="+mn-lt"/>
              </a:rPr>
              <a:t>mare          0,7 t x10</a:t>
            </a:r>
            <a:r>
              <a:rPr lang="it-IT" sz="1400" baseline="30000" dirty="0" smtClean="0">
                <a:solidFill>
                  <a:schemeClr val="accent1">
                    <a:lumMod val="50000"/>
                  </a:schemeClr>
                </a:solidFill>
                <a:latin typeface="+mn-lt"/>
              </a:rPr>
              <a:t>6</a:t>
            </a:r>
          </a:p>
          <a:p>
            <a:pPr marL="342900" indent="-342900"/>
            <a:r>
              <a:rPr lang="it-IT" sz="1400" baseline="30000" dirty="0" smtClean="0">
                <a:solidFill>
                  <a:schemeClr val="accent1">
                    <a:lumMod val="50000"/>
                  </a:schemeClr>
                </a:solidFill>
                <a:latin typeface="+mn-lt"/>
              </a:rPr>
              <a:t> 		</a:t>
            </a:r>
            <a:endParaRPr lang="it-IT" sz="1400" baseline="30000" dirty="0">
              <a:solidFill>
                <a:schemeClr val="accent1">
                  <a:lumMod val="50000"/>
                </a:schemeClr>
              </a:solidFill>
              <a:latin typeface="+mn-lt"/>
            </a:endParaRPr>
          </a:p>
        </p:txBody>
      </p:sp>
      <p:sp>
        <p:nvSpPr>
          <p:cNvPr id="9" name="CasellaDiTesto 8"/>
          <p:cNvSpPr txBox="1"/>
          <p:nvPr/>
        </p:nvSpPr>
        <p:spPr>
          <a:xfrm>
            <a:off x="2555776" y="908720"/>
            <a:ext cx="655949" cy="338554"/>
          </a:xfrm>
          <a:prstGeom prst="rect">
            <a:avLst/>
          </a:prstGeom>
          <a:noFill/>
        </p:spPr>
        <p:txBody>
          <a:bodyPr wrap="none" rtlCol="0">
            <a:spAutoFit/>
          </a:bodyPr>
          <a:lstStyle/>
          <a:p>
            <a:r>
              <a:rPr lang="it-IT" sz="1600" b="1" dirty="0" smtClean="0">
                <a:solidFill>
                  <a:schemeClr val="accent1">
                    <a:lumMod val="50000"/>
                  </a:schemeClr>
                </a:solidFill>
                <a:latin typeface="+mn-lt"/>
              </a:rPr>
              <a:t>GAS</a:t>
            </a:r>
            <a:endParaRPr lang="it-IT" sz="1600" b="1" dirty="0">
              <a:solidFill>
                <a:schemeClr val="accent1">
                  <a:lumMod val="50000"/>
                </a:schemeClr>
              </a:solidFill>
              <a:latin typeface="+mn-lt"/>
            </a:endParaRPr>
          </a:p>
        </p:txBody>
      </p:sp>
      <p:sp>
        <p:nvSpPr>
          <p:cNvPr id="10" name="CasellaDiTesto 9"/>
          <p:cNvSpPr txBox="1"/>
          <p:nvPr/>
        </p:nvSpPr>
        <p:spPr>
          <a:xfrm>
            <a:off x="6652355" y="908720"/>
            <a:ext cx="777777" cy="338554"/>
          </a:xfrm>
          <a:prstGeom prst="rect">
            <a:avLst/>
          </a:prstGeom>
          <a:noFill/>
        </p:spPr>
        <p:txBody>
          <a:bodyPr wrap="none" rtlCol="0">
            <a:spAutoFit/>
          </a:bodyPr>
          <a:lstStyle/>
          <a:p>
            <a:r>
              <a:rPr lang="it-IT" sz="1600" b="1" dirty="0" smtClean="0">
                <a:solidFill>
                  <a:schemeClr val="accent1">
                    <a:lumMod val="50000"/>
                  </a:schemeClr>
                </a:solidFill>
                <a:latin typeface="+mn-lt"/>
              </a:rPr>
              <a:t>OLIO</a:t>
            </a:r>
            <a:endParaRPr lang="it-IT" sz="1600" b="1" dirty="0">
              <a:solidFill>
                <a:schemeClr val="accent1">
                  <a:lumMod val="50000"/>
                </a:schemeClr>
              </a:solidFill>
              <a:latin typeface="+mn-lt"/>
            </a:endParaRPr>
          </a:p>
        </p:txBody>
      </p:sp>
      <p:sp>
        <p:nvSpPr>
          <p:cNvPr id="11" name="CasellaDiTesto 10"/>
          <p:cNvSpPr txBox="1"/>
          <p:nvPr/>
        </p:nvSpPr>
        <p:spPr>
          <a:xfrm>
            <a:off x="1259632" y="5445224"/>
            <a:ext cx="3600400" cy="1169551"/>
          </a:xfrm>
          <a:prstGeom prst="rect">
            <a:avLst/>
          </a:prstGeom>
          <a:noFill/>
        </p:spPr>
        <p:txBody>
          <a:bodyPr wrap="square" rtlCol="0">
            <a:spAutoFit/>
          </a:bodyPr>
          <a:lstStyle/>
          <a:p>
            <a:r>
              <a:rPr lang="it-IT" sz="1000" dirty="0" smtClean="0">
                <a:solidFill>
                  <a:schemeClr val="accent1">
                    <a:lumMod val="50000"/>
                  </a:schemeClr>
                </a:solidFill>
                <a:latin typeface="+mn-lt"/>
              </a:rPr>
              <a:t>+ 0,4% rispetto al 2009 – andamento evidenzia il progressivo esaurimento dei vecchi giacimenti in fase avanzata di coltivazione</a:t>
            </a:r>
          </a:p>
          <a:p>
            <a:endParaRPr lang="it-IT" sz="1000" dirty="0" smtClean="0">
              <a:solidFill>
                <a:schemeClr val="accent1">
                  <a:lumMod val="50000"/>
                </a:schemeClr>
              </a:solidFill>
              <a:latin typeface="+mn-lt"/>
            </a:endParaRPr>
          </a:p>
          <a:p>
            <a:r>
              <a:rPr lang="it-IT" sz="1000" dirty="0" smtClean="0">
                <a:solidFill>
                  <a:schemeClr val="accent1">
                    <a:lumMod val="50000"/>
                  </a:schemeClr>
                </a:solidFill>
                <a:latin typeface="+mn-lt"/>
              </a:rPr>
              <a:t>Sviluppo nell’alto adriatico del campo a gas di “Annamaria”, entrato in produzione nei primi mesi del 2010</a:t>
            </a:r>
          </a:p>
        </p:txBody>
      </p:sp>
      <p:sp>
        <p:nvSpPr>
          <p:cNvPr id="12" name="CasellaDiTesto 11"/>
          <p:cNvSpPr txBox="1"/>
          <p:nvPr/>
        </p:nvSpPr>
        <p:spPr>
          <a:xfrm>
            <a:off x="5436096" y="5445224"/>
            <a:ext cx="3456384" cy="553998"/>
          </a:xfrm>
          <a:prstGeom prst="rect">
            <a:avLst/>
          </a:prstGeom>
          <a:noFill/>
        </p:spPr>
        <p:txBody>
          <a:bodyPr wrap="square" rtlCol="0">
            <a:spAutoFit/>
          </a:bodyPr>
          <a:lstStyle/>
          <a:p>
            <a:r>
              <a:rPr lang="it-IT" sz="1000" dirty="0" smtClean="0">
                <a:solidFill>
                  <a:schemeClr val="accent1">
                    <a:lumMod val="50000"/>
                  </a:schemeClr>
                </a:solidFill>
                <a:latin typeface="+mn-lt"/>
              </a:rPr>
              <a:t>+13% rispetto al 2009 </a:t>
            </a:r>
          </a:p>
          <a:p>
            <a:endParaRPr lang="it-IT" sz="1000" dirty="0" smtClean="0">
              <a:solidFill>
                <a:schemeClr val="accent1">
                  <a:lumMod val="50000"/>
                </a:schemeClr>
              </a:solidFill>
              <a:latin typeface="+mn-lt"/>
            </a:endParaRPr>
          </a:p>
          <a:p>
            <a:r>
              <a:rPr lang="it-IT" sz="1000" dirty="0" smtClean="0">
                <a:solidFill>
                  <a:schemeClr val="accent1">
                    <a:lumMod val="50000"/>
                  </a:schemeClr>
                </a:solidFill>
                <a:latin typeface="+mn-lt"/>
              </a:rPr>
              <a:t>82% in terraferma da Regione Basilicata e Sicilia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fontScale="90000"/>
          </a:bodyPr>
          <a:lstStyle/>
          <a:p>
            <a:pPr algn="ctr" eaLnBrk="1" hangingPunct="1">
              <a:defRPr/>
            </a:pPr>
            <a:r>
              <a:rPr lang="it-IT" b="1" dirty="0" smtClean="0">
                <a:solidFill>
                  <a:schemeClr val="accent1">
                    <a:lumMod val="50000"/>
                  </a:schemeClr>
                </a:solidFill>
                <a:latin typeface="+mn-lt"/>
              </a:rPr>
              <a:t>Gli idrocarburi nazionali</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Riserve al 31/12/2010</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12</a:t>
            </a:fld>
            <a:endParaRPr lang="it-IT" dirty="0">
              <a:solidFill>
                <a:srgbClr val="FFFFFF"/>
              </a:solidFill>
              <a:latin typeface="+mn-lt"/>
              <a:ea typeface="+mn-ea"/>
              <a:cs typeface="Arial Unicode MS" charset="0"/>
            </a:endParaRPr>
          </a:p>
        </p:txBody>
      </p:sp>
      <p:pic>
        <p:nvPicPr>
          <p:cNvPr id="44034" name="Picture 2"/>
          <p:cNvPicPr>
            <a:picLocks noChangeAspect="1" noChangeArrowheads="1"/>
          </p:cNvPicPr>
          <p:nvPr/>
        </p:nvPicPr>
        <p:blipFill>
          <a:blip r:embed="rId3" cstate="print"/>
          <a:srcRect/>
          <a:stretch>
            <a:fillRect/>
          </a:stretch>
        </p:blipFill>
        <p:spPr bwMode="auto">
          <a:xfrm>
            <a:off x="899592" y="908720"/>
            <a:ext cx="7895158" cy="2163342"/>
          </a:xfrm>
          <a:prstGeom prst="rect">
            <a:avLst/>
          </a:prstGeom>
          <a:noFill/>
          <a:ln w="9525">
            <a:noFill/>
            <a:miter lim="800000"/>
            <a:headEnd/>
            <a:tailEnd/>
          </a:ln>
        </p:spPr>
      </p:pic>
      <p:sp>
        <p:nvSpPr>
          <p:cNvPr id="8" name="CasellaDiTesto 7"/>
          <p:cNvSpPr txBox="1"/>
          <p:nvPr/>
        </p:nvSpPr>
        <p:spPr>
          <a:xfrm>
            <a:off x="899592" y="6237312"/>
            <a:ext cx="8064896" cy="338554"/>
          </a:xfrm>
          <a:prstGeom prst="rect">
            <a:avLst/>
          </a:prstGeom>
          <a:noFill/>
        </p:spPr>
        <p:txBody>
          <a:bodyPr wrap="square" rtlCol="0">
            <a:spAutoFit/>
          </a:bodyPr>
          <a:lstStyle/>
          <a:p>
            <a:r>
              <a:rPr lang="it-IT" sz="800" dirty="0" smtClean="0">
                <a:solidFill>
                  <a:schemeClr val="accent1">
                    <a:lumMod val="50000"/>
                  </a:schemeClr>
                </a:solidFill>
                <a:latin typeface="+mn-lt"/>
              </a:rPr>
              <a:t>N.B.  Le Riserve recuperabili sono ricavate come somma delle Certe + il 50% delle Probabili + il 20% delle Possibili. Si fa rilevare che le valutazioni sono caratterizzate da una elevata aleatorietà all'inizio della vita del giacimento. Le rilevazioni successive non hanno una cadenza periodica prestabilita.</a:t>
            </a:r>
            <a:endParaRPr lang="it-IT" sz="800" dirty="0">
              <a:solidFill>
                <a:schemeClr val="accent1">
                  <a:lumMod val="50000"/>
                </a:schemeClr>
              </a:solidFill>
              <a:latin typeface="+mn-lt"/>
            </a:endParaRPr>
          </a:p>
        </p:txBody>
      </p:sp>
      <p:graphicFrame>
        <p:nvGraphicFramePr>
          <p:cNvPr id="9" name="Chart 2"/>
          <p:cNvGraphicFramePr>
            <a:graphicFrameLocks/>
          </p:cNvGraphicFramePr>
          <p:nvPr/>
        </p:nvGraphicFramePr>
        <p:xfrm>
          <a:off x="755576" y="3520646"/>
          <a:ext cx="4320480" cy="278867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3"/>
          <p:cNvGraphicFramePr>
            <a:graphicFrameLocks/>
          </p:cNvGraphicFramePr>
          <p:nvPr/>
        </p:nvGraphicFramePr>
        <p:xfrm>
          <a:off x="4788024" y="3501008"/>
          <a:ext cx="4139952" cy="2773816"/>
        </p:xfrm>
        <a:graphic>
          <a:graphicData uri="http://schemas.openxmlformats.org/drawingml/2006/chart">
            <c:chart xmlns:c="http://schemas.openxmlformats.org/drawingml/2006/chart" xmlns:r="http://schemas.openxmlformats.org/officeDocument/2006/relationships" r:id="rId5"/>
          </a:graphicData>
        </a:graphic>
      </p:graphicFrame>
      <p:sp>
        <p:nvSpPr>
          <p:cNvPr id="10" name="Ovale 9"/>
          <p:cNvSpPr/>
          <p:nvPr/>
        </p:nvSpPr>
        <p:spPr bwMode="auto">
          <a:xfrm>
            <a:off x="5004048" y="1556792"/>
            <a:ext cx="3960440" cy="360040"/>
          </a:xfrm>
          <a:prstGeom prst="ellipse">
            <a:avLst/>
          </a:prstGeom>
          <a:noFill/>
          <a:ln w="15875"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smtClean="0">
              <a:ln>
                <a:noFill/>
              </a:ln>
              <a:solidFill>
                <a:schemeClr val="bg1"/>
              </a:solidFill>
              <a:effectLst/>
              <a:latin typeface="Arial"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fontScale="90000"/>
          </a:bodyPr>
          <a:lstStyle/>
          <a:p>
            <a:pPr algn="ctr" eaLnBrk="1" hangingPunct="1">
              <a:defRPr/>
            </a:pPr>
            <a:r>
              <a:rPr lang="it-IT" b="1" dirty="0" smtClean="0">
                <a:solidFill>
                  <a:schemeClr val="accent1">
                    <a:lumMod val="50000"/>
                  </a:schemeClr>
                </a:solidFill>
                <a:latin typeface="+mn-lt"/>
              </a:rPr>
              <a:t>Gli idrocarburi nazionali</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Gettito </a:t>
            </a:r>
            <a:r>
              <a:rPr lang="it-IT" b="1" dirty="0" err="1" smtClean="0">
                <a:solidFill>
                  <a:schemeClr val="accent1">
                    <a:lumMod val="50000"/>
                  </a:schemeClr>
                </a:solidFill>
                <a:latin typeface="+mn-lt"/>
              </a:rPr>
              <a:t>Royalties</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13</a:t>
            </a:fld>
            <a:endParaRPr lang="it-IT" dirty="0">
              <a:solidFill>
                <a:srgbClr val="FFFFFF"/>
              </a:solidFill>
              <a:latin typeface="+mn-lt"/>
              <a:ea typeface="+mn-ea"/>
              <a:cs typeface="Arial Unicode MS" charset="0"/>
            </a:endParaRPr>
          </a:p>
        </p:txBody>
      </p:sp>
      <p:pic>
        <p:nvPicPr>
          <p:cNvPr id="46081" name="Picture 1"/>
          <p:cNvPicPr>
            <a:picLocks noChangeAspect="1" noChangeArrowheads="1"/>
          </p:cNvPicPr>
          <p:nvPr/>
        </p:nvPicPr>
        <p:blipFill>
          <a:blip r:embed="rId3" cstate="print"/>
          <a:srcRect/>
          <a:stretch>
            <a:fillRect/>
          </a:stretch>
        </p:blipFill>
        <p:spPr bwMode="auto">
          <a:xfrm>
            <a:off x="2771800" y="2492896"/>
            <a:ext cx="3744416" cy="2420959"/>
          </a:xfrm>
          <a:prstGeom prst="rect">
            <a:avLst/>
          </a:prstGeom>
          <a:noFill/>
          <a:ln w="9525">
            <a:noFill/>
            <a:miter lim="800000"/>
            <a:headEnd/>
            <a:tailEnd/>
          </a:ln>
        </p:spPr>
      </p:pic>
      <p:sp>
        <p:nvSpPr>
          <p:cNvPr id="9" name="CasellaDiTesto 8"/>
          <p:cNvSpPr txBox="1"/>
          <p:nvPr/>
        </p:nvSpPr>
        <p:spPr>
          <a:xfrm>
            <a:off x="971600" y="1196752"/>
            <a:ext cx="7883120" cy="584775"/>
          </a:xfrm>
          <a:prstGeom prst="rect">
            <a:avLst/>
          </a:prstGeom>
          <a:noFill/>
        </p:spPr>
        <p:txBody>
          <a:bodyPr wrap="none" rtlCol="0">
            <a:spAutoFit/>
          </a:bodyPr>
          <a:lstStyle/>
          <a:p>
            <a:r>
              <a:rPr lang="it-IT" sz="1600" dirty="0" smtClean="0">
                <a:solidFill>
                  <a:schemeClr val="accent1">
                    <a:lumMod val="50000"/>
                  </a:schemeClr>
                </a:solidFill>
                <a:latin typeface="+mn-lt"/>
              </a:rPr>
              <a:t>Gettito </a:t>
            </a:r>
            <a:r>
              <a:rPr lang="it-IT" sz="1600" dirty="0" err="1" smtClean="0">
                <a:solidFill>
                  <a:schemeClr val="accent1">
                    <a:lumMod val="50000"/>
                  </a:schemeClr>
                </a:solidFill>
                <a:latin typeface="+mn-lt"/>
              </a:rPr>
              <a:t>royalties</a:t>
            </a:r>
            <a:r>
              <a:rPr lang="it-IT" sz="1600" dirty="0" smtClean="0">
                <a:solidFill>
                  <a:schemeClr val="accent1">
                    <a:lumMod val="50000"/>
                  </a:schemeClr>
                </a:solidFill>
                <a:latin typeface="+mn-lt"/>
              </a:rPr>
              <a:t> anno 2010</a:t>
            </a:r>
            <a:br>
              <a:rPr lang="it-IT" sz="1600" dirty="0" smtClean="0">
                <a:solidFill>
                  <a:schemeClr val="accent1">
                    <a:lumMod val="50000"/>
                  </a:schemeClr>
                </a:solidFill>
                <a:latin typeface="+mn-lt"/>
              </a:rPr>
            </a:br>
            <a:r>
              <a:rPr lang="it-IT" sz="1600" dirty="0" smtClean="0">
                <a:solidFill>
                  <a:schemeClr val="accent1">
                    <a:lumMod val="50000"/>
                  </a:schemeClr>
                </a:solidFill>
                <a:latin typeface="+mn-lt"/>
              </a:rPr>
              <a:t>Proventi delle </a:t>
            </a:r>
            <a:r>
              <a:rPr lang="it-IT" sz="1600" dirty="0" err="1" smtClean="0">
                <a:solidFill>
                  <a:schemeClr val="accent1">
                    <a:lumMod val="50000"/>
                  </a:schemeClr>
                </a:solidFill>
                <a:latin typeface="+mn-lt"/>
              </a:rPr>
              <a:t>royalties</a:t>
            </a:r>
            <a:r>
              <a:rPr lang="it-IT" sz="1600" dirty="0" smtClean="0">
                <a:solidFill>
                  <a:schemeClr val="accent1">
                    <a:lumMod val="50000"/>
                  </a:schemeClr>
                </a:solidFill>
                <a:latin typeface="+mn-lt"/>
              </a:rPr>
              <a:t> applicate alle produzioni idrocarburi dell'anno 2009</a:t>
            </a:r>
            <a:endParaRPr lang="it-IT" sz="1600" dirty="0">
              <a:solidFill>
                <a:schemeClr val="accent1">
                  <a:lumMod val="50000"/>
                </a:schemeClr>
              </a:solidFill>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14</a:t>
            </a:fld>
            <a:endParaRPr lang="it-IT" dirty="0">
              <a:solidFill>
                <a:srgbClr val="FFFFFF"/>
              </a:solidFill>
              <a:latin typeface="+mn-lt"/>
              <a:ea typeface="+mn-ea"/>
              <a:cs typeface="Arial Unicode MS" charset="0"/>
            </a:endParaRPr>
          </a:p>
        </p:txBody>
      </p:sp>
      <p:sp>
        <p:nvSpPr>
          <p:cNvPr id="13" name="Titolo 1"/>
          <p:cNvSpPr>
            <a:spLocks noGrp="1"/>
          </p:cNvSpPr>
          <p:nvPr>
            <p:ph type="ctrTitle"/>
          </p:nvPr>
        </p:nvSpPr>
        <p:spPr>
          <a:xfrm>
            <a:off x="3276600" y="115888"/>
            <a:ext cx="5759450" cy="531812"/>
          </a:xfrm>
        </p:spPr>
        <p:txBody>
          <a:bodyPr>
            <a:normAutofit/>
          </a:bodyPr>
          <a:lstStyle/>
          <a:p>
            <a:pPr algn="ctr" eaLnBrk="1" hangingPunct="1">
              <a:defRPr/>
            </a:pPr>
            <a:r>
              <a:rPr lang="it-IT" b="1" dirty="0" smtClean="0">
                <a:solidFill>
                  <a:schemeClr val="accent1">
                    <a:lumMod val="50000"/>
                  </a:schemeClr>
                </a:solidFill>
                <a:latin typeface="+mn-lt"/>
              </a:rPr>
              <a:t>Gli idrocarburi nazionali</a:t>
            </a:r>
            <a:endParaRPr lang="it-IT" b="1" dirty="0">
              <a:solidFill>
                <a:schemeClr val="accent1">
                  <a:lumMod val="50000"/>
                </a:schemeClr>
              </a:solidFill>
              <a:latin typeface="+mn-lt"/>
            </a:endParaRPr>
          </a:p>
        </p:txBody>
      </p:sp>
      <p:sp>
        <p:nvSpPr>
          <p:cNvPr id="14" name="Titolo 1"/>
          <p:cNvSpPr txBox="1">
            <a:spLocks/>
          </p:cNvSpPr>
          <p:nvPr/>
        </p:nvSpPr>
        <p:spPr bwMode="auto">
          <a:xfrm>
            <a:off x="2627784" y="548680"/>
            <a:ext cx="4464496" cy="576064"/>
          </a:xfrm>
          <a:prstGeom prst="rect">
            <a:avLst/>
          </a:prstGeom>
          <a:noFill/>
          <a:ln w="9525">
            <a:noFill/>
            <a:round/>
            <a:headEnd/>
            <a:tailEnd/>
          </a:ln>
        </p:spPr>
        <p:txBody>
          <a:bodyPr vert="horz" wrap="square" lIns="0" tIns="0" rIns="90000" bIns="46800" numCol="1" anchor="b" anchorCtr="0" compatLnSpc="1">
            <a:prstTxWarp prst="textNoShape">
              <a:avLst/>
            </a:prstTxWarp>
            <a:normAutofit fontScale="97500"/>
          </a:bodyPr>
          <a:lstStyle/>
          <a:p>
            <a:pPr algn="ctr">
              <a:buClr>
                <a:srgbClr val="000000"/>
              </a:buClr>
              <a:buSzPct val="100000"/>
              <a:defRPr/>
            </a:pPr>
            <a:r>
              <a:rPr lang="it-IT" b="1" kern="0" dirty="0" smtClean="0">
                <a:solidFill>
                  <a:schemeClr val="accent1">
                    <a:lumMod val="50000"/>
                  </a:schemeClr>
                </a:solidFill>
                <a:latin typeface="+mn-lt"/>
                <a:ea typeface="+mj-ea"/>
                <a:cs typeface="+mj-cs"/>
              </a:rPr>
              <a:t>Il petrolio e la regione Basilicata</a:t>
            </a:r>
          </a:p>
        </p:txBody>
      </p:sp>
      <p:sp>
        <p:nvSpPr>
          <p:cNvPr id="15" name="Titolo 1"/>
          <p:cNvSpPr txBox="1">
            <a:spLocks/>
          </p:cNvSpPr>
          <p:nvPr/>
        </p:nvSpPr>
        <p:spPr bwMode="auto">
          <a:xfrm>
            <a:off x="1835696" y="1124744"/>
            <a:ext cx="5976664" cy="360040"/>
          </a:xfrm>
          <a:prstGeom prst="rect">
            <a:avLst/>
          </a:prstGeom>
          <a:noFill/>
          <a:ln w="9525">
            <a:noFill/>
            <a:round/>
            <a:headEnd/>
            <a:tailEnd/>
          </a:ln>
        </p:spPr>
        <p:txBody>
          <a:bodyPr vert="horz" wrap="square" lIns="0" tIns="0" rIns="90000" bIns="46800" numCol="1" anchor="b" anchorCtr="0" compatLnSpc="1">
            <a:prstTxWarp prst="textNoShape">
              <a:avLst/>
            </a:prstTxWarp>
            <a:normAutofit fontScale="97500"/>
          </a:bodyPr>
          <a:lstStyle/>
          <a:p>
            <a:pPr algn="ctr">
              <a:buClr>
                <a:srgbClr val="000000"/>
              </a:buClr>
              <a:buSzPct val="100000"/>
              <a:defRPr/>
            </a:pPr>
            <a:r>
              <a:rPr lang="it-IT" b="1" kern="0" dirty="0" smtClean="0">
                <a:solidFill>
                  <a:schemeClr val="accent1">
                    <a:lumMod val="50000"/>
                  </a:schemeClr>
                </a:solidFill>
                <a:latin typeface="+mn-lt"/>
                <a:ea typeface="+mj-ea"/>
                <a:cs typeface="+mj-cs"/>
              </a:rPr>
              <a:t>I giacimenti della </a:t>
            </a:r>
            <a:r>
              <a:rPr lang="it-IT" b="1" kern="0" dirty="0" err="1" smtClean="0">
                <a:solidFill>
                  <a:schemeClr val="accent1">
                    <a:lumMod val="50000"/>
                  </a:schemeClr>
                </a:solidFill>
                <a:latin typeface="+mn-lt"/>
                <a:ea typeface="+mj-ea"/>
                <a:cs typeface="+mj-cs"/>
              </a:rPr>
              <a:t>Val</a:t>
            </a:r>
            <a:r>
              <a:rPr lang="it-IT" b="1" kern="0" dirty="0" smtClean="0">
                <a:solidFill>
                  <a:schemeClr val="accent1">
                    <a:lumMod val="50000"/>
                  </a:schemeClr>
                </a:solidFill>
                <a:latin typeface="+mn-lt"/>
                <a:ea typeface="+mj-ea"/>
                <a:cs typeface="+mj-cs"/>
              </a:rPr>
              <a:t> D’agri e </a:t>
            </a:r>
            <a:r>
              <a:rPr lang="it-IT" b="1" kern="0" dirty="0" err="1" smtClean="0">
                <a:solidFill>
                  <a:schemeClr val="accent1">
                    <a:lumMod val="50000"/>
                  </a:schemeClr>
                </a:solidFill>
                <a:latin typeface="+mn-lt"/>
                <a:ea typeface="+mj-ea"/>
                <a:cs typeface="+mj-cs"/>
              </a:rPr>
              <a:t>Tempa</a:t>
            </a:r>
            <a:r>
              <a:rPr lang="it-IT" b="1" kern="0" dirty="0" smtClean="0">
                <a:solidFill>
                  <a:schemeClr val="accent1">
                    <a:lumMod val="50000"/>
                  </a:schemeClr>
                </a:solidFill>
                <a:latin typeface="+mn-lt"/>
                <a:ea typeface="+mj-ea"/>
                <a:cs typeface="+mj-cs"/>
              </a:rPr>
              <a:t> rossa</a:t>
            </a:r>
          </a:p>
        </p:txBody>
      </p:sp>
      <p:pic>
        <p:nvPicPr>
          <p:cNvPr id="17" name="Immagine 16" descr="Titoli vigenti Basilicata.jpg"/>
          <p:cNvPicPr>
            <a:picLocks noChangeAspect="1"/>
          </p:cNvPicPr>
          <p:nvPr/>
        </p:nvPicPr>
        <p:blipFill>
          <a:blip r:embed="rId3" cstate="print"/>
          <a:stretch>
            <a:fillRect/>
          </a:stretch>
        </p:blipFill>
        <p:spPr>
          <a:xfrm>
            <a:off x="1403648" y="1772815"/>
            <a:ext cx="6912768" cy="4886360"/>
          </a:xfrm>
          <a:prstGeom prst="rect">
            <a:avLst/>
          </a:prstGeom>
        </p:spPr>
      </p:pic>
      <p:sp>
        <p:nvSpPr>
          <p:cNvPr id="18" name="Freccia circolare a destra 17"/>
          <p:cNvSpPr/>
          <p:nvPr/>
        </p:nvSpPr>
        <p:spPr bwMode="auto">
          <a:xfrm>
            <a:off x="3779912" y="3504688"/>
            <a:ext cx="545745" cy="664303"/>
          </a:xfrm>
          <a:prstGeom prst="curv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smtClean="0">
              <a:ln>
                <a:noFill/>
              </a:ln>
              <a:solidFill>
                <a:schemeClr val="bg1"/>
              </a:solidFill>
              <a:effectLst/>
              <a:latin typeface="Arial" charset="0"/>
            </a:endParaRPr>
          </a:p>
        </p:txBody>
      </p:sp>
      <p:sp>
        <p:nvSpPr>
          <p:cNvPr id="19" name="Freccia circolare a destra 18"/>
          <p:cNvSpPr/>
          <p:nvPr/>
        </p:nvSpPr>
        <p:spPr bwMode="auto">
          <a:xfrm>
            <a:off x="2699792" y="3815954"/>
            <a:ext cx="613443" cy="785086"/>
          </a:xfrm>
          <a:prstGeom prst="curv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smtClean="0">
              <a:ln>
                <a:noFill/>
              </a:ln>
              <a:solidFill>
                <a:schemeClr val="bg1"/>
              </a:solidFill>
              <a:effectLst/>
              <a:latin typeface="Arial" charset="0"/>
            </a:endParaRPr>
          </a:p>
        </p:txBody>
      </p:sp>
      <p:pic>
        <p:nvPicPr>
          <p:cNvPr id="21" name="Immagine 20" descr="Titoli vigenti Basilicata.jpg"/>
          <p:cNvPicPr>
            <a:picLocks noChangeAspect="1"/>
          </p:cNvPicPr>
          <p:nvPr/>
        </p:nvPicPr>
        <p:blipFill>
          <a:blip r:embed="rId3" cstate="print"/>
          <a:stretch>
            <a:fillRect/>
          </a:stretch>
        </p:blipFill>
        <p:spPr>
          <a:xfrm>
            <a:off x="1403648" y="1772816"/>
            <a:ext cx="6912768" cy="4886360"/>
          </a:xfrm>
          <a:prstGeom prst="rect">
            <a:avLst/>
          </a:prstGeom>
        </p:spPr>
      </p:pic>
      <p:sp>
        <p:nvSpPr>
          <p:cNvPr id="22" name="Freccia circolare a destra 21"/>
          <p:cNvSpPr/>
          <p:nvPr/>
        </p:nvSpPr>
        <p:spPr bwMode="auto">
          <a:xfrm>
            <a:off x="3347864" y="3861048"/>
            <a:ext cx="545745" cy="664303"/>
          </a:xfrm>
          <a:prstGeom prst="curv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smtClean="0">
              <a:ln>
                <a:noFill/>
              </a:ln>
              <a:solidFill>
                <a:schemeClr val="bg1"/>
              </a:solidFill>
              <a:effectLst/>
              <a:latin typeface="Arial" charset="0"/>
            </a:endParaRPr>
          </a:p>
        </p:txBody>
      </p:sp>
      <p:sp>
        <p:nvSpPr>
          <p:cNvPr id="23" name="Freccia circolare a destra 22"/>
          <p:cNvSpPr/>
          <p:nvPr/>
        </p:nvSpPr>
        <p:spPr bwMode="auto">
          <a:xfrm>
            <a:off x="2699792" y="3815955"/>
            <a:ext cx="613443" cy="785086"/>
          </a:xfrm>
          <a:prstGeom prst="curvedRightArrow">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it-IT" sz="1800" b="0" i="0" u="none" strike="noStrike" cap="none" normalizeH="0" baseline="0" smtClean="0">
              <a:ln>
                <a:noFill/>
              </a:ln>
              <a:solidFill>
                <a:schemeClr val="bg1"/>
              </a:solidFill>
              <a:effectLst/>
              <a:latin typeface="Arial" charset="0"/>
            </a:endParaRPr>
          </a:p>
        </p:txBody>
      </p:sp>
      <p:sp>
        <p:nvSpPr>
          <p:cNvPr id="24" name="CasellaDiTesto 23"/>
          <p:cNvSpPr txBox="1"/>
          <p:nvPr/>
        </p:nvSpPr>
        <p:spPr>
          <a:xfrm>
            <a:off x="5940152" y="3573016"/>
            <a:ext cx="2196633" cy="400110"/>
          </a:xfrm>
          <a:prstGeom prst="rect">
            <a:avLst/>
          </a:prstGeom>
          <a:solidFill>
            <a:schemeClr val="bg1">
              <a:lumMod val="85000"/>
            </a:schemeClr>
          </a:solidFill>
          <a:ln w="25400">
            <a:solidFill>
              <a:schemeClr val="bg1">
                <a:lumMod val="50000"/>
              </a:schemeClr>
            </a:solidFill>
          </a:ln>
        </p:spPr>
        <p:txBody>
          <a:bodyPr wrap="square" rtlCol="0">
            <a:spAutoFit/>
          </a:bodyPr>
          <a:lstStyle/>
          <a:p>
            <a:r>
              <a:rPr lang="it-IT" sz="1000" dirty="0" smtClean="0">
                <a:solidFill>
                  <a:schemeClr val="tx1"/>
                </a:solidFill>
                <a:latin typeface="+mn-lt"/>
              </a:rPr>
              <a:t>12 permessi di ricerca</a:t>
            </a:r>
          </a:p>
          <a:p>
            <a:r>
              <a:rPr lang="it-IT" sz="1000" dirty="0" smtClean="0">
                <a:solidFill>
                  <a:schemeClr val="tx1"/>
                </a:solidFill>
                <a:latin typeface="+mn-lt"/>
              </a:rPr>
              <a:t>22 concessioni di coltivazione</a:t>
            </a:r>
            <a:endParaRPr lang="it-IT" sz="1000" dirty="0">
              <a:solidFill>
                <a:schemeClr val="tx1"/>
              </a:solidFill>
              <a:latin typeface="+mn-lt"/>
            </a:endParaRPr>
          </a:p>
        </p:txBody>
      </p:sp>
      <p:sp>
        <p:nvSpPr>
          <p:cNvPr id="25" name="CasellaDiTesto 24"/>
          <p:cNvSpPr txBox="1"/>
          <p:nvPr/>
        </p:nvSpPr>
        <p:spPr>
          <a:xfrm>
            <a:off x="5724128" y="4653136"/>
            <a:ext cx="2664296" cy="1785104"/>
          </a:xfrm>
          <a:prstGeom prst="rect">
            <a:avLst/>
          </a:prstGeom>
          <a:solidFill>
            <a:schemeClr val="bg1">
              <a:lumMod val="85000"/>
            </a:schemeClr>
          </a:solidFill>
          <a:ln>
            <a:solidFill>
              <a:schemeClr val="bg1">
                <a:lumMod val="50000"/>
              </a:schemeClr>
            </a:solidFill>
          </a:ln>
        </p:spPr>
        <p:txBody>
          <a:bodyPr wrap="square" rtlCol="0">
            <a:spAutoFit/>
          </a:bodyPr>
          <a:lstStyle/>
          <a:p>
            <a:r>
              <a:rPr lang="it-IT" sz="1000" b="1" dirty="0" err="1" smtClean="0">
                <a:solidFill>
                  <a:schemeClr val="accent1">
                    <a:lumMod val="50000"/>
                  </a:schemeClr>
                </a:solidFill>
                <a:latin typeface="+mn-lt"/>
              </a:rPr>
              <a:t>Val</a:t>
            </a:r>
            <a:r>
              <a:rPr lang="it-IT" sz="1000" b="1" dirty="0" smtClean="0">
                <a:solidFill>
                  <a:schemeClr val="accent1">
                    <a:lumMod val="50000"/>
                  </a:schemeClr>
                </a:solidFill>
                <a:latin typeface="+mn-lt"/>
              </a:rPr>
              <a:t> d’Agri</a:t>
            </a:r>
            <a:r>
              <a:rPr lang="it-IT" sz="1000" dirty="0" smtClean="0">
                <a:solidFill>
                  <a:schemeClr val="accent1">
                    <a:lumMod val="50000"/>
                  </a:schemeClr>
                </a:solidFill>
                <a:latin typeface="+mn-lt"/>
              </a:rPr>
              <a:t>: il più grande giacimento </a:t>
            </a:r>
          </a:p>
          <a:p>
            <a:r>
              <a:rPr lang="it-IT" sz="1000" dirty="0" smtClean="0">
                <a:solidFill>
                  <a:schemeClr val="accent1">
                    <a:lumMod val="50000"/>
                  </a:schemeClr>
                </a:solidFill>
                <a:latin typeface="+mn-lt"/>
              </a:rPr>
              <a:t>petrolifero dell’Europa continentale</a:t>
            </a:r>
          </a:p>
          <a:p>
            <a:r>
              <a:rPr lang="it-IT" sz="1000" dirty="0" smtClean="0">
                <a:solidFill>
                  <a:schemeClr val="accent1">
                    <a:lumMod val="50000"/>
                  </a:schemeClr>
                </a:solidFill>
                <a:latin typeface="+mn-lt"/>
              </a:rPr>
              <a:t>che porta all’Italia l’80% della</a:t>
            </a:r>
          </a:p>
          <a:p>
            <a:r>
              <a:rPr lang="it-IT" sz="1000" dirty="0" smtClean="0">
                <a:solidFill>
                  <a:schemeClr val="accent1">
                    <a:lumMod val="50000"/>
                  </a:schemeClr>
                </a:solidFill>
                <a:latin typeface="+mn-lt"/>
              </a:rPr>
              <a:t>produzione nazionale di greggio,</a:t>
            </a:r>
          </a:p>
          <a:p>
            <a:r>
              <a:rPr lang="it-IT" sz="1000" dirty="0" smtClean="0">
                <a:solidFill>
                  <a:schemeClr val="accent1">
                    <a:lumMod val="50000"/>
                  </a:schemeClr>
                </a:solidFill>
                <a:latin typeface="+mn-lt"/>
              </a:rPr>
              <a:t>coprendo oggi circa il 6% del </a:t>
            </a:r>
          </a:p>
          <a:p>
            <a:r>
              <a:rPr lang="it-IT" sz="1000" dirty="0" smtClean="0">
                <a:solidFill>
                  <a:schemeClr val="accent1">
                    <a:lumMod val="50000"/>
                  </a:schemeClr>
                </a:solidFill>
                <a:latin typeface="+mn-lt"/>
              </a:rPr>
              <a:t>fabbisogno energetico nazionale.</a:t>
            </a:r>
          </a:p>
          <a:p>
            <a:r>
              <a:rPr lang="it-IT" sz="1000" dirty="0" smtClean="0">
                <a:solidFill>
                  <a:schemeClr val="accent1">
                    <a:lumMod val="50000"/>
                  </a:schemeClr>
                </a:solidFill>
                <a:latin typeface="+mn-lt"/>
              </a:rPr>
              <a:t>Dal 2015 </a:t>
            </a:r>
            <a:r>
              <a:rPr lang="it-IT" sz="1000" b="1" dirty="0" err="1" smtClean="0">
                <a:solidFill>
                  <a:schemeClr val="accent1">
                    <a:lumMod val="50000"/>
                  </a:schemeClr>
                </a:solidFill>
                <a:latin typeface="+mn-lt"/>
              </a:rPr>
              <a:t>Tempa</a:t>
            </a:r>
            <a:r>
              <a:rPr lang="it-IT" sz="1000" b="1" dirty="0" smtClean="0">
                <a:solidFill>
                  <a:schemeClr val="accent1">
                    <a:lumMod val="50000"/>
                  </a:schemeClr>
                </a:solidFill>
                <a:latin typeface="+mn-lt"/>
              </a:rPr>
              <a:t> Rossa</a:t>
            </a:r>
            <a:r>
              <a:rPr lang="it-IT" sz="1000" dirty="0" smtClean="0">
                <a:solidFill>
                  <a:schemeClr val="accent1">
                    <a:lumMod val="50000"/>
                  </a:schemeClr>
                </a:solidFill>
                <a:latin typeface="+mn-lt"/>
              </a:rPr>
              <a:t>: incremento </a:t>
            </a:r>
          </a:p>
          <a:p>
            <a:r>
              <a:rPr lang="it-IT" sz="1000" dirty="0" smtClean="0">
                <a:solidFill>
                  <a:schemeClr val="accent1">
                    <a:lumMod val="50000"/>
                  </a:schemeClr>
                </a:solidFill>
                <a:latin typeface="+mn-lt"/>
              </a:rPr>
              <a:t>del 40% della produzione petrolifera </a:t>
            </a:r>
          </a:p>
          <a:p>
            <a:r>
              <a:rPr lang="it-IT" sz="1000" dirty="0" smtClean="0">
                <a:solidFill>
                  <a:schemeClr val="accent1">
                    <a:lumMod val="50000"/>
                  </a:schemeClr>
                </a:solidFill>
                <a:latin typeface="+mn-lt"/>
              </a:rPr>
              <a:t>nazionale, coprendo circa il 10% </a:t>
            </a:r>
          </a:p>
          <a:p>
            <a:r>
              <a:rPr lang="it-IT" sz="1000" dirty="0" smtClean="0">
                <a:solidFill>
                  <a:schemeClr val="accent1">
                    <a:lumMod val="50000"/>
                  </a:schemeClr>
                </a:solidFill>
                <a:latin typeface="+mn-lt"/>
              </a:rPr>
              <a:t>del bilancio energetico nazionale. </a:t>
            </a:r>
          </a:p>
          <a:p>
            <a:endParaRPr lang="it-IT" sz="1000" dirty="0">
              <a:solidFill>
                <a:schemeClr val="accent1">
                  <a:lumMod val="50000"/>
                </a:schemeClr>
              </a:solidFill>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fontScale="90000"/>
          </a:bodyPr>
          <a:lstStyle/>
          <a:p>
            <a:pPr algn="ctr" eaLnBrk="1" hangingPunct="1">
              <a:defRPr/>
            </a:pPr>
            <a:r>
              <a:rPr lang="it-IT" b="1" dirty="0" smtClean="0">
                <a:solidFill>
                  <a:schemeClr val="accent1">
                    <a:lumMod val="50000"/>
                  </a:schemeClr>
                </a:solidFill>
                <a:latin typeface="+mn-lt"/>
              </a:rPr>
              <a:t>Il contributo del sottosuolo</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Geotermia</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15</a:t>
            </a:fld>
            <a:endParaRPr lang="it-IT" dirty="0">
              <a:solidFill>
                <a:srgbClr val="FFFFFF"/>
              </a:solidFill>
              <a:latin typeface="+mn-lt"/>
              <a:ea typeface="+mn-ea"/>
              <a:cs typeface="Arial Unicode MS" charset="0"/>
            </a:endParaRPr>
          </a:p>
        </p:txBody>
      </p:sp>
      <p:sp>
        <p:nvSpPr>
          <p:cNvPr id="12" name="Rectangle 3"/>
          <p:cNvSpPr txBox="1">
            <a:spLocks noChangeArrowheads="1"/>
          </p:cNvSpPr>
          <p:nvPr/>
        </p:nvSpPr>
        <p:spPr bwMode="auto">
          <a:xfrm>
            <a:off x="827584" y="620688"/>
            <a:ext cx="5184576" cy="5832648"/>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marL="0" marR="0" lvl="0" indent="0" defTabSz="449263" rtl="0" eaLnBrk="0" fontAlgn="base" latinLnBrk="0" hangingPunct="0">
              <a:lnSpc>
                <a:spcPct val="90000"/>
              </a:lnSpc>
              <a:spcBef>
                <a:spcPct val="0"/>
              </a:spcBef>
              <a:spcAft>
                <a:spcPct val="0"/>
              </a:spcAft>
              <a:buClr>
                <a:srgbClr val="000000"/>
              </a:buClr>
              <a:buSzPct val="100000"/>
              <a:buFontTx/>
              <a:buNone/>
              <a:tabLst/>
              <a:defRPr/>
            </a:pPr>
            <a:endParaRPr kumimoji="0" lang="it-IT" sz="1600" b="0" i="0" u="none" strike="noStrike" kern="0" cap="none" spc="0" normalizeH="0" baseline="0" noProof="0" dirty="0" smtClean="0">
              <a:ln>
                <a:noFill/>
              </a:ln>
              <a:solidFill>
                <a:srgbClr val="757575"/>
              </a:solidFill>
              <a:effectLst/>
              <a:uLnTx/>
              <a:uFillTx/>
              <a:latin typeface="+mn-lt"/>
              <a:ea typeface="+mn-ea"/>
              <a:cs typeface="+mn-cs"/>
            </a:endParaRPr>
          </a:p>
          <a:p>
            <a:pPr marL="914400" marR="0" lvl="2" indent="0" defTabSz="449263" rtl="0" eaLnBrk="0" fontAlgn="base" latinLnBrk="0" hangingPunct="0">
              <a:lnSpc>
                <a:spcPct val="90000"/>
              </a:lnSpc>
              <a:spcBef>
                <a:spcPts val="350"/>
              </a:spcBef>
              <a:spcAft>
                <a:spcPct val="0"/>
              </a:spcAft>
              <a:buClr>
                <a:srgbClr val="000000"/>
              </a:buClr>
              <a:buSzPct val="100000"/>
              <a:buFontTx/>
              <a:buNone/>
              <a:tabLst/>
              <a:defRPr/>
            </a:pPr>
            <a:r>
              <a:rPr lang="it-IT" sz="1400" dirty="0" smtClean="0">
                <a:solidFill>
                  <a:schemeClr val="accent1">
                    <a:lumMod val="50000"/>
                  </a:schemeClr>
                </a:solidFill>
                <a:latin typeface="+mn-lt"/>
              </a:rPr>
              <a:t>• Alta </a:t>
            </a:r>
            <a:r>
              <a:rPr lang="it-IT" sz="1400" dirty="0" err="1" smtClean="0">
                <a:solidFill>
                  <a:schemeClr val="accent1">
                    <a:lumMod val="50000"/>
                  </a:schemeClr>
                </a:solidFill>
                <a:latin typeface="+mn-lt"/>
              </a:rPr>
              <a:t>entalpia</a:t>
            </a:r>
            <a:r>
              <a:rPr lang="it-IT" sz="1400" dirty="0" smtClean="0">
                <a:solidFill>
                  <a:schemeClr val="accent1">
                    <a:lumMod val="50000"/>
                  </a:schemeClr>
                </a:solidFill>
                <a:latin typeface="+mn-lt"/>
              </a:rPr>
              <a:t>                  </a:t>
            </a:r>
          </a:p>
          <a:p>
            <a:pPr marL="914400" marR="0" lvl="2" indent="0" defTabSz="449263" rtl="0" eaLnBrk="0" fontAlgn="base" latinLnBrk="0" hangingPunct="0">
              <a:lnSpc>
                <a:spcPct val="90000"/>
              </a:lnSpc>
              <a:spcBef>
                <a:spcPts val="350"/>
              </a:spcBef>
              <a:spcAft>
                <a:spcPct val="0"/>
              </a:spcAft>
              <a:buClr>
                <a:srgbClr val="000000"/>
              </a:buClr>
              <a:buSzPct val="100000"/>
              <a:buFontTx/>
              <a:buNone/>
              <a:tabLst/>
              <a:defRPr/>
            </a:pPr>
            <a:r>
              <a:rPr lang="it-IT" sz="1400" dirty="0" smtClean="0">
                <a:solidFill>
                  <a:schemeClr val="accent1">
                    <a:lumMod val="50000"/>
                  </a:schemeClr>
                </a:solidFill>
                <a:latin typeface="+mn-lt"/>
              </a:rPr>
              <a:t>• </a:t>
            </a:r>
            <a:r>
              <a:rPr lang="it-IT" sz="1400" dirty="0" err="1" smtClean="0">
                <a:solidFill>
                  <a:schemeClr val="accent1">
                    <a:lumMod val="50000"/>
                  </a:schemeClr>
                </a:solidFill>
                <a:latin typeface="+mn-lt"/>
              </a:rPr>
              <a:t>Media-bassa</a:t>
            </a:r>
            <a:r>
              <a:rPr lang="it-IT" sz="1400" dirty="0" smtClean="0">
                <a:solidFill>
                  <a:schemeClr val="accent1">
                    <a:lumMod val="50000"/>
                  </a:schemeClr>
                </a:solidFill>
                <a:latin typeface="+mn-lt"/>
              </a:rPr>
              <a:t> </a:t>
            </a:r>
            <a:r>
              <a:rPr lang="it-IT" sz="1400" dirty="0" err="1" smtClean="0">
                <a:solidFill>
                  <a:schemeClr val="accent1">
                    <a:lumMod val="50000"/>
                  </a:schemeClr>
                </a:solidFill>
                <a:latin typeface="+mn-lt"/>
              </a:rPr>
              <a:t>entalpia</a:t>
            </a:r>
            <a:endParaRPr lang="it-IT" sz="1400" dirty="0" smtClean="0">
              <a:solidFill>
                <a:schemeClr val="accent1">
                  <a:lumMod val="50000"/>
                </a:schemeClr>
              </a:solidFill>
              <a:latin typeface="+mn-lt"/>
            </a:endParaRPr>
          </a:p>
          <a:p>
            <a:pPr marL="457200" lvl="1" indent="0" eaLnBrk="0" hangingPunct="0">
              <a:lnSpc>
                <a:spcPct val="90000"/>
              </a:lnSpc>
              <a:spcBef>
                <a:spcPts val="400"/>
              </a:spcBef>
              <a:buClr>
                <a:srgbClr val="000000"/>
              </a:buClr>
              <a:buSzPct val="100000"/>
              <a:defRPr/>
            </a:pPr>
            <a:endParaRPr kumimoji="0" lang="it-IT" sz="1400" b="0" i="0" u="none" strike="noStrike" kern="0" cap="none" spc="0" normalizeH="0" baseline="0" noProof="0" dirty="0" smtClean="0">
              <a:ln>
                <a:noFill/>
              </a:ln>
              <a:solidFill>
                <a:schemeClr val="accent1">
                  <a:lumMod val="50000"/>
                </a:schemeClr>
              </a:solidFill>
              <a:effectLst/>
              <a:uLnTx/>
              <a:uFillTx/>
              <a:latin typeface="+mn-lt"/>
              <a:ea typeface="+mn-ea"/>
              <a:cs typeface="+mn-cs"/>
            </a:endParaRPr>
          </a:p>
          <a:p>
            <a:r>
              <a:rPr lang="it-IT" sz="1400" dirty="0" smtClean="0">
                <a:solidFill>
                  <a:schemeClr val="accent1">
                    <a:lumMod val="50000"/>
                  </a:schemeClr>
                </a:solidFill>
                <a:latin typeface="+mn-lt"/>
              </a:rPr>
              <a:t>“Legge Sviluppo” 23 luglio 2009, n.99 recante</a:t>
            </a:r>
          </a:p>
          <a:p>
            <a:r>
              <a:rPr lang="it-IT" sz="1400" i="1" dirty="0" smtClean="0">
                <a:solidFill>
                  <a:schemeClr val="accent1">
                    <a:lumMod val="50000"/>
                  </a:schemeClr>
                </a:solidFill>
                <a:latin typeface="+mn-lt"/>
              </a:rPr>
              <a:t>“</a:t>
            </a:r>
            <a:r>
              <a:rPr lang="it-IT" sz="1000" i="1" dirty="0" smtClean="0">
                <a:solidFill>
                  <a:schemeClr val="accent1">
                    <a:lumMod val="50000"/>
                  </a:schemeClr>
                </a:solidFill>
                <a:latin typeface="+mn-lt"/>
              </a:rPr>
              <a:t>Disposizioni per lo sviluppo e l'internazionalizzazione delle imprese,nonché in materia di energia“</a:t>
            </a:r>
          </a:p>
          <a:p>
            <a:pPr marL="0" lvl="1" indent="0"/>
            <a:endParaRPr lang="it-IT" sz="1400" i="1" dirty="0" smtClean="0">
              <a:solidFill>
                <a:schemeClr val="accent1">
                  <a:lumMod val="50000"/>
                </a:schemeClr>
              </a:solidFill>
            </a:endParaRPr>
          </a:p>
          <a:p>
            <a:pPr>
              <a:buFont typeface="Arial" pitchFamily="34" charset="0"/>
              <a:buChar char="•"/>
            </a:pPr>
            <a:r>
              <a:rPr lang="it-IT" sz="1200" dirty="0" smtClean="0">
                <a:solidFill>
                  <a:schemeClr val="accent1">
                    <a:lumMod val="50000"/>
                  </a:schemeClr>
                </a:solidFill>
                <a:latin typeface="+mn-lt"/>
              </a:rPr>
              <a:t>Apre all’uso diretto delle pompe di calore</a:t>
            </a:r>
          </a:p>
          <a:p>
            <a:pPr>
              <a:buFont typeface="Arial" pitchFamily="34" charset="0"/>
              <a:buChar char="•"/>
            </a:pPr>
            <a:r>
              <a:rPr lang="it-IT" sz="1200" dirty="0" smtClean="0">
                <a:solidFill>
                  <a:schemeClr val="accent1">
                    <a:lumMod val="50000"/>
                  </a:schemeClr>
                </a:solidFill>
                <a:latin typeface="+mn-lt"/>
              </a:rPr>
              <a:t>Revisione della legge sulle risorse geotermiche</a:t>
            </a:r>
          </a:p>
          <a:p>
            <a:pPr>
              <a:buFont typeface="Arial" pitchFamily="34" charset="0"/>
              <a:buChar char="•"/>
            </a:pPr>
            <a:endParaRPr lang="it-IT" sz="1200" dirty="0" smtClean="0">
              <a:solidFill>
                <a:schemeClr val="accent1">
                  <a:lumMod val="50000"/>
                </a:schemeClr>
              </a:solidFill>
              <a:latin typeface="+mn-lt"/>
            </a:endParaRPr>
          </a:p>
          <a:p>
            <a:r>
              <a:rPr lang="it-IT" sz="1200" dirty="0" smtClean="0">
                <a:solidFill>
                  <a:schemeClr val="accent1">
                    <a:lumMod val="50000"/>
                  </a:schemeClr>
                </a:solidFill>
                <a:latin typeface="+mn-lt"/>
              </a:rPr>
              <a:t>Sulla base della delega fissata nell’art. 27 è stato emanato il</a:t>
            </a:r>
          </a:p>
          <a:p>
            <a:endParaRPr lang="it-IT" sz="1400" dirty="0" smtClean="0">
              <a:solidFill>
                <a:schemeClr val="accent1">
                  <a:lumMod val="50000"/>
                </a:schemeClr>
              </a:solidFill>
              <a:latin typeface="+mn-lt"/>
            </a:endParaRPr>
          </a:p>
          <a:p>
            <a:r>
              <a:rPr lang="it-IT" sz="1400" dirty="0" smtClean="0">
                <a:solidFill>
                  <a:schemeClr val="accent1">
                    <a:lumMod val="50000"/>
                  </a:schemeClr>
                </a:solidFill>
                <a:latin typeface="+mn-lt"/>
              </a:rPr>
              <a:t>Decreto Legislativo 11 febbraio 2010,n.22</a:t>
            </a:r>
          </a:p>
          <a:p>
            <a:r>
              <a:rPr lang="it-IT" sz="1000" i="1" dirty="0" smtClean="0">
                <a:solidFill>
                  <a:schemeClr val="accent1">
                    <a:lumMod val="50000"/>
                  </a:schemeClr>
                </a:solidFill>
                <a:latin typeface="+mn-lt"/>
              </a:rPr>
              <a:t>(Riassetto della normativa in materia di ricerca e coltivazione delle risorse geotermiche)</a:t>
            </a:r>
          </a:p>
          <a:p>
            <a:endParaRPr lang="it-IT" sz="1400" dirty="0" smtClean="0">
              <a:solidFill>
                <a:schemeClr val="accent1">
                  <a:lumMod val="50000"/>
                </a:schemeClr>
              </a:solidFill>
              <a:latin typeface="+mn-lt"/>
            </a:endParaRPr>
          </a:p>
          <a:p>
            <a:pPr>
              <a:buFont typeface="Arial" pitchFamily="34" charset="0"/>
              <a:buChar char="•"/>
            </a:pPr>
            <a:r>
              <a:rPr lang="it-IT" sz="1200" dirty="0" smtClean="0">
                <a:solidFill>
                  <a:schemeClr val="accent1">
                    <a:lumMod val="50000"/>
                  </a:schemeClr>
                </a:solidFill>
                <a:latin typeface="+mn-lt"/>
              </a:rPr>
              <a:t>Introduce un regime concorrenziale per l'utilizzo delle risorse geotermiche ad alta temperatura</a:t>
            </a:r>
          </a:p>
          <a:p>
            <a:pPr>
              <a:buFont typeface="Arial" pitchFamily="34" charset="0"/>
              <a:buChar char="•"/>
            </a:pPr>
            <a:endParaRPr lang="it-IT" sz="1200" dirty="0" smtClean="0">
              <a:solidFill>
                <a:schemeClr val="accent1">
                  <a:lumMod val="50000"/>
                </a:schemeClr>
              </a:solidFill>
              <a:latin typeface="+mn-lt"/>
            </a:endParaRPr>
          </a:p>
          <a:p>
            <a:pPr>
              <a:buFont typeface="Arial" pitchFamily="34" charset="0"/>
              <a:buChar char="•"/>
            </a:pPr>
            <a:r>
              <a:rPr lang="it-IT" sz="1200" dirty="0" smtClean="0">
                <a:solidFill>
                  <a:schemeClr val="accent1">
                    <a:lumMod val="50000"/>
                  </a:schemeClr>
                </a:solidFill>
                <a:latin typeface="+mn-lt"/>
              </a:rPr>
              <a:t>Semplifica i procedimenti amministrativi per l'utilizzo delle risorse geotermiche a bassa e media temperatura(piccole utilizzazioni locali)</a:t>
            </a:r>
          </a:p>
          <a:p>
            <a:pPr>
              <a:buFont typeface="Arial" pitchFamily="34" charset="0"/>
              <a:buChar char="•"/>
            </a:pPr>
            <a:endParaRPr lang="it-IT" sz="1200" dirty="0" smtClean="0">
              <a:solidFill>
                <a:schemeClr val="accent1">
                  <a:lumMod val="50000"/>
                </a:schemeClr>
              </a:solidFill>
              <a:latin typeface="+mn-lt"/>
            </a:endParaRPr>
          </a:p>
          <a:p>
            <a:r>
              <a:rPr lang="it-IT" sz="1200" b="1" dirty="0" smtClean="0">
                <a:solidFill>
                  <a:schemeClr val="accent1">
                    <a:lumMod val="50000"/>
                  </a:schemeClr>
                </a:solidFill>
                <a:latin typeface="+mn-lt"/>
              </a:rPr>
              <a:t>Favorisce quindi l’utilizzo delle “risorse rinnovabili” geotermiche</a:t>
            </a:r>
          </a:p>
          <a:p>
            <a:endParaRPr lang="it-IT" sz="1200" dirty="0" smtClean="0">
              <a:solidFill>
                <a:schemeClr val="accent1">
                  <a:lumMod val="50000"/>
                </a:schemeClr>
              </a:solidFill>
              <a:latin typeface="+mn-lt"/>
            </a:endParaRPr>
          </a:p>
          <a:p>
            <a:r>
              <a:rPr lang="it-IT" sz="1200" b="1" dirty="0" smtClean="0">
                <a:solidFill>
                  <a:schemeClr val="accent1">
                    <a:lumMod val="50000"/>
                  </a:schemeClr>
                </a:solidFill>
                <a:latin typeface="+mn-lt"/>
              </a:rPr>
              <a:t>Inventario</a:t>
            </a:r>
            <a:r>
              <a:rPr lang="it-IT" sz="1200" dirty="0" smtClean="0">
                <a:solidFill>
                  <a:schemeClr val="accent1">
                    <a:lumMod val="50000"/>
                  </a:schemeClr>
                </a:solidFill>
                <a:latin typeface="+mn-lt"/>
              </a:rPr>
              <a:t> dei dati sulle attività di ricerca e coltivazione delle risorse geotermiche  - Tavolo Permanente Geotermia</a:t>
            </a:r>
          </a:p>
          <a:p>
            <a:endParaRPr lang="it-IT" sz="1200" dirty="0" smtClean="0">
              <a:solidFill>
                <a:schemeClr val="accent1">
                  <a:lumMod val="50000"/>
                </a:schemeClr>
              </a:solidFill>
              <a:latin typeface="+mn-lt"/>
            </a:endParaRPr>
          </a:p>
          <a:p>
            <a:endParaRPr lang="it-IT" sz="1200" dirty="0" smtClean="0">
              <a:solidFill>
                <a:schemeClr val="accent1">
                  <a:lumMod val="50000"/>
                </a:schemeClr>
              </a:solidFill>
              <a:latin typeface="+mn-lt"/>
            </a:endParaRPr>
          </a:p>
          <a:p>
            <a:pPr marL="457200" lvl="1" indent="0" eaLnBrk="0" hangingPunct="0">
              <a:lnSpc>
                <a:spcPct val="90000"/>
              </a:lnSpc>
              <a:spcBef>
                <a:spcPts val="400"/>
              </a:spcBef>
              <a:buClr>
                <a:srgbClr val="000000"/>
              </a:buClr>
              <a:buSzPct val="100000"/>
              <a:defRPr/>
            </a:pPr>
            <a:endPar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endParaRPr>
          </a:p>
        </p:txBody>
      </p:sp>
      <p:pic>
        <p:nvPicPr>
          <p:cNvPr id="13" name="Picture 4" descr="soffioni-_centrale_geotermica_geotermia_larderello"/>
          <p:cNvPicPr>
            <a:picLocks noChangeAspect="1" noChangeArrowheads="1"/>
          </p:cNvPicPr>
          <p:nvPr/>
        </p:nvPicPr>
        <p:blipFill>
          <a:blip r:embed="rId3" cstate="print"/>
          <a:srcRect/>
          <a:stretch>
            <a:fillRect/>
          </a:stretch>
        </p:blipFill>
        <p:spPr bwMode="auto">
          <a:xfrm>
            <a:off x="5892178" y="2348880"/>
            <a:ext cx="2881260" cy="216024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fontScale="90000"/>
          </a:bodyPr>
          <a:lstStyle/>
          <a:p>
            <a:pPr algn="ctr" eaLnBrk="1" hangingPunct="1">
              <a:defRPr/>
            </a:pPr>
            <a:r>
              <a:rPr lang="it-IT" b="1" dirty="0" smtClean="0">
                <a:solidFill>
                  <a:schemeClr val="accent1">
                    <a:lumMod val="50000"/>
                  </a:schemeClr>
                </a:solidFill>
                <a:latin typeface="+mn-lt"/>
              </a:rPr>
              <a:t>Il contributo del sottosuolo</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Stoccaggio di gas naturale</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16</a:t>
            </a:fld>
            <a:endParaRPr lang="it-IT" dirty="0">
              <a:solidFill>
                <a:srgbClr val="FFFFFF"/>
              </a:solidFill>
              <a:latin typeface="+mn-lt"/>
              <a:ea typeface="+mn-ea"/>
              <a:cs typeface="Arial Unicode MS" charset="0"/>
            </a:endParaRPr>
          </a:p>
        </p:txBody>
      </p:sp>
      <p:sp>
        <p:nvSpPr>
          <p:cNvPr id="7" name="Rectangle 2"/>
          <p:cNvSpPr txBox="1">
            <a:spLocks noChangeArrowheads="1"/>
          </p:cNvSpPr>
          <p:nvPr/>
        </p:nvSpPr>
        <p:spPr bwMode="auto">
          <a:xfrm>
            <a:off x="3059832" y="1061864"/>
            <a:ext cx="3528392" cy="350912"/>
          </a:xfrm>
          <a:prstGeom prst="rect">
            <a:avLst/>
          </a:prstGeom>
          <a:noFill/>
          <a:ln w="9525">
            <a:noFill/>
            <a:round/>
            <a:headEnd/>
            <a:tailEnd/>
          </a:ln>
        </p:spPr>
        <p:txBody>
          <a:bodyPr vert="horz" wrap="square" lIns="0" tIns="0" rIns="90000" bIns="46800" numCol="1" anchor="b" anchorCtr="0" compatLnSpc="1">
            <a:prstTxWarp prst="textNoShape">
              <a:avLst/>
            </a:prstTxWarp>
          </a:bodyPr>
          <a:lstStyle/>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it-IT" sz="1600" b="1" dirty="0" smtClean="0">
                <a:solidFill>
                  <a:schemeClr val="accent1">
                    <a:lumMod val="50000"/>
                  </a:schemeClr>
                </a:solidFill>
                <a:latin typeface="+mn-lt"/>
                <a:ea typeface="+mj-ea"/>
                <a:cs typeface="+mj-cs"/>
              </a:rPr>
              <a:t>Stoccaggio di gas naturale</a:t>
            </a:r>
            <a:endParaRPr lang="it-IT" sz="1600" b="1" dirty="0">
              <a:solidFill>
                <a:schemeClr val="accent1">
                  <a:lumMod val="50000"/>
                </a:schemeClr>
              </a:solidFill>
              <a:latin typeface="+mn-lt"/>
              <a:ea typeface="+mj-ea"/>
              <a:cs typeface="+mj-cs"/>
            </a:endParaRPr>
          </a:p>
        </p:txBody>
      </p:sp>
      <p:sp>
        <p:nvSpPr>
          <p:cNvPr id="9" name="Segnaposto contenuto 2"/>
          <p:cNvSpPr txBox="1">
            <a:spLocks/>
          </p:cNvSpPr>
          <p:nvPr/>
        </p:nvSpPr>
        <p:spPr bwMode="auto">
          <a:xfrm>
            <a:off x="858713" y="868363"/>
            <a:ext cx="8105775" cy="3640757"/>
          </a:xfrm>
          <a:prstGeom prst="rect">
            <a:avLst/>
          </a:prstGeom>
          <a:solidFill>
            <a:srgbClr val="FFFFFF"/>
          </a:solidFill>
          <a:ln w="9525">
            <a:noFill/>
            <a:round/>
            <a:headEnd/>
            <a:tailEnd/>
          </a:ln>
        </p:spPr>
        <p:txBody>
          <a:bodyPr vert="horz" wrap="square" lIns="90000" tIns="46800" rIns="90000" bIns="46800" numCol="1" anchor="t" anchorCtr="0" compatLnSpc="1">
            <a:prstTxWarp prst="textNoShape">
              <a:avLst/>
            </a:prstTxWarp>
          </a:bodyPr>
          <a:lstStyle/>
          <a:p>
            <a:pPr marL="0" marR="0" lvl="0" indent="0" algn="just" defTabSz="449263" rtl="0" eaLnBrk="0" fontAlgn="base" latinLnBrk="0" hangingPunct="0">
              <a:lnSpc>
                <a:spcPct val="100000"/>
              </a:lnSpc>
              <a:spcBef>
                <a:spcPts val="450"/>
              </a:spcBef>
              <a:spcAft>
                <a:spcPct val="0"/>
              </a:spcAft>
              <a:buClr>
                <a:srgbClr val="000000"/>
              </a:buClr>
              <a:buSzPct val="100000"/>
              <a:buFont typeface="Wingdings" pitchFamily="2" charset="2"/>
              <a:buNone/>
              <a:tabLst/>
              <a:defRPr/>
            </a:pPr>
            <a:r>
              <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rPr>
              <a:t>In Italia l’attività di stoccaggio è iniziata nel 1964 nel campo di </a:t>
            </a:r>
            <a:r>
              <a:rPr kumimoji="0" lang="it-IT" sz="1600" b="0" i="0" u="none" strike="noStrike" kern="0" cap="none" spc="0" normalizeH="0" baseline="0" noProof="0" dirty="0" err="1" smtClean="0">
                <a:ln>
                  <a:noFill/>
                </a:ln>
                <a:solidFill>
                  <a:schemeClr val="accent1">
                    <a:lumMod val="50000"/>
                  </a:schemeClr>
                </a:solidFill>
                <a:effectLst/>
                <a:uLnTx/>
                <a:uFillTx/>
                <a:latin typeface="+mn-lt"/>
                <a:ea typeface="+mn-ea"/>
                <a:cs typeface="+mn-cs"/>
              </a:rPr>
              <a:t>Cortemaggiore</a:t>
            </a:r>
            <a:r>
              <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rPr>
              <a:t>, in Emilia, tuttora in esercizio. Si utilizzano giacimenti di gas utilizzati in passato per la produzione di gas.</a:t>
            </a:r>
          </a:p>
          <a:p>
            <a:pPr marL="0" marR="0" lvl="0" indent="0" algn="just" defTabSz="449263" rtl="0" eaLnBrk="0" fontAlgn="base" latinLnBrk="0" hangingPunct="0">
              <a:lnSpc>
                <a:spcPct val="100000"/>
              </a:lnSpc>
              <a:spcBef>
                <a:spcPts val="450"/>
              </a:spcBef>
              <a:spcAft>
                <a:spcPct val="0"/>
              </a:spcAft>
              <a:buClr>
                <a:srgbClr val="000000"/>
              </a:buClr>
              <a:buSzPct val="100000"/>
              <a:buFont typeface="Wingdings" pitchFamily="2" charset="2"/>
              <a:buNone/>
              <a:tabLst/>
              <a:defRPr/>
            </a:pPr>
            <a:r>
              <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rPr>
              <a:t>I giacimenti sono costituiti da rocce porose (sabbie) presenti nel sottosuolo al di sotto di rocce di copertura impermeabili (argille) che impediscono la migrazione degli idrocarburi verso la superficie.</a:t>
            </a:r>
          </a:p>
          <a:p>
            <a:pPr marL="0" marR="0" lvl="0" indent="0" algn="just" defTabSz="449263" rtl="0" eaLnBrk="0" fontAlgn="base" latinLnBrk="0" hangingPunct="0">
              <a:lnSpc>
                <a:spcPct val="100000"/>
              </a:lnSpc>
              <a:spcBef>
                <a:spcPts val="450"/>
              </a:spcBef>
              <a:spcAft>
                <a:spcPct val="0"/>
              </a:spcAft>
              <a:buClr>
                <a:srgbClr val="000000"/>
              </a:buClr>
              <a:buSzPct val="100000"/>
              <a:buFont typeface="Wingdings" pitchFamily="2" charset="2"/>
              <a:buNone/>
              <a:tabLst/>
              <a:defRPr/>
            </a:pPr>
            <a:r>
              <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rPr>
              <a:t>L’attività di stoccaggio consiste </a:t>
            </a:r>
            <a:r>
              <a:rPr kumimoji="0" lang="it-IT" sz="1600" i="0" u="none" strike="noStrike" kern="0" cap="none" spc="0" normalizeH="0" baseline="0" noProof="0" dirty="0" smtClean="0">
                <a:ln>
                  <a:noFill/>
                </a:ln>
                <a:solidFill>
                  <a:schemeClr val="accent1">
                    <a:lumMod val="50000"/>
                  </a:schemeClr>
                </a:solidFill>
                <a:effectLst/>
                <a:uLnTx/>
                <a:uFillTx/>
                <a:latin typeface="+mn-lt"/>
                <a:ea typeface="+mn-ea"/>
                <a:cs typeface="+mn-cs"/>
              </a:rPr>
              <a:t>nell’</a:t>
            </a:r>
            <a:r>
              <a:rPr kumimoji="0" lang="it-IT" sz="1600" b="1" i="0" u="none" strike="noStrike" kern="0" cap="none" spc="0" normalizeH="0" baseline="0" noProof="0" dirty="0" smtClean="0">
                <a:ln>
                  <a:noFill/>
                </a:ln>
                <a:solidFill>
                  <a:schemeClr val="accent1">
                    <a:lumMod val="50000"/>
                  </a:schemeClr>
                </a:solidFill>
                <a:effectLst/>
                <a:uLnTx/>
                <a:uFillTx/>
                <a:latin typeface="+mn-lt"/>
                <a:ea typeface="+mn-ea"/>
                <a:cs typeface="+mn-cs"/>
              </a:rPr>
              <a:t>immagazzinare il gas in giacimenti </a:t>
            </a:r>
            <a:r>
              <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rPr>
              <a:t>durante l’estate, quando la domanda è bassa, e di erogarlo in inverno per soddisfare le elevate richieste del mercato:</a:t>
            </a:r>
          </a:p>
          <a:p>
            <a:pPr marL="531813" lvl="1" indent="-177800" algn="just" defTabSz="850900">
              <a:spcBef>
                <a:spcPct val="20000"/>
              </a:spcBef>
              <a:buClr>
                <a:schemeClr val="bg1"/>
              </a:buClr>
              <a:buFont typeface="Wingdings" pitchFamily="2" charset="2"/>
              <a:buChar char="§"/>
              <a:tabLst>
                <a:tab pos="265113" algn="l"/>
              </a:tabLst>
            </a:pPr>
            <a:r>
              <a:rPr lang="it-IT" sz="1200" kern="0" dirty="0" smtClean="0">
                <a:solidFill>
                  <a:schemeClr val="accent1">
                    <a:lumMod val="50000"/>
                  </a:schemeClr>
                </a:solidFill>
                <a:latin typeface="+mn-lt"/>
                <a:ea typeface="+mn-ea"/>
              </a:rPr>
              <a:t>- </a:t>
            </a:r>
            <a:r>
              <a:rPr lang="it-IT" sz="1200" b="1" kern="0" dirty="0" smtClean="0">
                <a:solidFill>
                  <a:schemeClr val="accent1">
                    <a:lumMod val="50000"/>
                  </a:schemeClr>
                </a:solidFill>
                <a:latin typeface="+mn-lt"/>
                <a:ea typeface="+mn-ea"/>
              </a:rPr>
              <a:t>stoccaggio minerario</a:t>
            </a:r>
            <a:r>
              <a:rPr lang="it-IT" sz="1200" kern="0" dirty="0" smtClean="0">
                <a:solidFill>
                  <a:schemeClr val="accent1">
                    <a:lumMod val="50000"/>
                  </a:schemeClr>
                </a:solidFill>
                <a:latin typeface="+mn-lt"/>
                <a:ea typeface="+mn-ea"/>
              </a:rPr>
              <a:t>, necessario per motivi tecnici ed economici allo svolgimento ottimale della coltivazione dei giacimenti di gas; </a:t>
            </a:r>
          </a:p>
          <a:p>
            <a:pPr marL="531813" lvl="1" indent="-177800" algn="just" defTabSz="850900">
              <a:spcBef>
                <a:spcPct val="20000"/>
              </a:spcBef>
              <a:buClr>
                <a:schemeClr val="bg1"/>
              </a:buClr>
              <a:buFont typeface="Wingdings" pitchFamily="2" charset="2"/>
              <a:buChar char="§"/>
              <a:tabLst>
                <a:tab pos="265113" algn="l"/>
              </a:tabLst>
            </a:pPr>
            <a:r>
              <a:rPr lang="it-IT" sz="1200" kern="0" dirty="0" smtClean="0">
                <a:solidFill>
                  <a:schemeClr val="accent1">
                    <a:lumMod val="50000"/>
                  </a:schemeClr>
                </a:solidFill>
                <a:latin typeface="+mn-lt"/>
                <a:ea typeface="+mn-ea"/>
              </a:rPr>
              <a:t>- </a:t>
            </a:r>
            <a:r>
              <a:rPr lang="it-IT" sz="1200" b="1" kern="0" dirty="0" smtClean="0">
                <a:solidFill>
                  <a:schemeClr val="accent1">
                    <a:lumMod val="50000"/>
                  </a:schemeClr>
                </a:solidFill>
                <a:latin typeface="+mn-lt"/>
                <a:ea typeface="+mn-ea"/>
              </a:rPr>
              <a:t>stoccaggio strategico</a:t>
            </a:r>
            <a:r>
              <a:rPr lang="it-IT" sz="1200" kern="0" dirty="0" smtClean="0">
                <a:solidFill>
                  <a:schemeClr val="accent1">
                    <a:lumMod val="50000"/>
                  </a:schemeClr>
                </a:solidFill>
                <a:latin typeface="+mn-lt"/>
                <a:ea typeface="+mn-ea"/>
              </a:rPr>
              <a:t>, finalizzato a sopperire a situazioni di  mancanza o riduzione degli approvvigionamenti o di crisi del sistema gas (per es. condizioni climatiche molto rigide); </a:t>
            </a:r>
          </a:p>
          <a:p>
            <a:pPr marL="531813" lvl="1" indent="-177800" algn="just" defTabSz="850900">
              <a:spcBef>
                <a:spcPct val="20000"/>
              </a:spcBef>
              <a:buClr>
                <a:schemeClr val="bg1"/>
              </a:buClr>
              <a:buFont typeface="Wingdings" pitchFamily="2" charset="2"/>
              <a:buChar char="§"/>
              <a:tabLst>
                <a:tab pos="265113" algn="l"/>
              </a:tabLst>
            </a:pPr>
            <a:r>
              <a:rPr lang="it-IT" sz="1200" kern="0" dirty="0" smtClean="0">
                <a:solidFill>
                  <a:schemeClr val="accent1">
                    <a:lumMod val="50000"/>
                  </a:schemeClr>
                </a:solidFill>
                <a:latin typeface="+mn-lt"/>
                <a:ea typeface="+mn-ea"/>
              </a:rPr>
              <a:t>- </a:t>
            </a:r>
            <a:r>
              <a:rPr lang="it-IT" sz="1200" b="1" kern="0" dirty="0" smtClean="0">
                <a:solidFill>
                  <a:schemeClr val="accent1">
                    <a:lumMod val="50000"/>
                  </a:schemeClr>
                </a:solidFill>
                <a:latin typeface="+mn-lt"/>
                <a:ea typeface="+mn-ea"/>
              </a:rPr>
              <a:t>stoccaggio di modulazione</a:t>
            </a:r>
            <a:r>
              <a:rPr lang="it-IT" sz="1200" kern="0" dirty="0" smtClean="0">
                <a:solidFill>
                  <a:schemeClr val="accent1">
                    <a:lumMod val="50000"/>
                  </a:schemeClr>
                </a:solidFill>
                <a:latin typeface="+mn-lt"/>
                <a:ea typeface="+mn-ea"/>
              </a:rPr>
              <a:t>, finalizzato a soddisfare le richieste secondo il loro andamento giornaliero, stagionale e di punta</a:t>
            </a:r>
            <a:r>
              <a:rPr lang="it-IT" sz="1200" dirty="0" smtClean="0">
                <a:solidFill>
                  <a:srgbClr val="000000"/>
                </a:solidFill>
                <a:latin typeface="+mn-lt"/>
                <a:cs typeface="Times New Roman" pitchFamily="18" charset="0"/>
              </a:rPr>
              <a:t>.</a:t>
            </a:r>
          </a:p>
          <a:p>
            <a:pPr marL="0" marR="0" lvl="0" indent="0" algn="just" defTabSz="449263" rtl="0" eaLnBrk="0" fontAlgn="base" latinLnBrk="0" hangingPunct="0">
              <a:lnSpc>
                <a:spcPct val="100000"/>
              </a:lnSpc>
              <a:spcBef>
                <a:spcPts val="450"/>
              </a:spcBef>
              <a:spcAft>
                <a:spcPct val="0"/>
              </a:spcAft>
              <a:buClr>
                <a:srgbClr val="000000"/>
              </a:buClr>
              <a:buSzPct val="100000"/>
              <a:buFont typeface="Wingdings" pitchFamily="2" charset="2"/>
              <a:buNone/>
              <a:tabLst/>
              <a:defRPr/>
            </a:pPr>
            <a:endPar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endParaRPr>
          </a:p>
          <a:p>
            <a:pPr marL="0" marR="0" lvl="0" indent="0" algn="just" defTabSz="449263" rtl="0" eaLnBrk="0" fontAlgn="base" latinLnBrk="0" hangingPunct="0">
              <a:lnSpc>
                <a:spcPct val="100000"/>
              </a:lnSpc>
              <a:spcBef>
                <a:spcPts val="450"/>
              </a:spcBef>
              <a:spcAft>
                <a:spcPct val="0"/>
              </a:spcAft>
              <a:buClr>
                <a:srgbClr val="000000"/>
              </a:buClr>
              <a:buSzPct val="100000"/>
              <a:buFont typeface="Wingdings" pitchFamily="2" charset="2"/>
              <a:buNone/>
              <a:tabLst/>
              <a:defRPr/>
            </a:pPr>
            <a:r>
              <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rPr>
              <a:t> </a:t>
            </a:r>
          </a:p>
          <a:p>
            <a:pPr marL="0" marR="0" lvl="0" indent="0" algn="just" defTabSz="449263" rtl="0" eaLnBrk="0" fontAlgn="base" latinLnBrk="0" hangingPunct="0">
              <a:lnSpc>
                <a:spcPct val="100000"/>
              </a:lnSpc>
              <a:spcBef>
                <a:spcPts val="450"/>
              </a:spcBef>
              <a:spcAft>
                <a:spcPct val="0"/>
              </a:spcAft>
              <a:buClr>
                <a:srgbClr val="000000"/>
              </a:buClr>
              <a:buSzPct val="100000"/>
              <a:buFont typeface="Wingdings" pitchFamily="2" charset="2"/>
              <a:buNone/>
              <a:tabLst/>
              <a:defRPr/>
            </a:pPr>
            <a:endPar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endParaRPr>
          </a:p>
          <a:p>
            <a:pPr marL="0" marR="0" lvl="0" indent="0" algn="l" defTabSz="449263" rtl="0" eaLnBrk="0" fontAlgn="base" latinLnBrk="0" hangingPunct="0">
              <a:lnSpc>
                <a:spcPct val="100000"/>
              </a:lnSpc>
              <a:spcBef>
                <a:spcPts val="450"/>
              </a:spcBef>
              <a:spcAft>
                <a:spcPct val="0"/>
              </a:spcAft>
              <a:buClr>
                <a:srgbClr val="000000"/>
              </a:buClr>
              <a:buSzPct val="100000"/>
              <a:buFont typeface="Wingdings" pitchFamily="2" charset="2"/>
              <a:buNone/>
              <a:tabLst/>
              <a:defRPr/>
            </a:pPr>
            <a:endParaRPr kumimoji="0" lang="it-IT" sz="2000" b="0" i="0" u="none" strike="noStrike" kern="0" cap="none" spc="0" normalizeH="0" baseline="0" noProof="0" dirty="0" smtClean="0">
              <a:ln>
                <a:noFill/>
              </a:ln>
              <a:solidFill>
                <a:srgbClr val="000000"/>
              </a:solidFill>
              <a:effectLst/>
              <a:uLnTx/>
              <a:uFillTx/>
              <a:latin typeface="Comic Sans MS" pitchFamily="66" charset="0"/>
              <a:ea typeface="+mn-ea"/>
              <a:cs typeface="+mn-cs"/>
            </a:endParaRPr>
          </a:p>
        </p:txBody>
      </p:sp>
      <p:grpSp>
        <p:nvGrpSpPr>
          <p:cNvPr id="10" name="Group 5"/>
          <p:cNvGrpSpPr>
            <a:grpSpLocks/>
          </p:cNvGrpSpPr>
          <p:nvPr/>
        </p:nvGrpSpPr>
        <p:grpSpPr bwMode="auto">
          <a:xfrm>
            <a:off x="899592" y="4581128"/>
            <a:ext cx="6215013" cy="2087663"/>
            <a:chOff x="-383" y="1412"/>
            <a:chExt cx="6715" cy="2461"/>
          </a:xfrm>
        </p:grpSpPr>
        <p:sp>
          <p:nvSpPr>
            <p:cNvPr id="11" name="Text Box 6"/>
            <p:cNvSpPr txBox="1">
              <a:spLocks noChangeArrowheads="1"/>
            </p:cNvSpPr>
            <p:nvPr/>
          </p:nvSpPr>
          <p:spPr bwMode="auto">
            <a:xfrm>
              <a:off x="4441" y="1497"/>
              <a:ext cx="1608" cy="231"/>
            </a:xfrm>
            <a:prstGeom prst="rect">
              <a:avLst/>
            </a:prstGeom>
            <a:noFill/>
            <a:ln w="12700">
              <a:noFill/>
              <a:miter lim="800000"/>
              <a:headEnd/>
              <a:tailEnd/>
            </a:ln>
          </p:spPr>
          <p:txBody>
            <a:bodyPr wrap="none" lIns="90488" tIns="44450" rIns="90488" bIns="44450">
              <a:spAutoFit/>
            </a:bodyPr>
            <a:lstStyle/>
            <a:p>
              <a:pPr algn="ctr"/>
              <a:r>
                <a:rPr lang="it-IT" sz="1000" dirty="0">
                  <a:solidFill>
                    <a:schemeClr val="tx2"/>
                  </a:solidFill>
                  <a:latin typeface="Verdana" pitchFamily="34" charset="0"/>
                  <a:cs typeface="Times New Roman" pitchFamily="18" charset="0"/>
                </a:rPr>
                <a:t>Impianto di trattamento</a:t>
              </a:r>
            </a:p>
          </p:txBody>
        </p:sp>
        <p:grpSp>
          <p:nvGrpSpPr>
            <p:cNvPr id="12" name="Group 7"/>
            <p:cNvGrpSpPr>
              <a:grpSpLocks/>
            </p:cNvGrpSpPr>
            <p:nvPr/>
          </p:nvGrpSpPr>
          <p:grpSpPr bwMode="auto">
            <a:xfrm>
              <a:off x="-383" y="1412"/>
              <a:ext cx="6715" cy="2461"/>
              <a:chOff x="-383" y="1412"/>
              <a:chExt cx="6715" cy="2461"/>
            </a:xfrm>
          </p:grpSpPr>
          <p:graphicFrame>
            <p:nvGraphicFramePr>
              <p:cNvPr id="17" name="Object 2"/>
              <p:cNvGraphicFramePr>
                <a:graphicFrameLocks noChangeAspect="1"/>
              </p:cNvGraphicFramePr>
              <p:nvPr/>
            </p:nvGraphicFramePr>
            <p:xfrm>
              <a:off x="1573" y="2221"/>
              <a:ext cx="3369" cy="1652"/>
            </p:xfrm>
            <a:graphic>
              <a:graphicData uri="http://schemas.openxmlformats.org/presentationml/2006/ole">
                <p:oleObj spid="_x0000_s48130" name="Immagine bitmap" r:id="rId3" imgW="8666667" imgH="4990476" progId="PBrush">
                  <p:embed/>
                </p:oleObj>
              </a:graphicData>
            </a:graphic>
          </p:graphicFrame>
          <p:grpSp>
            <p:nvGrpSpPr>
              <p:cNvPr id="18" name="Group 9"/>
              <p:cNvGrpSpPr>
                <a:grpSpLocks/>
              </p:cNvGrpSpPr>
              <p:nvPr/>
            </p:nvGrpSpPr>
            <p:grpSpPr bwMode="auto">
              <a:xfrm>
                <a:off x="3060" y="1949"/>
                <a:ext cx="316" cy="311"/>
                <a:chOff x="524" y="1838"/>
                <a:chExt cx="1087" cy="1749"/>
              </a:xfrm>
            </p:grpSpPr>
            <p:sp>
              <p:nvSpPr>
                <p:cNvPr id="46" name="Rectangle 10"/>
                <p:cNvSpPr>
                  <a:spLocks noChangeArrowheads="1"/>
                </p:cNvSpPr>
                <p:nvPr/>
              </p:nvSpPr>
              <p:spPr bwMode="auto">
                <a:xfrm>
                  <a:off x="900" y="3256"/>
                  <a:ext cx="340" cy="331"/>
                </a:xfrm>
                <a:prstGeom prst="rect">
                  <a:avLst/>
                </a:prstGeom>
                <a:gradFill rotWithShape="0">
                  <a:gsLst>
                    <a:gs pos="0">
                      <a:schemeClr val="folHlink">
                        <a:gamma/>
                        <a:shade val="46275"/>
                        <a:invGamma/>
                      </a:schemeClr>
                    </a:gs>
                    <a:gs pos="50000">
                      <a:schemeClr val="folHlink"/>
                    </a:gs>
                    <a:gs pos="100000">
                      <a:schemeClr val="folHlink">
                        <a:gamma/>
                        <a:shade val="46275"/>
                        <a:invGamma/>
                      </a:schemeClr>
                    </a:gs>
                  </a:gsLst>
                  <a:lin ang="0" scaled="1"/>
                </a:gradFill>
                <a:ln w="25400">
                  <a:solidFill>
                    <a:schemeClr val="tx1"/>
                  </a:solidFill>
                  <a:miter lim="800000"/>
                  <a:headEnd/>
                  <a:tailEnd/>
                </a:ln>
                <a:effectLst/>
              </p:spPr>
              <p:txBody>
                <a:bodyPr wrap="none" anchor="ctr"/>
                <a:lstStyle/>
                <a:p>
                  <a:pPr>
                    <a:defRPr/>
                  </a:pPr>
                  <a:endParaRPr lang="it-IT">
                    <a:latin typeface="Arial" charset="0"/>
                  </a:endParaRPr>
                </a:p>
              </p:txBody>
            </p:sp>
            <p:sp>
              <p:nvSpPr>
                <p:cNvPr id="47" name="Rectangle 11"/>
                <p:cNvSpPr>
                  <a:spLocks noChangeArrowheads="1"/>
                </p:cNvSpPr>
                <p:nvPr/>
              </p:nvSpPr>
              <p:spPr bwMode="auto">
                <a:xfrm>
                  <a:off x="783" y="2934"/>
                  <a:ext cx="592" cy="328"/>
                </a:xfrm>
                <a:prstGeom prst="rect">
                  <a:avLst/>
                </a:prstGeom>
                <a:solidFill>
                  <a:srgbClr val="C0C0C0"/>
                </a:solidFill>
                <a:ln w="9525">
                  <a:solidFill>
                    <a:srgbClr val="000000"/>
                  </a:solidFill>
                  <a:miter lim="800000"/>
                  <a:headEnd/>
                  <a:tailEnd/>
                </a:ln>
              </p:spPr>
              <p:txBody>
                <a:bodyPr wrap="none" anchor="ctr"/>
                <a:lstStyle/>
                <a:p>
                  <a:endParaRPr lang="it-IT">
                    <a:cs typeface="Times New Roman" pitchFamily="18" charset="0"/>
                  </a:endParaRPr>
                </a:p>
              </p:txBody>
            </p:sp>
            <p:grpSp>
              <p:nvGrpSpPr>
                <p:cNvPr id="48" name="Group 12"/>
                <p:cNvGrpSpPr>
                  <a:grpSpLocks/>
                </p:cNvGrpSpPr>
                <p:nvPr/>
              </p:nvGrpSpPr>
              <p:grpSpPr bwMode="auto">
                <a:xfrm>
                  <a:off x="858" y="2990"/>
                  <a:ext cx="425" cy="271"/>
                  <a:chOff x="1188" y="770"/>
                  <a:chExt cx="425" cy="271"/>
                </a:xfrm>
              </p:grpSpPr>
              <p:grpSp>
                <p:nvGrpSpPr>
                  <p:cNvPr id="1933" name="Group 13"/>
                  <p:cNvGrpSpPr>
                    <a:grpSpLocks/>
                  </p:cNvGrpSpPr>
                  <p:nvPr/>
                </p:nvGrpSpPr>
                <p:grpSpPr bwMode="auto">
                  <a:xfrm>
                    <a:off x="1188" y="770"/>
                    <a:ext cx="224" cy="271"/>
                    <a:chOff x="1188" y="770"/>
                    <a:chExt cx="224" cy="271"/>
                  </a:xfrm>
                </p:grpSpPr>
                <p:sp>
                  <p:nvSpPr>
                    <p:cNvPr id="2010" name="Freeform 14"/>
                    <p:cNvSpPr>
                      <a:spLocks/>
                    </p:cNvSpPr>
                    <p:nvPr/>
                  </p:nvSpPr>
                  <p:spPr bwMode="auto">
                    <a:xfrm>
                      <a:off x="1329" y="978"/>
                      <a:ext cx="69" cy="63"/>
                    </a:xfrm>
                    <a:custGeom>
                      <a:avLst/>
                      <a:gdLst>
                        <a:gd name="T0" fmla="*/ 0 w 197"/>
                        <a:gd name="T1" fmla="*/ 0 h 503"/>
                        <a:gd name="T2" fmla="*/ 1 w 197"/>
                        <a:gd name="T3" fmla="*/ 0 h 503"/>
                        <a:gd name="T4" fmla="*/ 1 w 197"/>
                        <a:gd name="T5" fmla="*/ 0 h 503"/>
                        <a:gd name="T6" fmla="*/ 0 w 197"/>
                        <a:gd name="T7" fmla="*/ 0 h 503"/>
                        <a:gd name="T8" fmla="*/ 0 w 197"/>
                        <a:gd name="T9" fmla="*/ 0 h 503"/>
                        <a:gd name="T10" fmla="*/ 0 60000 65536"/>
                        <a:gd name="T11" fmla="*/ 0 60000 65536"/>
                        <a:gd name="T12" fmla="*/ 0 60000 65536"/>
                        <a:gd name="T13" fmla="*/ 0 60000 65536"/>
                        <a:gd name="T14" fmla="*/ 0 60000 65536"/>
                        <a:gd name="T15" fmla="*/ 0 w 197"/>
                        <a:gd name="T16" fmla="*/ 0 h 503"/>
                        <a:gd name="T17" fmla="*/ 197 w 197"/>
                        <a:gd name="T18" fmla="*/ 503 h 503"/>
                      </a:gdLst>
                      <a:ahLst/>
                      <a:cxnLst>
                        <a:cxn ang="T10">
                          <a:pos x="T0" y="T1"/>
                        </a:cxn>
                        <a:cxn ang="T11">
                          <a:pos x="T2" y="T3"/>
                        </a:cxn>
                        <a:cxn ang="T12">
                          <a:pos x="T4" y="T5"/>
                        </a:cxn>
                        <a:cxn ang="T13">
                          <a:pos x="T6" y="T7"/>
                        </a:cxn>
                        <a:cxn ang="T14">
                          <a:pos x="T8" y="T9"/>
                        </a:cxn>
                      </a:cxnLst>
                      <a:rect l="T15" t="T16" r="T17" b="T18"/>
                      <a:pathLst>
                        <a:path w="197" h="503">
                          <a:moveTo>
                            <a:pt x="0" y="0"/>
                          </a:moveTo>
                          <a:lnTo>
                            <a:pt x="195" y="0"/>
                          </a:lnTo>
                          <a:lnTo>
                            <a:pt x="196" y="502"/>
                          </a:lnTo>
                          <a:lnTo>
                            <a:pt x="0" y="501"/>
                          </a:lnTo>
                          <a:lnTo>
                            <a:pt x="0" y="0"/>
                          </a:lnTo>
                        </a:path>
                      </a:pathLst>
                    </a:custGeom>
                    <a:gradFill rotWithShape="0">
                      <a:gsLst>
                        <a:gs pos="0">
                          <a:srgbClr val="006B61"/>
                        </a:gs>
                        <a:gs pos="100000">
                          <a:srgbClr val="1A7A71"/>
                        </a:gs>
                      </a:gsLst>
                      <a:lin ang="0" scaled="1"/>
                    </a:gradFill>
                    <a:ln w="12700" cap="rnd" cmpd="sng">
                      <a:solidFill>
                        <a:schemeClr val="tx1"/>
                      </a:solidFill>
                      <a:prstDash val="solid"/>
                      <a:round/>
                      <a:headEnd type="none" w="med" len="med"/>
                      <a:tailEnd type="none" w="med" len="med"/>
                    </a:ln>
                  </p:spPr>
                  <p:txBody>
                    <a:bodyPr/>
                    <a:lstStyle/>
                    <a:p>
                      <a:endParaRPr lang="it-IT"/>
                    </a:p>
                  </p:txBody>
                </p:sp>
                <p:sp>
                  <p:nvSpPr>
                    <p:cNvPr id="2011" name="Line 15"/>
                    <p:cNvSpPr>
                      <a:spLocks noChangeShapeType="1"/>
                    </p:cNvSpPr>
                    <p:nvPr/>
                  </p:nvSpPr>
                  <p:spPr bwMode="auto">
                    <a:xfrm flipH="1">
                      <a:off x="1305" y="955"/>
                      <a:ext cx="95" cy="0"/>
                    </a:xfrm>
                    <a:prstGeom prst="line">
                      <a:avLst/>
                    </a:prstGeom>
                    <a:noFill/>
                    <a:ln w="12700">
                      <a:solidFill>
                        <a:srgbClr val="000000"/>
                      </a:solidFill>
                      <a:round/>
                      <a:headEnd/>
                      <a:tailEnd/>
                    </a:ln>
                  </p:spPr>
                  <p:txBody>
                    <a:bodyPr wrap="none" anchor="ctr"/>
                    <a:lstStyle/>
                    <a:p>
                      <a:endParaRPr lang="it-IT"/>
                    </a:p>
                  </p:txBody>
                </p:sp>
                <p:grpSp>
                  <p:nvGrpSpPr>
                    <p:cNvPr id="2012" name="Group 16"/>
                    <p:cNvGrpSpPr>
                      <a:grpSpLocks/>
                    </p:cNvGrpSpPr>
                    <p:nvPr/>
                  </p:nvGrpSpPr>
                  <p:grpSpPr bwMode="auto">
                    <a:xfrm>
                      <a:off x="1191" y="858"/>
                      <a:ext cx="102" cy="80"/>
                      <a:chOff x="1099" y="3942"/>
                      <a:chExt cx="288" cy="180"/>
                    </a:xfrm>
                  </p:grpSpPr>
                  <p:sp>
                    <p:nvSpPr>
                      <p:cNvPr id="2068" name="Rectangle 17"/>
                      <p:cNvSpPr>
                        <a:spLocks noChangeArrowheads="1"/>
                      </p:cNvSpPr>
                      <p:nvPr/>
                    </p:nvSpPr>
                    <p:spPr bwMode="auto">
                      <a:xfrm>
                        <a:off x="1370" y="3982"/>
                        <a:ext cx="17" cy="112"/>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2069" name="Group 18"/>
                      <p:cNvGrpSpPr>
                        <a:grpSpLocks/>
                      </p:cNvGrpSpPr>
                      <p:nvPr/>
                    </p:nvGrpSpPr>
                    <p:grpSpPr bwMode="auto">
                      <a:xfrm>
                        <a:off x="1099" y="3981"/>
                        <a:ext cx="63" cy="112"/>
                        <a:chOff x="1099" y="3981"/>
                        <a:chExt cx="63" cy="112"/>
                      </a:xfrm>
                    </p:grpSpPr>
                    <p:sp>
                      <p:nvSpPr>
                        <p:cNvPr id="2081" name="Freeform 19"/>
                        <p:cNvSpPr>
                          <a:spLocks/>
                        </p:cNvSpPr>
                        <p:nvPr/>
                      </p:nvSpPr>
                      <p:spPr bwMode="auto">
                        <a:xfrm>
                          <a:off x="1099" y="4001"/>
                          <a:ext cx="18" cy="74"/>
                        </a:xfrm>
                        <a:custGeom>
                          <a:avLst/>
                          <a:gdLst>
                            <a:gd name="T0" fmla="*/ 17 w 18"/>
                            <a:gd name="T1" fmla="*/ 0 h 74"/>
                            <a:gd name="T2" fmla="*/ 17 w 18"/>
                            <a:gd name="T3" fmla="*/ 3 h 74"/>
                            <a:gd name="T4" fmla="*/ 16 w 18"/>
                            <a:gd name="T5" fmla="*/ 6 h 74"/>
                            <a:gd name="T6" fmla="*/ 14 w 18"/>
                            <a:gd name="T7" fmla="*/ 8 h 74"/>
                            <a:gd name="T8" fmla="*/ 10 w 18"/>
                            <a:gd name="T9" fmla="*/ 8 h 74"/>
                            <a:gd name="T10" fmla="*/ 4 w 18"/>
                            <a:gd name="T11" fmla="*/ 8 h 74"/>
                            <a:gd name="T12" fmla="*/ 0 w 18"/>
                            <a:gd name="T13" fmla="*/ 12 h 74"/>
                            <a:gd name="T14" fmla="*/ 0 w 18"/>
                            <a:gd name="T15" fmla="*/ 62 h 74"/>
                            <a:gd name="T16" fmla="*/ 4 w 18"/>
                            <a:gd name="T17" fmla="*/ 65 h 74"/>
                            <a:gd name="T18" fmla="*/ 10 w 18"/>
                            <a:gd name="T19" fmla="*/ 65 h 74"/>
                            <a:gd name="T20" fmla="*/ 14 w 18"/>
                            <a:gd name="T21" fmla="*/ 65 h 74"/>
                            <a:gd name="T22" fmla="*/ 16 w 18"/>
                            <a:gd name="T23" fmla="*/ 69 h 74"/>
                            <a:gd name="T24" fmla="*/ 17 w 18"/>
                            <a:gd name="T25" fmla="*/ 70 h 74"/>
                            <a:gd name="T26" fmla="*/ 17 w 18"/>
                            <a:gd name="T27" fmla="*/ 73 h 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74"/>
                            <a:gd name="T44" fmla="*/ 18 w 18"/>
                            <a:gd name="T45" fmla="*/ 74 h 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74">
                              <a:moveTo>
                                <a:pt x="17" y="0"/>
                              </a:moveTo>
                              <a:lnTo>
                                <a:pt x="17" y="3"/>
                              </a:lnTo>
                              <a:lnTo>
                                <a:pt x="16" y="6"/>
                              </a:lnTo>
                              <a:lnTo>
                                <a:pt x="14" y="8"/>
                              </a:lnTo>
                              <a:lnTo>
                                <a:pt x="10" y="8"/>
                              </a:lnTo>
                              <a:lnTo>
                                <a:pt x="4" y="8"/>
                              </a:lnTo>
                              <a:lnTo>
                                <a:pt x="0" y="12"/>
                              </a:lnTo>
                              <a:lnTo>
                                <a:pt x="0" y="62"/>
                              </a:lnTo>
                              <a:lnTo>
                                <a:pt x="4" y="65"/>
                              </a:lnTo>
                              <a:lnTo>
                                <a:pt x="10" y="65"/>
                              </a:lnTo>
                              <a:lnTo>
                                <a:pt x="14" y="65"/>
                              </a:lnTo>
                              <a:lnTo>
                                <a:pt x="16" y="69"/>
                              </a:lnTo>
                              <a:lnTo>
                                <a:pt x="17" y="70"/>
                              </a:lnTo>
                              <a:lnTo>
                                <a:pt x="17" y="73"/>
                              </a:lnTo>
                            </a:path>
                          </a:pathLst>
                        </a:custGeom>
                        <a:gradFill rotWithShape="0">
                          <a:gsLst>
                            <a:gs pos="0">
                              <a:srgbClr val="009688"/>
                            </a:gs>
                            <a:gs pos="100000">
                              <a:srgbClr val="005A52"/>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2082" name="Line 20"/>
                        <p:cNvSpPr>
                          <a:spLocks noChangeShapeType="1"/>
                        </p:cNvSpPr>
                        <p:nvPr/>
                      </p:nvSpPr>
                      <p:spPr bwMode="auto">
                        <a:xfrm>
                          <a:off x="1107" y="4014"/>
                          <a:ext cx="0" cy="50"/>
                        </a:xfrm>
                        <a:prstGeom prst="line">
                          <a:avLst/>
                        </a:prstGeom>
                        <a:noFill/>
                        <a:ln w="12700">
                          <a:solidFill>
                            <a:srgbClr val="000000"/>
                          </a:solidFill>
                          <a:round/>
                          <a:headEnd/>
                          <a:tailEnd/>
                        </a:ln>
                      </p:spPr>
                      <p:txBody>
                        <a:bodyPr wrap="none" anchor="ctr"/>
                        <a:lstStyle/>
                        <a:p>
                          <a:endParaRPr lang="it-IT"/>
                        </a:p>
                      </p:txBody>
                    </p:sp>
                    <p:sp>
                      <p:nvSpPr>
                        <p:cNvPr id="2083" name="Rectangle 21"/>
                        <p:cNvSpPr>
                          <a:spLocks noChangeArrowheads="1"/>
                        </p:cNvSpPr>
                        <p:nvPr/>
                      </p:nvSpPr>
                      <p:spPr bwMode="auto">
                        <a:xfrm>
                          <a:off x="1120" y="3981"/>
                          <a:ext cx="16" cy="112"/>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2084" name="Rectangle 22"/>
                        <p:cNvSpPr>
                          <a:spLocks noChangeArrowheads="1"/>
                        </p:cNvSpPr>
                        <p:nvPr/>
                      </p:nvSpPr>
                      <p:spPr bwMode="auto">
                        <a:xfrm>
                          <a:off x="1147" y="3981"/>
                          <a:ext cx="15" cy="112"/>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grpSp>
                    <p:nvGrpSpPr>
                      <p:cNvPr id="2070" name="Group 23"/>
                      <p:cNvGrpSpPr>
                        <a:grpSpLocks/>
                      </p:cNvGrpSpPr>
                      <p:nvPr/>
                    </p:nvGrpSpPr>
                    <p:grpSpPr bwMode="auto">
                      <a:xfrm>
                        <a:off x="1165" y="3987"/>
                        <a:ext cx="62" cy="99"/>
                        <a:chOff x="1165" y="3987"/>
                        <a:chExt cx="62" cy="99"/>
                      </a:xfrm>
                    </p:grpSpPr>
                    <p:sp>
                      <p:nvSpPr>
                        <p:cNvPr id="2079" name="Freeform 24"/>
                        <p:cNvSpPr>
                          <a:spLocks/>
                        </p:cNvSpPr>
                        <p:nvPr/>
                      </p:nvSpPr>
                      <p:spPr bwMode="auto">
                        <a:xfrm>
                          <a:off x="1165" y="3987"/>
                          <a:ext cx="62" cy="99"/>
                        </a:xfrm>
                        <a:custGeom>
                          <a:avLst/>
                          <a:gdLst>
                            <a:gd name="T0" fmla="*/ 60 w 62"/>
                            <a:gd name="T1" fmla="*/ 0 h 99"/>
                            <a:gd name="T2" fmla="*/ 32 w 62"/>
                            <a:gd name="T3" fmla="*/ 20 h 99"/>
                            <a:gd name="T4" fmla="*/ 13 w 62"/>
                            <a:gd name="T5" fmla="*/ 20 h 99"/>
                            <a:gd name="T6" fmla="*/ 0 w 62"/>
                            <a:gd name="T7" fmla="*/ 4 h 99"/>
                            <a:gd name="T8" fmla="*/ 0 w 62"/>
                            <a:gd name="T9" fmla="*/ 98 h 99"/>
                            <a:gd name="T10" fmla="*/ 16 w 62"/>
                            <a:gd name="T11" fmla="*/ 80 h 99"/>
                            <a:gd name="T12" fmla="*/ 33 w 62"/>
                            <a:gd name="T13" fmla="*/ 80 h 99"/>
                            <a:gd name="T14" fmla="*/ 61 w 62"/>
                            <a:gd name="T15" fmla="*/ 95 h 99"/>
                            <a:gd name="T16" fmla="*/ 60 w 62"/>
                            <a:gd name="T17" fmla="*/ 0 h 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99"/>
                            <a:gd name="T29" fmla="*/ 62 w 62"/>
                            <a:gd name="T30" fmla="*/ 99 h 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99">
                              <a:moveTo>
                                <a:pt x="60" y="0"/>
                              </a:moveTo>
                              <a:lnTo>
                                <a:pt x="32" y="20"/>
                              </a:lnTo>
                              <a:lnTo>
                                <a:pt x="13" y="20"/>
                              </a:lnTo>
                              <a:lnTo>
                                <a:pt x="0" y="4"/>
                              </a:lnTo>
                              <a:lnTo>
                                <a:pt x="0" y="98"/>
                              </a:lnTo>
                              <a:lnTo>
                                <a:pt x="16" y="80"/>
                              </a:lnTo>
                              <a:lnTo>
                                <a:pt x="33" y="80"/>
                              </a:lnTo>
                              <a:lnTo>
                                <a:pt x="61" y="95"/>
                              </a:lnTo>
                              <a:lnTo>
                                <a:pt x="60" y="0"/>
                              </a:lnTo>
                            </a:path>
                          </a:pathLst>
                        </a:custGeom>
                        <a:gradFill rotWithShape="0">
                          <a:gsLst>
                            <a:gs pos="0">
                              <a:srgbClr val="009688"/>
                            </a:gs>
                            <a:gs pos="100000">
                              <a:srgbClr val="005A52"/>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2080" name="Line 25"/>
                        <p:cNvSpPr>
                          <a:spLocks noChangeShapeType="1"/>
                        </p:cNvSpPr>
                        <p:nvPr/>
                      </p:nvSpPr>
                      <p:spPr bwMode="auto">
                        <a:xfrm>
                          <a:off x="1178" y="4008"/>
                          <a:ext cx="0" cy="57"/>
                        </a:xfrm>
                        <a:prstGeom prst="line">
                          <a:avLst/>
                        </a:prstGeom>
                        <a:noFill/>
                        <a:ln w="12700">
                          <a:solidFill>
                            <a:schemeClr val="tx1"/>
                          </a:solidFill>
                          <a:round/>
                          <a:headEnd/>
                          <a:tailEnd/>
                        </a:ln>
                      </p:spPr>
                      <p:txBody>
                        <a:bodyPr wrap="none" anchor="ctr"/>
                        <a:lstStyle/>
                        <a:p>
                          <a:endParaRPr lang="it-IT"/>
                        </a:p>
                      </p:txBody>
                    </p:sp>
                  </p:grpSp>
                  <p:grpSp>
                    <p:nvGrpSpPr>
                      <p:cNvPr id="2071" name="Group 26"/>
                      <p:cNvGrpSpPr>
                        <a:grpSpLocks/>
                      </p:cNvGrpSpPr>
                      <p:nvPr/>
                    </p:nvGrpSpPr>
                    <p:grpSpPr bwMode="auto">
                      <a:xfrm>
                        <a:off x="1308" y="3987"/>
                        <a:ext cx="61" cy="99"/>
                        <a:chOff x="1308" y="3987"/>
                        <a:chExt cx="61" cy="99"/>
                      </a:xfrm>
                    </p:grpSpPr>
                    <p:sp>
                      <p:nvSpPr>
                        <p:cNvPr id="2077" name="Freeform 27"/>
                        <p:cNvSpPr>
                          <a:spLocks/>
                        </p:cNvSpPr>
                        <p:nvPr/>
                      </p:nvSpPr>
                      <p:spPr bwMode="auto">
                        <a:xfrm>
                          <a:off x="1308" y="3987"/>
                          <a:ext cx="61" cy="99"/>
                        </a:xfrm>
                        <a:custGeom>
                          <a:avLst/>
                          <a:gdLst>
                            <a:gd name="T0" fmla="*/ 1 w 61"/>
                            <a:gd name="T1" fmla="*/ 0 h 99"/>
                            <a:gd name="T2" fmla="*/ 29 w 61"/>
                            <a:gd name="T3" fmla="*/ 20 h 99"/>
                            <a:gd name="T4" fmla="*/ 47 w 61"/>
                            <a:gd name="T5" fmla="*/ 20 h 99"/>
                            <a:gd name="T6" fmla="*/ 60 w 61"/>
                            <a:gd name="T7" fmla="*/ 4 h 99"/>
                            <a:gd name="T8" fmla="*/ 60 w 61"/>
                            <a:gd name="T9" fmla="*/ 98 h 99"/>
                            <a:gd name="T10" fmla="*/ 45 w 61"/>
                            <a:gd name="T11" fmla="*/ 80 h 99"/>
                            <a:gd name="T12" fmla="*/ 28 w 61"/>
                            <a:gd name="T13" fmla="*/ 80 h 99"/>
                            <a:gd name="T14" fmla="*/ 0 w 61"/>
                            <a:gd name="T15" fmla="*/ 95 h 99"/>
                            <a:gd name="T16" fmla="*/ 1 w 61"/>
                            <a:gd name="T17" fmla="*/ 0 h 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99"/>
                            <a:gd name="T29" fmla="*/ 61 w 61"/>
                            <a:gd name="T30" fmla="*/ 99 h 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99">
                              <a:moveTo>
                                <a:pt x="1" y="0"/>
                              </a:moveTo>
                              <a:lnTo>
                                <a:pt x="29" y="20"/>
                              </a:lnTo>
                              <a:lnTo>
                                <a:pt x="47" y="20"/>
                              </a:lnTo>
                              <a:lnTo>
                                <a:pt x="60" y="4"/>
                              </a:lnTo>
                              <a:lnTo>
                                <a:pt x="60" y="98"/>
                              </a:lnTo>
                              <a:lnTo>
                                <a:pt x="45" y="80"/>
                              </a:lnTo>
                              <a:lnTo>
                                <a:pt x="28" y="80"/>
                              </a:lnTo>
                              <a:lnTo>
                                <a:pt x="0" y="95"/>
                              </a:lnTo>
                              <a:lnTo>
                                <a:pt x="1" y="0"/>
                              </a:lnTo>
                            </a:path>
                          </a:pathLst>
                        </a:custGeom>
                        <a:gradFill rotWithShape="0">
                          <a:gsLst>
                            <a:gs pos="0">
                              <a:srgbClr val="009688"/>
                            </a:gs>
                            <a:gs pos="100000">
                              <a:srgbClr val="005A52"/>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2078" name="Line 28"/>
                        <p:cNvSpPr>
                          <a:spLocks noChangeShapeType="1"/>
                        </p:cNvSpPr>
                        <p:nvPr/>
                      </p:nvSpPr>
                      <p:spPr bwMode="auto">
                        <a:xfrm>
                          <a:off x="1356" y="4008"/>
                          <a:ext cx="0" cy="57"/>
                        </a:xfrm>
                        <a:prstGeom prst="line">
                          <a:avLst/>
                        </a:prstGeom>
                        <a:noFill/>
                        <a:ln w="12700">
                          <a:solidFill>
                            <a:schemeClr val="tx1"/>
                          </a:solidFill>
                          <a:round/>
                          <a:headEnd/>
                          <a:tailEnd/>
                        </a:ln>
                      </p:spPr>
                      <p:txBody>
                        <a:bodyPr wrap="none" anchor="ctr"/>
                        <a:lstStyle/>
                        <a:p>
                          <a:endParaRPr lang="it-IT"/>
                        </a:p>
                      </p:txBody>
                    </p:sp>
                  </p:grpSp>
                  <p:sp>
                    <p:nvSpPr>
                      <p:cNvPr id="2072" name="Oval 29"/>
                      <p:cNvSpPr>
                        <a:spLocks noChangeArrowheads="1"/>
                      </p:cNvSpPr>
                      <p:nvPr/>
                    </p:nvSpPr>
                    <p:spPr bwMode="auto">
                      <a:xfrm>
                        <a:off x="1204" y="3975"/>
                        <a:ext cx="125" cy="119"/>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2073" name="Oval 30"/>
                      <p:cNvSpPr>
                        <a:spLocks noChangeArrowheads="1"/>
                      </p:cNvSpPr>
                      <p:nvPr/>
                    </p:nvSpPr>
                    <p:spPr bwMode="auto">
                      <a:xfrm>
                        <a:off x="1218" y="3985"/>
                        <a:ext cx="97" cy="96"/>
                      </a:xfrm>
                      <a:prstGeom prst="ellipse">
                        <a:avLst/>
                      </a:prstGeom>
                      <a:solidFill>
                        <a:srgbClr val="006B61"/>
                      </a:solidFill>
                      <a:ln w="12700">
                        <a:solidFill>
                          <a:schemeClr val="tx1"/>
                        </a:solidFill>
                        <a:round/>
                        <a:headEnd/>
                        <a:tailEnd/>
                      </a:ln>
                    </p:spPr>
                    <p:txBody>
                      <a:bodyPr wrap="none" anchor="ctr"/>
                      <a:lstStyle/>
                      <a:p>
                        <a:endParaRPr lang="it-IT">
                          <a:cs typeface="Times New Roman" pitchFamily="18" charset="0"/>
                        </a:endParaRPr>
                      </a:p>
                    </p:txBody>
                  </p:sp>
                  <p:sp>
                    <p:nvSpPr>
                      <p:cNvPr id="2074" name="Freeform 31"/>
                      <p:cNvSpPr>
                        <a:spLocks/>
                      </p:cNvSpPr>
                      <p:nvPr/>
                    </p:nvSpPr>
                    <p:spPr bwMode="auto">
                      <a:xfrm>
                        <a:off x="1202" y="3942"/>
                        <a:ext cx="142" cy="180"/>
                      </a:xfrm>
                      <a:custGeom>
                        <a:avLst/>
                        <a:gdLst>
                          <a:gd name="T0" fmla="*/ 72 w 142"/>
                          <a:gd name="T1" fmla="*/ 0 h 180"/>
                          <a:gd name="T2" fmla="*/ 57 w 142"/>
                          <a:gd name="T3" fmla="*/ 96 h 180"/>
                          <a:gd name="T4" fmla="*/ 0 w 142"/>
                          <a:gd name="T5" fmla="*/ 178 h 180"/>
                          <a:gd name="T6" fmla="*/ 3 w 142"/>
                          <a:gd name="T7" fmla="*/ 179 h 180"/>
                          <a:gd name="T8" fmla="*/ 61 w 142"/>
                          <a:gd name="T9" fmla="*/ 97 h 180"/>
                          <a:gd name="T10" fmla="*/ 141 w 142"/>
                          <a:gd name="T11" fmla="*/ 46 h 180"/>
                          <a:gd name="T12" fmla="*/ 135 w 142"/>
                          <a:gd name="T13" fmla="*/ 38 h 180"/>
                          <a:gd name="T14" fmla="*/ 131 w 142"/>
                          <a:gd name="T15" fmla="*/ 32 h 180"/>
                          <a:gd name="T16" fmla="*/ 125 w 142"/>
                          <a:gd name="T17" fmla="*/ 25 h 180"/>
                          <a:gd name="T18" fmla="*/ 117 w 142"/>
                          <a:gd name="T19" fmla="*/ 19 h 180"/>
                          <a:gd name="T20" fmla="*/ 110 w 142"/>
                          <a:gd name="T21" fmla="*/ 15 h 180"/>
                          <a:gd name="T22" fmla="*/ 103 w 142"/>
                          <a:gd name="T23" fmla="*/ 10 h 180"/>
                          <a:gd name="T24" fmla="*/ 94 w 142"/>
                          <a:gd name="T25" fmla="*/ 6 h 180"/>
                          <a:gd name="T26" fmla="*/ 85 w 142"/>
                          <a:gd name="T27" fmla="*/ 4 h 180"/>
                          <a:gd name="T28" fmla="*/ 78 w 142"/>
                          <a:gd name="T29" fmla="*/ 1 h 180"/>
                          <a:gd name="T30" fmla="*/ 72 w 142"/>
                          <a:gd name="T31" fmla="*/ 0 h 1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2"/>
                          <a:gd name="T49" fmla="*/ 0 h 180"/>
                          <a:gd name="T50" fmla="*/ 142 w 142"/>
                          <a:gd name="T51" fmla="*/ 180 h 1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2" h="180">
                            <a:moveTo>
                              <a:pt x="72" y="0"/>
                            </a:moveTo>
                            <a:lnTo>
                              <a:pt x="57" y="96"/>
                            </a:lnTo>
                            <a:lnTo>
                              <a:pt x="0" y="178"/>
                            </a:lnTo>
                            <a:lnTo>
                              <a:pt x="3" y="179"/>
                            </a:lnTo>
                            <a:lnTo>
                              <a:pt x="61" y="97"/>
                            </a:lnTo>
                            <a:lnTo>
                              <a:pt x="141" y="46"/>
                            </a:lnTo>
                            <a:lnTo>
                              <a:pt x="135" y="38"/>
                            </a:lnTo>
                            <a:lnTo>
                              <a:pt x="131" y="32"/>
                            </a:lnTo>
                            <a:lnTo>
                              <a:pt x="125" y="25"/>
                            </a:lnTo>
                            <a:lnTo>
                              <a:pt x="117" y="19"/>
                            </a:lnTo>
                            <a:lnTo>
                              <a:pt x="110" y="15"/>
                            </a:lnTo>
                            <a:lnTo>
                              <a:pt x="103" y="10"/>
                            </a:lnTo>
                            <a:lnTo>
                              <a:pt x="94" y="6"/>
                            </a:lnTo>
                            <a:lnTo>
                              <a:pt x="85" y="4"/>
                            </a:lnTo>
                            <a:lnTo>
                              <a:pt x="78" y="1"/>
                            </a:lnTo>
                            <a:lnTo>
                              <a:pt x="72" y="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2075" name="Oval 32"/>
                      <p:cNvSpPr>
                        <a:spLocks noChangeArrowheads="1"/>
                      </p:cNvSpPr>
                      <p:nvPr/>
                    </p:nvSpPr>
                    <p:spPr bwMode="auto">
                      <a:xfrm>
                        <a:off x="1258" y="4027"/>
                        <a:ext cx="16" cy="15"/>
                      </a:xfrm>
                      <a:prstGeom prst="ellipse">
                        <a:avLst/>
                      </a:prstGeom>
                      <a:solidFill>
                        <a:srgbClr val="C0FEF9"/>
                      </a:solidFill>
                      <a:ln w="12700">
                        <a:solidFill>
                          <a:schemeClr val="tx1"/>
                        </a:solidFill>
                        <a:round/>
                        <a:headEnd/>
                        <a:tailEnd/>
                      </a:ln>
                    </p:spPr>
                    <p:txBody>
                      <a:bodyPr wrap="none" anchor="ctr"/>
                      <a:lstStyle/>
                      <a:p>
                        <a:endParaRPr lang="it-IT">
                          <a:cs typeface="Times New Roman" pitchFamily="18" charset="0"/>
                        </a:endParaRPr>
                      </a:p>
                    </p:txBody>
                  </p:sp>
                  <p:sp>
                    <p:nvSpPr>
                      <p:cNvPr id="2076" name="Oval 33"/>
                      <p:cNvSpPr>
                        <a:spLocks noChangeArrowheads="1"/>
                      </p:cNvSpPr>
                      <p:nvPr/>
                    </p:nvSpPr>
                    <p:spPr bwMode="auto">
                      <a:xfrm>
                        <a:off x="1203" y="4111"/>
                        <a:ext cx="8" cy="9"/>
                      </a:xfrm>
                      <a:prstGeom prst="ellipse">
                        <a:avLst/>
                      </a:prstGeom>
                      <a:solidFill>
                        <a:schemeClr val="bg1"/>
                      </a:solidFill>
                      <a:ln w="12700">
                        <a:solidFill>
                          <a:schemeClr val="tx1"/>
                        </a:solidFill>
                        <a:round/>
                        <a:headEnd/>
                        <a:tailEnd/>
                      </a:ln>
                    </p:spPr>
                    <p:txBody>
                      <a:bodyPr wrap="none" anchor="ctr"/>
                      <a:lstStyle/>
                      <a:p>
                        <a:endParaRPr lang="it-IT">
                          <a:cs typeface="Times New Roman" pitchFamily="18" charset="0"/>
                        </a:endParaRPr>
                      </a:p>
                    </p:txBody>
                  </p:sp>
                </p:grpSp>
                <p:sp>
                  <p:nvSpPr>
                    <p:cNvPr id="2013" name="Freeform 34"/>
                    <p:cNvSpPr>
                      <a:spLocks/>
                    </p:cNvSpPr>
                    <p:nvPr/>
                  </p:nvSpPr>
                  <p:spPr bwMode="auto">
                    <a:xfrm>
                      <a:off x="1267" y="770"/>
                      <a:ext cx="133" cy="206"/>
                    </a:xfrm>
                    <a:custGeom>
                      <a:avLst/>
                      <a:gdLst>
                        <a:gd name="T0" fmla="*/ 2 w 373"/>
                        <a:gd name="T1" fmla="*/ 8 h 466"/>
                        <a:gd name="T2" fmla="*/ 1 w 373"/>
                        <a:gd name="T3" fmla="*/ 8 h 466"/>
                        <a:gd name="T4" fmla="*/ 1 w 373"/>
                        <a:gd name="T5" fmla="*/ 8 h 466"/>
                        <a:gd name="T6" fmla="*/ 1 w 373"/>
                        <a:gd name="T7" fmla="*/ 7 h 466"/>
                        <a:gd name="T8" fmla="*/ 1 w 373"/>
                        <a:gd name="T9" fmla="*/ 6 h 466"/>
                        <a:gd name="T10" fmla="*/ 1 w 373"/>
                        <a:gd name="T11" fmla="*/ 6 h 466"/>
                        <a:gd name="T12" fmla="*/ 0 w 373"/>
                        <a:gd name="T13" fmla="*/ 6 h 466"/>
                        <a:gd name="T14" fmla="*/ 0 w 373"/>
                        <a:gd name="T15" fmla="*/ 4 h 466"/>
                        <a:gd name="T16" fmla="*/ 1 w 373"/>
                        <a:gd name="T17" fmla="*/ 4 h 466"/>
                        <a:gd name="T18" fmla="*/ 1 w 373"/>
                        <a:gd name="T19" fmla="*/ 3 h 466"/>
                        <a:gd name="T20" fmla="*/ 1 w 373"/>
                        <a:gd name="T21" fmla="*/ 2 h 466"/>
                        <a:gd name="T22" fmla="*/ 1 w 373"/>
                        <a:gd name="T23" fmla="*/ 2 h 466"/>
                        <a:gd name="T24" fmla="*/ 1 w 373"/>
                        <a:gd name="T25" fmla="*/ 2 h 466"/>
                        <a:gd name="T26" fmla="*/ 1 w 373"/>
                        <a:gd name="T27" fmla="*/ 2 h 466"/>
                        <a:gd name="T28" fmla="*/ 1 w 373"/>
                        <a:gd name="T29" fmla="*/ 2 h 466"/>
                        <a:gd name="T30" fmla="*/ 1 w 373"/>
                        <a:gd name="T31" fmla="*/ 2 h 466"/>
                        <a:gd name="T32" fmla="*/ 1 w 373"/>
                        <a:gd name="T33" fmla="*/ 2 h 466"/>
                        <a:gd name="T34" fmla="*/ 1 w 373"/>
                        <a:gd name="T35" fmla="*/ 2 h 466"/>
                        <a:gd name="T36" fmla="*/ 1 w 373"/>
                        <a:gd name="T37" fmla="*/ 2 h 466"/>
                        <a:gd name="T38" fmla="*/ 0 w 373"/>
                        <a:gd name="T39" fmla="*/ 2 h 466"/>
                        <a:gd name="T40" fmla="*/ 0 w 373"/>
                        <a:gd name="T41" fmla="*/ 2 h 466"/>
                        <a:gd name="T42" fmla="*/ 0 w 373"/>
                        <a:gd name="T43" fmla="*/ 2 h 466"/>
                        <a:gd name="T44" fmla="*/ 0 w 373"/>
                        <a:gd name="T45" fmla="*/ 0 h 466"/>
                        <a:gd name="T46" fmla="*/ 0 w 373"/>
                        <a:gd name="T47" fmla="*/ 0 h 466"/>
                        <a:gd name="T48" fmla="*/ 1 w 373"/>
                        <a:gd name="T49" fmla="*/ 0 h 466"/>
                        <a:gd name="T50" fmla="*/ 2 w 373"/>
                        <a:gd name="T51" fmla="*/ 0 h 46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3"/>
                        <a:gd name="T79" fmla="*/ 0 h 466"/>
                        <a:gd name="T80" fmla="*/ 373 w 373"/>
                        <a:gd name="T81" fmla="*/ 466 h 46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3" h="466">
                          <a:moveTo>
                            <a:pt x="372" y="464"/>
                          </a:moveTo>
                          <a:lnTo>
                            <a:pt x="188" y="464"/>
                          </a:lnTo>
                          <a:lnTo>
                            <a:pt x="156" y="465"/>
                          </a:lnTo>
                          <a:lnTo>
                            <a:pt x="112" y="418"/>
                          </a:lnTo>
                          <a:lnTo>
                            <a:pt x="114" y="373"/>
                          </a:lnTo>
                          <a:lnTo>
                            <a:pt x="103" y="353"/>
                          </a:lnTo>
                          <a:lnTo>
                            <a:pt x="81" y="342"/>
                          </a:lnTo>
                          <a:lnTo>
                            <a:pt x="81" y="221"/>
                          </a:lnTo>
                          <a:lnTo>
                            <a:pt x="103" y="208"/>
                          </a:lnTo>
                          <a:lnTo>
                            <a:pt x="114" y="182"/>
                          </a:lnTo>
                          <a:lnTo>
                            <a:pt x="112" y="128"/>
                          </a:lnTo>
                          <a:lnTo>
                            <a:pt x="112" y="126"/>
                          </a:lnTo>
                          <a:lnTo>
                            <a:pt x="112" y="121"/>
                          </a:lnTo>
                          <a:lnTo>
                            <a:pt x="111" y="119"/>
                          </a:lnTo>
                          <a:lnTo>
                            <a:pt x="110" y="114"/>
                          </a:lnTo>
                          <a:lnTo>
                            <a:pt x="108" y="112"/>
                          </a:lnTo>
                          <a:lnTo>
                            <a:pt x="105" y="114"/>
                          </a:lnTo>
                          <a:lnTo>
                            <a:pt x="102" y="111"/>
                          </a:lnTo>
                          <a:lnTo>
                            <a:pt x="97" y="112"/>
                          </a:lnTo>
                          <a:lnTo>
                            <a:pt x="17" y="112"/>
                          </a:lnTo>
                          <a:lnTo>
                            <a:pt x="0" y="96"/>
                          </a:lnTo>
                          <a:lnTo>
                            <a:pt x="0" y="13"/>
                          </a:lnTo>
                          <a:lnTo>
                            <a:pt x="10" y="0"/>
                          </a:lnTo>
                          <a:lnTo>
                            <a:pt x="170" y="0"/>
                          </a:lnTo>
                          <a:lnTo>
                            <a:pt x="370" y="0"/>
                          </a:lnTo>
                        </a:path>
                      </a:pathLst>
                    </a:custGeom>
                    <a:gradFill rotWithShape="0">
                      <a:gsLst>
                        <a:gs pos="0">
                          <a:srgbClr val="006B61"/>
                        </a:gs>
                        <a:gs pos="100000">
                          <a:srgbClr val="338981"/>
                        </a:gs>
                      </a:gsLst>
                      <a:lin ang="0" scaled="1"/>
                    </a:gradFill>
                    <a:ln w="12700" cap="rnd" cmpd="sng">
                      <a:solidFill>
                        <a:srgbClr val="000000"/>
                      </a:solidFill>
                      <a:prstDash val="solid"/>
                      <a:round/>
                      <a:headEnd type="none" w="med" len="med"/>
                      <a:tailEnd type="none" w="med" len="med"/>
                    </a:ln>
                  </p:spPr>
                  <p:txBody>
                    <a:bodyPr/>
                    <a:lstStyle/>
                    <a:p>
                      <a:endParaRPr lang="it-IT"/>
                    </a:p>
                  </p:txBody>
                </p:sp>
                <p:sp>
                  <p:nvSpPr>
                    <p:cNvPr id="2014" name="Freeform 35"/>
                    <p:cNvSpPr>
                      <a:spLocks/>
                    </p:cNvSpPr>
                    <p:nvPr/>
                  </p:nvSpPr>
                  <p:spPr bwMode="auto">
                    <a:xfrm>
                      <a:off x="1336" y="856"/>
                      <a:ext cx="9" cy="73"/>
                    </a:xfrm>
                    <a:custGeom>
                      <a:avLst/>
                      <a:gdLst>
                        <a:gd name="T0" fmla="*/ 0 w 24"/>
                        <a:gd name="T1" fmla="*/ 0 h 166"/>
                        <a:gd name="T2" fmla="*/ 0 w 24"/>
                        <a:gd name="T3" fmla="*/ 1 h 166"/>
                        <a:gd name="T4" fmla="*/ 0 w 24"/>
                        <a:gd name="T5" fmla="*/ 2 h 166"/>
                        <a:gd name="T6" fmla="*/ 0 w 24"/>
                        <a:gd name="T7" fmla="*/ 2 h 166"/>
                        <a:gd name="T8" fmla="*/ 0 w 24"/>
                        <a:gd name="T9" fmla="*/ 3 h 166"/>
                        <a:gd name="T10" fmla="*/ 0 60000 65536"/>
                        <a:gd name="T11" fmla="*/ 0 60000 65536"/>
                        <a:gd name="T12" fmla="*/ 0 60000 65536"/>
                        <a:gd name="T13" fmla="*/ 0 60000 65536"/>
                        <a:gd name="T14" fmla="*/ 0 60000 65536"/>
                        <a:gd name="T15" fmla="*/ 0 w 24"/>
                        <a:gd name="T16" fmla="*/ 0 h 166"/>
                        <a:gd name="T17" fmla="*/ 24 w 24"/>
                        <a:gd name="T18" fmla="*/ 166 h 166"/>
                      </a:gdLst>
                      <a:ahLst/>
                      <a:cxnLst>
                        <a:cxn ang="T10">
                          <a:pos x="T0" y="T1"/>
                        </a:cxn>
                        <a:cxn ang="T11">
                          <a:pos x="T2" y="T3"/>
                        </a:cxn>
                        <a:cxn ang="T12">
                          <a:pos x="T4" y="T5"/>
                        </a:cxn>
                        <a:cxn ang="T13">
                          <a:pos x="T6" y="T7"/>
                        </a:cxn>
                        <a:cxn ang="T14">
                          <a:pos x="T8" y="T9"/>
                        </a:cxn>
                      </a:cxnLst>
                      <a:rect l="T15" t="T16" r="T17" b="T18"/>
                      <a:pathLst>
                        <a:path w="24" h="166">
                          <a:moveTo>
                            <a:pt x="0" y="0"/>
                          </a:moveTo>
                          <a:lnTo>
                            <a:pt x="23" y="82"/>
                          </a:lnTo>
                          <a:lnTo>
                            <a:pt x="22" y="103"/>
                          </a:lnTo>
                          <a:lnTo>
                            <a:pt x="17" y="124"/>
                          </a:lnTo>
                          <a:lnTo>
                            <a:pt x="0" y="165"/>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2015" name="Line 36"/>
                    <p:cNvSpPr>
                      <a:spLocks noChangeShapeType="1"/>
                    </p:cNvSpPr>
                    <p:nvPr/>
                  </p:nvSpPr>
                  <p:spPr bwMode="auto">
                    <a:xfrm>
                      <a:off x="1305" y="820"/>
                      <a:ext cx="92" cy="0"/>
                    </a:xfrm>
                    <a:prstGeom prst="line">
                      <a:avLst/>
                    </a:prstGeom>
                    <a:noFill/>
                    <a:ln w="12700">
                      <a:solidFill>
                        <a:srgbClr val="000000"/>
                      </a:solidFill>
                      <a:round/>
                      <a:headEnd/>
                      <a:tailEnd/>
                    </a:ln>
                  </p:spPr>
                  <p:txBody>
                    <a:bodyPr wrap="none" anchor="ctr"/>
                    <a:lstStyle/>
                    <a:p>
                      <a:endParaRPr lang="it-IT"/>
                    </a:p>
                  </p:txBody>
                </p:sp>
                <p:sp>
                  <p:nvSpPr>
                    <p:cNvPr id="2016" name="Line 37"/>
                    <p:cNvSpPr>
                      <a:spLocks noChangeShapeType="1"/>
                    </p:cNvSpPr>
                    <p:nvPr/>
                  </p:nvSpPr>
                  <p:spPr bwMode="auto">
                    <a:xfrm>
                      <a:off x="1269" y="813"/>
                      <a:ext cx="128" cy="1"/>
                    </a:xfrm>
                    <a:prstGeom prst="line">
                      <a:avLst/>
                    </a:prstGeom>
                    <a:noFill/>
                    <a:ln w="12700">
                      <a:solidFill>
                        <a:srgbClr val="000000"/>
                      </a:solidFill>
                      <a:round/>
                      <a:headEnd/>
                      <a:tailEnd/>
                    </a:ln>
                  </p:spPr>
                  <p:txBody>
                    <a:bodyPr wrap="none" anchor="ctr"/>
                    <a:lstStyle/>
                    <a:p>
                      <a:endParaRPr lang="it-IT"/>
                    </a:p>
                  </p:txBody>
                </p:sp>
                <p:sp>
                  <p:nvSpPr>
                    <p:cNvPr id="2017" name="Line 38"/>
                    <p:cNvSpPr>
                      <a:spLocks noChangeShapeType="1"/>
                    </p:cNvSpPr>
                    <p:nvPr/>
                  </p:nvSpPr>
                  <p:spPr bwMode="auto">
                    <a:xfrm>
                      <a:off x="1276" y="821"/>
                      <a:ext cx="121" cy="0"/>
                    </a:xfrm>
                    <a:prstGeom prst="line">
                      <a:avLst/>
                    </a:prstGeom>
                    <a:noFill/>
                    <a:ln w="12700">
                      <a:solidFill>
                        <a:schemeClr val="tx1"/>
                      </a:solidFill>
                      <a:round/>
                      <a:headEnd/>
                      <a:tailEnd/>
                    </a:ln>
                  </p:spPr>
                  <p:txBody>
                    <a:bodyPr wrap="none" anchor="ctr"/>
                    <a:lstStyle/>
                    <a:p>
                      <a:endParaRPr lang="it-IT"/>
                    </a:p>
                  </p:txBody>
                </p:sp>
                <p:grpSp>
                  <p:nvGrpSpPr>
                    <p:cNvPr id="2018" name="Group 39"/>
                    <p:cNvGrpSpPr>
                      <a:grpSpLocks/>
                    </p:cNvGrpSpPr>
                    <p:nvPr/>
                  </p:nvGrpSpPr>
                  <p:grpSpPr bwMode="auto">
                    <a:xfrm>
                      <a:off x="1278" y="820"/>
                      <a:ext cx="33" cy="18"/>
                      <a:chOff x="1337" y="3870"/>
                      <a:chExt cx="95" cy="40"/>
                    </a:xfrm>
                  </p:grpSpPr>
                  <p:sp>
                    <p:nvSpPr>
                      <p:cNvPr id="2063" name="Rectangle 40"/>
                      <p:cNvSpPr>
                        <a:spLocks noChangeArrowheads="1"/>
                      </p:cNvSpPr>
                      <p:nvPr/>
                    </p:nvSpPr>
                    <p:spPr bwMode="auto">
                      <a:xfrm>
                        <a:off x="1352" y="3876"/>
                        <a:ext cx="64" cy="31"/>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064" name="Oval 41"/>
                      <p:cNvSpPr>
                        <a:spLocks noChangeArrowheads="1"/>
                      </p:cNvSpPr>
                      <p:nvPr/>
                    </p:nvSpPr>
                    <p:spPr bwMode="auto">
                      <a:xfrm>
                        <a:off x="1363" y="3895"/>
                        <a:ext cx="42" cy="1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065" name="Freeform 42"/>
                      <p:cNvSpPr>
                        <a:spLocks/>
                      </p:cNvSpPr>
                      <p:nvPr/>
                    </p:nvSpPr>
                    <p:spPr bwMode="auto">
                      <a:xfrm>
                        <a:off x="1337" y="3870"/>
                        <a:ext cx="95" cy="33"/>
                      </a:xfrm>
                      <a:custGeom>
                        <a:avLst/>
                        <a:gdLst>
                          <a:gd name="T0" fmla="*/ 0 w 95"/>
                          <a:gd name="T1" fmla="*/ 30 h 33"/>
                          <a:gd name="T2" fmla="*/ 0 w 95"/>
                          <a:gd name="T3" fmla="*/ 0 h 33"/>
                          <a:gd name="T4" fmla="*/ 94 w 95"/>
                          <a:gd name="T5" fmla="*/ 0 h 33"/>
                          <a:gd name="T6" fmla="*/ 94 w 95"/>
                          <a:gd name="T7" fmla="*/ 31 h 33"/>
                          <a:gd name="T8" fmla="*/ 94 w 95"/>
                          <a:gd name="T9" fmla="*/ 32 h 33"/>
                          <a:gd name="T10" fmla="*/ 0 60000 65536"/>
                          <a:gd name="T11" fmla="*/ 0 60000 65536"/>
                          <a:gd name="T12" fmla="*/ 0 60000 65536"/>
                          <a:gd name="T13" fmla="*/ 0 60000 65536"/>
                          <a:gd name="T14" fmla="*/ 0 60000 65536"/>
                          <a:gd name="T15" fmla="*/ 0 w 95"/>
                          <a:gd name="T16" fmla="*/ 0 h 33"/>
                          <a:gd name="T17" fmla="*/ 95 w 95"/>
                          <a:gd name="T18" fmla="*/ 33 h 33"/>
                        </a:gdLst>
                        <a:ahLst/>
                        <a:cxnLst>
                          <a:cxn ang="T10">
                            <a:pos x="T0" y="T1"/>
                          </a:cxn>
                          <a:cxn ang="T11">
                            <a:pos x="T2" y="T3"/>
                          </a:cxn>
                          <a:cxn ang="T12">
                            <a:pos x="T4" y="T5"/>
                          </a:cxn>
                          <a:cxn ang="T13">
                            <a:pos x="T6" y="T7"/>
                          </a:cxn>
                          <a:cxn ang="T14">
                            <a:pos x="T8" y="T9"/>
                          </a:cxn>
                        </a:cxnLst>
                        <a:rect l="T15" t="T16" r="T17" b="T18"/>
                        <a:pathLst>
                          <a:path w="95" h="33">
                            <a:moveTo>
                              <a:pt x="0" y="30"/>
                            </a:moveTo>
                            <a:lnTo>
                              <a:pt x="0" y="0"/>
                            </a:lnTo>
                            <a:lnTo>
                              <a:pt x="94" y="0"/>
                            </a:lnTo>
                            <a:lnTo>
                              <a:pt x="94" y="31"/>
                            </a:lnTo>
                            <a:lnTo>
                              <a:pt x="94" y="3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066" name="Freeform 43"/>
                      <p:cNvSpPr>
                        <a:spLocks/>
                      </p:cNvSpPr>
                      <p:nvPr/>
                    </p:nvSpPr>
                    <p:spPr bwMode="auto">
                      <a:xfrm>
                        <a:off x="1409" y="3870"/>
                        <a:ext cx="23" cy="40"/>
                      </a:xfrm>
                      <a:custGeom>
                        <a:avLst/>
                        <a:gdLst>
                          <a:gd name="T0" fmla="*/ 22 w 23"/>
                          <a:gd name="T1" fmla="*/ 0 h 40"/>
                          <a:gd name="T2" fmla="*/ 22 w 23"/>
                          <a:gd name="T3" fmla="*/ 32 h 40"/>
                          <a:gd name="T4" fmla="*/ 21 w 23"/>
                          <a:gd name="T5" fmla="*/ 35 h 40"/>
                          <a:gd name="T6" fmla="*/ 18 w 23"/>
                          <a:gd name="T7" fmla="*/ 37 h 40"/>
                          <a:gd name="T8" fmla="*/ 15 w 23"/>
                          <a:gd name="T9" fmla="*/ 38 h 40"/>
                          <a:gd name="T10" fmla="*/ 12 w 23"/>
                          <a:gd name="T11" fmla="*/ 39 h 40"/>
                          <a:gd name="T12" fmla="*/ 8 w 23"/>
                          <a:gd name="T13" fmla="*/ 39 h 40"/>
                          <a:gd name="T14" fmla="*/ 5 w 23"/>
                          <a:gd name="T15" fmla="*/ 37 h 40"/>
                          <a:gd name="T16" fmla="*/ 2 w 23"/>
                          <a:gd name="T17" fmla="*/ 35 h 40"/>
                          <a:gd name="T18" fmla="*/ 1 w 23"/>
                          <a:gd name="T19" fmla="*/ 33 h 40"/>
                          <a:gd name="T20" fmla="*/ 0 w 23"/>
                          <a:gd name="T21" fmla="*/ 31 h 40"/>
                          <a:gd name="T22" fmla="*/ 0 w 23"/>
                          <a:gd name="T23" fmla="*/ 0 h 40"/>
                          <a:gd name="T24" fmla="*/ 22 w 23"/>
                          <a:gd name="T25" fmla="*/ 0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0"/>
                          <a:gd name="T41" fmla="*/ 23 w 23"/>
                          <a:gd name="T42" fmla="*/ 40 h 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0">
                            <a:moveTo>
                              <a:pt x="22" y="0"/>
                            </a:moveTo>
                            <a:lnTo>
                              <a:pt x="22" y="32"/>
                            </a:lnTo>
                            <a:lnTo>
                              <a:pt x="21" y="35"/>
                            </a:lnTo>
                            <a:lnTo>
                              <a:pt x="18" y="37"/>
                            </a:lnTo>
                            <a:lnTo>
                              <a:pt x="15" y="38"/>
                            </a:lnTo>
                            <a:lnTo>
                              <a:pt x="12" y="39"/>
                            </a:lnTo>
                            <a:lnTo>
                              <a:pt x="8" y="39"/>
                            </a:lnTo>
                            <a:lnTo>
                              <a:pt x="5" y="37"/>
                            </a:lnTo>
                            <a:lnTo>
                              <a:pt x="2" y="35"/>
                            </a:lnTo>
                            <a:lnTo>
                              <a:pt x="1" y="33"/>
                            </a:lnTo>
                            <a:lnTo>
                              <a:pt x="0" y="31"/>
                            </a:lnTo>
                            <a:lnTo>
                              <a:pt x="0" y="0"/>
                            </a:lnTo>
                            <a:lnTo>
                              <a:pt x="22"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067" name="Freeform 44"/>
                      <p:cNvSpPr>
                        <a:spLocks/>
                      </p:cNvSpPr>
                      <p:nvPr/>
                    </p:nvSpPr>
                    <p:spPr bwMode="auto">
                      <a:xfrm>
                        <a:off x="1337" y="3870"/>
                        <a:ext cx="24" cy="40"/>
                      </a:xfrm>
                      <a:custGeom>
                        <a:avLst/>
                        <a:gdLst>
                          <a:gd name="T0" fmla="*/ 23 w 24"/>
                          <a:gd name="T1" fmla="*/ 0 h 40"/>
                          <a:gd name="T2" fmla="*/ 23 w 24"/>
                          <a:gd name="T3" fmla="*/ 32 h 40"/>
                          <a:gd name="T4" fmla="*/ 22 w 24"/>
                          <a:gd name="T5" fmla="*/ 35 h 40"/>
                          <a:gd name="T6" fmla="*/ 19 w 24"/>
                          <a:gd name="T7" fmla="*/ 37 h 40"/>
                          <a:gd name="T8" fmla="*/ 16 w 24"/>
                          <a:gd name="T9" fmla="*/ 38 h 40"/>
                          <a:gd name="T10" fmla="*/ 13 w 24"/>
                          <a:gd name="T11" fmla="*/ 39 h 40"/>
                          <a:gd name="T12" fmla="*/ 9 w 24"/>
                          <a:gd name="T13" fmla="*/ 39 h 40"/>
                          <a:gd name="T14" fmla="*/ 5 w 24"/>
                          <a:gd name="T15" fmla="*/ 37 h 40"/>
                          <a:gd name="T16" fmla="*/ 3 w 24"/>
                          <a:gd name="T17" fmla="*/ 35 h 40"/>
                          <a:gd name="T18" fmla="*/ 1 w 24"/>
                          <a:gd name="T19" fmla="*/ 33 h 40"/>
                          <a:gd name="T20" fmla="*/ 0 w 24"/>
                          <a:gd name="T21" fmla="*/ 31 h 40"/>
                          <a:gd name="T22" fmla="*/ 0 w 24"/>
                          <a:gd name="T23" fmla="*/ 0 h 40"/>
                          <a:gd name="T24" fmla="*/ 23 w 24"/>
                          <a:gd name="T25" fmla="*/ 0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40"/>
                          <a:gd name="T41" fmla="*/ 24 w 24"/>
                          <a:gd name="T42" fmla="*/ 40 h 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40">
                            <a:moveTo>
                              <a:pt x="23" y="0"/>
                            </a:moveTo>
                            <a:lnTo>
                              <a:pt x="23" y="32"/>
                            </a:lnTo>
                            <a:lnTo>
                              <a:pt x="22" y="35"/>
                            </a:lnTo>
                            <a:lnTo>
                              <a:pt x="19" y="37"/>
                            </a:lnTo>
                            <a:lnTo>
                              <a:pt x="16" y="38"/>
                            </a:lnTo>
                            <a:lnTo>
                              <a:pt x="13" y="39"/>
                            </a:lnTo>
                            <a:lnTo>
                              <a:pt x="9" y="39"/>
                            </a:lnTo>
                            <a:lnTo>
                              <a:pt x="5" y="37"/>
                            </a:lnTo>
                            <a:lnTo>
                              <a:pt x="3" y="35"/>
                            </a:lnTo>
                            <a:lnTo>
                              <a:pt x="1" y="33"/>
                            </a:lnTo>
                            <a:lnTo>
                              <a:pt x="0" y="31"/>
                            </a:lnTo>
                            <a:lnTo>
                              <a:pt x="0" y="0"/>
                            </a:lnTo>
                            <a:lnTo>
                              <a:pt x="23"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019" name="Group 45"/>
                    <p:cNvGrpSpPr>
                      <a:grpSpLocks/>
                    </p:cNvGrpSpPr>
                    <p:nvPr/>
                  </p:nvGrpSpPr>
                  <p:grpSpPr bwMode="auto">
                    <a:xfrm>
                      <a:off x="1286" y="836"/>
                      <a:ext cx="17" cy="11"/>
                      <a:chOff x="1361" y="3906"/>
                      <a:chExt cx="47" cy="25"/>
                    </a:xfrm>
                  </p:grpSpPr>
                  <p:sp>
                    <p:nvSpPr>
                      <p:cNvPr id="2060" name="AutoShape 46"/>
                      <p:cNvSpPr>
                        <a:spLocks noChangeArrowheads="1"/>
                      </p:cNvSpPr>
                      <p:nvPr/>
                    </p:nvSpPr>
                    <p:spPr bwMode="auto">
                      <a:xfrm>
                        <a:off x="1361" y="3912"/>
                        <a:ext cx="47" cy="1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061" name="Line 47"/>
                      <p:cNvSpPr>
                        <a:spLocks noChangeShapeType="1"/>
                      </p:cNvSpPr>
                      <p:nvPr/>
                    </p:nvSpPr>
                    <p:spPr bwMode="auto">
                      <a:xfrm flipV="1">
                        <a:off x="1367" y="3906"/>
                        <a:ext cx="36" cy="16"/>
                      </a:xfrm>
                      <a:prstGeom prst="line">
                        <a:avLst/>
                      </a:prstGeom>
                      <a:noFill/>
                      <a:ln w="12700">
                        <a:solidFill>
                          <a:schemeClr val="tx1"/>
                        </a:solidFill>
                        <a:round/>
                        <a:headEnd/>
                        <a:tailEnd/>
                      </a:ln>
                    </p:spPr>
                    <p:txBody>
                      <a:bodyPr wrap="none" anchor="ctr"/>
                      <a:lstStyle/>
                      <a:p>
                        <a:endParaRPr lang="it-IT"/>
                      </a:p>
                    </p:txBody>
                  </p:sp>
                  <p:sp>
                    <p:nvSpPr>
                      <p:cNvPr id="2062" name="Line 48"/>
                      <p:cNvSpPr>
                        <a:spLocks noChangeShapeType="1"/>
                      </p:cNvSpPr>
                      <p:nvPr/>
                    </p:nvSpPr>
                    <p:spPr bwMode="auto">
                      <a:xfrm flipV="1">
                        <a:off x="1364" y="3915"/>
                        <a:ext cx="41" cy="16"/>
                      </a:xfrm>
                      <a:prstGeom prst="line">
                        <a:avLst/>
                      </a:prstGeom>
                      <a:noFill/>
                      <a:ln w="12700">
                        <a:solidFill>
                          <a:schemeClr val="tx1"/>
                        </a:solidFill>
                        <a:round/>
                        <a:headEnd/>
                        <a:tailEnd/>
                      </a:ln>
                    </p:spPr>
                    <p:txBody>
                      <a:bodyPr wrap="none" anchor="ctr"/>
                      <a:lstStyle/>
                      <a:p>
                        <a:endParaRPr lang="it-IT"/>
                      </a:p>
                    </p:txBody>
                  </p:sp>
                </p:grpSp>
                <p:grpSp>
                  <p:nvGrpSpPr>
                    <p:cNvPr id="2020" name="Group 49"/>
                    <p:cNvGrpSpPr>
                      <a:grpSpLocks/>
                    </p:cNvGrpSpPr>
                    <p:nvPr/>
                  </p:nvGrpSpPr>
                  <p:grpSpPr bwMode="auto">
                    <a:xfrm>
                      <a:off x="1310" y="814"/>
                      <a:ext cx="35" cy="19"/>
                      <a:chOff x="1392" y="3870"/>
                      <a:chExt cx="95" cy="42"/>
                    </a:xfrm>
                  </p:grpSpPr>
                  <p:sp>
                    <p:nvSpPr>
                      <p:cNvPr id="2055" name="Rectangle 50"/>
                      <p:cNvSpPr>
                        <a:spLocks noChangeArrowheads="1"/>
                      </p:cNvSpPr>
                      <p:nvPr/>
                    </p:nvSpPr>
                    <p:spPr bwMode="auto">
                      <a:xfrm>
                        <a:off x="1408" y="3877"/>
                        <a:ext cx="63" cy="31"/>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056" name="Oval 51"/>
                      <p:cNvSpPr>
                        <a:spLocks noChangeArrowheads="1"/>
                      </p:cNvSpPr>
                      <p:nvPr/>
                    </p:nvSpPr>
                    <p:spPr bwMode="auto">
                      <a:xfrm>
                        <a:off x="1418" y="3896"/>
                        <a:ext cx="43" cy="1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057" name="Freeform 52"/>
                      <p:cNvSpPr>
                        <a:spLocks/>
                      </p:cNvSpPr>
                      <p:nvPr/>
                    </p:nvSpPr>
                    <p:spPr bwMode="auto">
                      <a:xfrm>
                        <a:off x="1392" y="3870"/>
                        <a:ext cx="95" cy="34"/>
                      </a:xfrm>
                      <a:custGeom>
                        <a:avLst/>
                        <a:gdLst>
                          <a:gd name="T0" fmla="*/ 0 w 95"/>
                          <a:gd name="T1" fmla="*/ 31 h 34"/>
                          <a:gd name="T2" fmla="*/ 0 w 95"/>
                          <a:gd name="T3" fmla="*/ 0 h 34"/>
                          <a:gd name="T4" fmla="*/ 94 w 95"/>
                          <a:gd name="T5" fmla="*/ 0 h 34"/>
                          <a:gd name="T6" fmla="*/ 94 w 95"/>
                          <a:gd name="T7" fmla="*/ 32 h 34"/>
                          <a:gd name="T8" fmla="*/ 94 w 95"/>
                          <a:gd name="T9" fmla="*/ 33 h 34"/>
                          <a:gd name="T10" fmla="*/ 0 60000 65536"/>
                          <a:gd name="T11" fmla="*/ 0 60000 65536"/>
                          <a:gd name="T12" fmla="*/ 0 60000 65536"/>
                          <a:gd name="T13" fmla="*/ 0 60000 65536"/>
                          <a:gd name="T14" fmla="*/ 0 60000 65536"/>
                          <a:gd name="T15" fmla="*/ 0 w 95"/>
                          <a:gd name="T16" fmla="*/ 0 h 34"/>
                          <a:gd name="T17" fmla="*/ 95 w 95"/>
                          <a:gd name="T18" fmla="*/ 34 h 34"/>
                        </a:gdLst>
                        <a:ahLst/>
                        <a:cxnLst>
                          <a:cxn ang="T10">
                            <a:pos x="T0" y="T1"/>
                          </a:cxn>
                          <a:cxn ang="T11">
                            <a:pos x="T2" y="T3"/>
                          </a:cxn>
                          <a:cxn ang="T12">
                            <a:pos x="T4" y="T5"/>
                          </a:cxn>
                          <a:cxn ang="T13">
                            <a:pos x="T6" y="T7"/>
                          </a:cxn>
                          <a:cxn ang="T14">
                            <a:pos x="T8" y="T9"/>
                          </a:cxn>
                        </a:cxnLst>
                        <a:rect l="T15" t="T16" r="T17" b="T18"/>
                        <a:pathLst>
                          <a:path w="95" h="34">
                            <a:moveTo>
                              <a:pt x="0" y="31"/>
                            </a:moveTo>
                            <a:lnTo>
                              <a:pt x="0" y="0"/>
                            </a:lnTo>
                            <a:lnTo>
                              <a:pt x="94" y="0"/>
                            </a:lnTo>
                            <a:lnTo>
                              <a:pt x="94" y="32"/>
                            </a:lnTo>
                            <a:lnTo>
                              <a:pt x="94" y="3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058" name="Freeform 53"/>
                      <p:cNvSpPr>
                        <a:spLocks/>
                      </p:cNvSpPr>
                      <p:nvPr/>
                    </p:nvSpPr>
                    <p:spPr bwMode="auto">
                      <a:xfrm>
                        <a:off x="1464" y="3870"/>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059" name="Freeform 54"/>
                      <p:cNvSpPr>
                        <a:spLocks/>
                      </p:cNvSpPr>
                      <p:nvPr/>
                    </p:nvSpPr>
                    <p:spPr bwMode="auto">
                      <a:xfrm>
                        <a:off x="1392" y="3870"/>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021" name="Group 55"/>
                    <p:cNvGrpSpPr>
                      <a:grpSpLocks/>
                    </p:cNvGrpSpPr>
                    <p:nvPr/>
                  </p:nvGrpSpPr>
                  <p:grpSpPr bwMode="auto">
                    <a:xfrm>
                      <a:off x="1304" y="837"/>
                      <a:ext cx="17" cy="10"/>
                      <a:chOff x="1416" y="3908"/>
                      <a:chExt cx="48" cy="24"/>
                    </a:xfrm>
                  </p:grpSpPr>
                  <p:sp>
                    <p:nvSpPr>
                      <p:cNvPr id="2052" name="AutoShape 56"/>
                      <p:cNvSpPr>
                        <a:spLocks noChangeArrowheads="1"/>
                      </p:cNvSpPr>
                      <p:nvPr/>
                    </p:nvSpPr>
                    <p:spPr bwMode="auto">
                      <a:xfrm>
                        <a:off x="1416" y="3913"/>
                        <a:ext cx="48" cy="1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053" name="Line 57"/>
                      <p:cNvSpPr>
                        <a:spLocks noChangeShapeType="1"/>
                      </p:cNvSpPr>
                      <p:nvPr/>
                    </p:nvSpPr>
                    <p:spPr bwMode="auto">
                      <a:xfrm flipV="1">
                        <a:off x="1421" y="3908"/>
                        <a:ext cx="37" cy="16"/>
                      </a:xfrm>
                      <a:prstGeom prst="line">
                        <a:avLst/>
                      </a:prstGeom>
                      <a:noFill/>
                      <a:ln w="12700">
                        <a:solidFill>
                          <a:schemeClr val="tx1"/>
                        </a:solidFill>
                        <a:round/>
                        <a:headEnd/>
                        <a:tailEnd/>
                      </a:ln>
                    </p:spPr>
                    <p:txBody>
                      <a:bodyPr wrap="none" anchor="ctr"/>
                      <a:lstStyle/>
                      <a:p>
                        <a:endParaRPr lang="it-IT"/>
                      </a:p>
                    </p:txBody>
                  </p:sp>
                  <p:sp>
                    <p:nvSpPr>
                      <p:cNvPr id="2054" name="Line 58"/>
                      <p:cNvSpPr>
                        <a:spLocks noChangeShapeType="1"/>
                      </p:cNvSpPr>
                      <p:nvPr/>
                    </p:nvSpPr>
                    <p:spPr bwMode="auto">
                      <a:xfrm flipV="1">
                        <a:off x="1418" y="3917"/>
                        <a:ext cx="43" cy="15"/>
                      </a:xfrm>
                      <a:prstGeom prst="line">
                        <a:avLst/>
                      </a:prstGeom>
                      <a:noFill/>
                      <a:ln w="12700">
                        <a:solidFill>
                          <a:schemeClr val="tx1"/>
                        </a:solidFill>
                        <a:round/>
                        <a:headEnd/>
                        <a:tailEnd/>
                      </a:ln>
                    </p:spPr>
                    <p:txBody>
                      <a:bodyPr wrap="none" anchor="ctr"/>
                      <a:lstStyle/>
                      <a:p>
                        <a:endParaRPr lang="it-IT"/>
                      </a:p>
                    </p:txBody>
                  </p:sp>
                </p:grpSp>
                <p:grpSp>
                  <p:nvGrpSpPr>
                    <p:cNvPr id="2022" name="Group 59"/>
                    <p:cNvGrpSpPr>
                      <a:grpSpLocks/>
                    </p:cNvGrpSpPr>
                    <p:nvPr/>
                  </p:nvGrpSpPr>
                  <p:grpSpPr bwMode="auto">
                    <a:xfrm>
                      <a:off x="1336" y="826"/>
                      <a:ext cx="34" cy="19"/>
                      <a:chOff x="1464" y="3871"/>
                      <a:chExt cx="95" cy="42"/>
                    </a:xfrm>
                  </p:grpSpPr>
                  <p:sp>
                    <p:nvSpPr>
                      <p:cNvPr id="2047" name="Rectangle 60"/>
                      <p:cNvSpPr>
                        <a:spLocks noChangeArrowheads="1"/>
                      </p:cNvSpPr>
                      <p:nvPr/>
                    </p:nvSpPr>
                    <p:spPr bwMode="auto">
                      <a:xfrm>
                        <a:off x="1478" y="3878"/>
                        <a:ext cx="65" cy="3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048" name="Oval 61"/>
                      <p:cNvSpPr>
                        <a:spLocks noChangeArrowheads="1"/>
                      </p:cNvSpPr>
                      <p:nvPr/>
                    </p:nvSpPr>
                    <p:spPr bwMode="auto">
                      <a:xfrm>
                        <a:off x="1490" y="3897"/>
                        <a:ext cx="41" cy="11"/>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049" name="Freeform 62"/>
                      <p:cNvSpPr>
                        <a:spLocks/>
                      </p:cNvSpPr>
                      <p:nvPr/>
                    </p:nvSpPr>
                    <p:spPr bwMode="auto">
                      <a:xfrm>
                        <a:off x="1464" y="3871"/>
                        <a:ext cx="95" cy="34"/>
                      </a:xfrm>
                      <a:custGeom>
                        <a:avLst/>
                        <a:gdLst>
                          <a:gd name="T0" fmla="*/ 0 w 95"/>
                          <a:gd name="T1" fmla="*/ 31 h 34"/>
                          <a:gd name="T2" fmla="*/ 0 w 95"/>
                          <a:gd name="T3" fmla="*/ 0 h 34"/>
                          <a:gd name="T4" fmla="*/ 94 w 95"/>
                          <a:gd name="T5" fmla="*/ 0 h 34"/>
                          <a:gd name="T6" fmla="*/ 94 w 95"/>
                          <a:gd name="T7" fmla="*/ 32 h 34"/>
                          <a:gd name="T8" fmla="*/ 94 w 95"/>
                          <a:gd name="T9" fmla="*/ 33 h 34"/>
                          <a:gd name="T10" fmla="*/ 0 60000 65536"/>
                          <a:gd name="T11" fmla="*/ 0 60000 65536"/>
                          <a:gd name="T12" fmla="*/ 0 60000 65536"/>
                          <a:gd name="T13" fmla="*/ 0 60000 65536"/>
                          <a:gd name="T14" fmla="*/ 0 60000 65536"/>
                          <a:gd name="T15" fmla="*/ 0 w 95"/>
                          <a:gd name="T16" fmla="*/ 0 h 34"/>
                          <a:gd name="T17" fmla="*/ 95 w 95"/>
                          <a:gd name="T18" fmla="*/ 34 h 34"/>
                        </a:gdLst>
                        <a:ahLst/>
                        <a:cxnLst>
                          <a:cxn ang="T10">
                            <a:pos x="T0" y="T1"/>
                          </a:cxn>
                          <a:cxn ang="T11">
                            <a:pos x="T2" y="T3"/>
                          </a:cxn>
                          <a:cxn ang="T12">
                            <a:pos x="T4" y="T5"/>
                          </a:cxn>
                          <a:cxn ang="T13">
                            <a:pos x="T6" y="T7"/>
                          </a:cxn>
                          <a:cxn ang="T14">
                            <a:pos x="T8" y="T9"/>
                          </a:cxn>
                        </a:cxnLst>
                        <a:rect l="T15" t="T16" r="T17" b="T18"/>
                        <a:pathLst>
                          <a:path w="95" h="34">
                            <a:moveTo>
                              <a:pt x="0" y="31"/>
                            </a:moveTo>
                            <a:lnTo>
                              <a:pt x="0" y="0"/>
                            </a:lnTo>
                            <a:lnTo>
                              <a:pt x="94" y="0"/>
                            </a:lnTo>
                            <a:lnTo>
                              <a:pt x="94" y="32"/>
                            </a:lnTo>
                            <a:lnTo>
                              <a:pt x="94" y="3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050" name="Freeform 63"/>
                      <p:cNvSpPr>
                        <a:spLocks/>
                      </p:cNvSpPr>
                      <p:nvPr/>
                    </p:nvSpPr>
                    <p:spPr bwMode="auto">
                      <a:xfrm>
                        <a:off x="1535" y="3871"/>
                        <a:ext cx="24" cy="42"/>
                      </a:xfrm>
                      <a:custGeom>
                        <a:avLst/>
                        <a:gdLst>
                          <a:gd name="T0" fmla="*/ 23 w 24"/>
                          <a:gd name="T1" fmla="*/ 0 h 42"/>
                          <a:gd name="T2" fmla="*/ 23 w 24"/>
                          <a:gd name="T3" fmla="*/ 34 h 42"/>
                          <a:gd name="T4" fmla="*/ 22 w 24"/>
                          <a:gd name="T5" fmla="*/ 36 h 42"/>
                          <a:gd name="T6" fmla="*/ 19 w 24"/>
                          <a:gd name="T7" fmla="*/ 39 h 42"/>
                          <a:gd name="T8" fmla="*/ 16 w 24"/>
                          <a:gd name="T9" fmla="*/ 40 h 42"/>
                          <a:gd name="T10" fmla="*/ 13 w 24"/>
                          <a:gd name="T11" fmla="*/ 41 h 42"/>
                          <a:gd name="T12" fmla="*/ 9 w 24"/>
                          <a:gd name="T13" fmla="*/ 41 h 42"/>
                          <a:gd name="T14" fmla="*/ 5 w 24"/>
                          <a:gd name="T15" fmla="*/ 39 h 42"/>
                          <a:gd name="T16" fmla="*/ 3 w 24"/>
                          <a:gd name="T17" fmla="*/ 37 h 42"/>
                          <a:gd name="T18" fmla="*/ 1 w 24"/>
                          <a:gd name="T19" fmla="*/ 35 h 42"/>
                          <a:gd name="T20" fmla="*/ 0 w 24"/>
                          <a:gd name="T21" fmla="*/ 33 h 42"/>
                          <a:gd name="T22" fmla="*/ 0 w 24"/>
                          <a:gd name="T23" fmla="*/ 0 h 42"/>
                          <a:gd name="T24" fmla="*/ 23 w 24"/>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42"/>
                          <a:gd name="T41" fmla="*/ 24 w 24"/>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42">
                            <a:moveTo>
                              <a:pt x="23" y="0"/>
                            </a:moveTo>
                            <a:lnTo>
                              <a:pt x="23" y="34"/>
                            </a:lnTo>
                            <a:lnTo>
                              <a:pt x="22" y="36"/>
                            </a:lnTo>
                            <a:lnTo>
                              <a:pt x="19" y="39"/>
                            </a:lnTo>
                            <a:lnTo>
                              <a:pt x="16" y="40"/>
                            </a:lnTo>
                            <a:lnTo>
                              <a:pt x="13" y="41"/>
                            </a:lnTo>
                            <a:lnTo>
                              <a:pt x="9" y="41"/>
                            </a:lnTo>
                            <a:lnTo>
                              <a:pt x="5" y="39"/>
                            </a:lnTo>
                            <a:lnTo>
                              <a:pt x="3" y="37"/>
                            </a:lnTo>
                            <a:lnTo>
                              <a:pt x="1" y="35"/>
                            </a:lnTo>
                            <a:lnTo>
                              <a:pt x="0" y="33"/>
                            </a:lnTo>
                            <a:lnTo>
                              <a:pt x="0" y="0"/>
                            </a:lnTo>
                            <a:lnTo>
                              <a:pt x="23"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051" name="Freeform 64"/>
                      <p:cNvSpPr>
                        <a:spLocks/>
                      </p:cNvSpPr>
                      <p:nvPr/>
                    </p:nvSpPr>
                    <p:spPr bwMode="auto">
                      <a:xfrm>
                        <a:off x="1464" y="3871"/>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023" name="Group 65"/>
                    <p:cNvGrpSpPr>
                      <a:grpSpLocks/>
                    </p:cNvGrpSpPr>
                    <p:nvPr/>
                  </p:nvGrpSpPr>
                  <p:grpSpPr bwMode="auto">
                    <a:xfrm>
                      <a:off x="1329" y="993"/>
                      <a:ext cx="17" cy="12"/>
                      <a:chOff x="1487" y="3908"/>
                      <a:chExt cx="49" cy="25"/>
                    </a:xfrm>
                  </p:grpSpPr>
                  <p:sp>
                    <p:nvSpPr>
                      <p:cNvPr id="2044" name="AutoShape 66"/>
                      <p:cNvSpPr>
                        <a:spLocks noChangeArrowheads="1"/>
                      </p:cNvSpPr>
                      <p:nvPr/>
                    </p:nvSpPr>
                    <p:spPr bwMode="auto">
                      <a:xfrm>
                        <a:off x="1487" y="3914"/>
                        <a:ext cx="49" cy="1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045" name="Line 67"/>
                      <p:cNvSpPr>
                        <a:spLocks noChangeShapeType="1"/>
                      </p:cNvSpPr>
                      <p:nvPr/>
                    </p:nvSpPr>
                    <p:spPr bwMode="auto">
                      <a:xfrm flipV="1">
                        <a:off x="1493" y="3908"/>
                        <a:ext cx="37" cy="17"/>
                      </a:xfrm>
                      <a:prstGeom prst="line">
                        <a:avLst/>
                      </a:prstGeom>
                      <a:noFill/>
                      <a:ln w="12700">
                        <a:solidFill>
                          <a:schemeClr val="tx1"/>
                        </a:solidFill>
                        <a:round/>
                        <a:headEnd/>
                        <a:tailEnd/>
                      </a:ln>
                    </p:spPr>
                    <p:txBody>
                      <a:bodyPr wrap="none" anchor="ctr"/>
                      <a:lstStyle/>
                      <a:p>
                        <a:endParaRPr lang="it-IT"/>
                      </a:p>
                    </p:txBody>
                  </p:sp>
                  <p:sp>
                    <p:nvSpPr>
                      <p:cNvPr id="2046" name="Line 68"/>
                      <p:cNvSpPr>
                        <a:spLocks noChangeShapeType="1"/>
                      </p:cNvSpPr>
                      <p:nvPr/>
                    </p:nvSpPr>
                    <p:spPr bwMode="auto">
                      <a:xfrm flipV="1">
                        <a:off x="1490" y="3917"/>
                        <a:ext cx="41" cy="16"/>
                      </a:xfrm>
                      <a:prstGeom prst="line">
                        <a:avLst/>
                      </a:prstGeom>
                      <a:noFill/>
                      <a:ln w="12700">
                        <a:solidFill>
                          <a:schemeClr val="tx1"/>
                        </a:solidFill>
                        <a:round/>
                        <a:headEnd/>
                        <a:tailEnd/>
                      </a:ln>
                    </p:spPr>
                    <p:txBody>
                      <a:bodyPr wrap="none" anchor="ctr"/>
                      <a:lstStyle/>
                      <a:p>
                        <a:endParaRPr lang="it-IT"/>
                      </a:p>
                    </p:txBody>
                  </p:sp>
                </p:grpSp>
                <p:grpSp>
                  <p:nvGrpSpPr>
                    <p:cNvPr id="2024" name="Group 69"/>
                    <p:cNvGrpSpPr>
                      <a:grpSpLocks/>
                    </p:cNvGrpSpPr>
                    <p:nvPr/>
                  </p:nvGrpSpPr>
                  <p:grpSpPr bwMode="auto">
                    <a:xfrm>
                      <a:off x="1377" y="814"/>
                      <a:ext cx="35" cy="19"/>
                      <a:chOff x="1576" y="3870"/>
                      <a:chExt cx="94" cy="42"/>
                    </a:xfrm>
                  </p:grpSpPr>
                  <p:sp>
                    <p:nvSpPr>
                      <p:cNvPr id="2039" name="Rectangle 70"/>
                      <p:cNvSpPr>
                        <a:spLocks noChangeArrowheads="1"/>
                      </p:cNvSpPr>
                      <p:nvPr/>
                    </p:nvSpPr>
                    <p:spPr bwMode="auto">
                      <a:xfrm>
                        <a:off x="1590" y="3877"/>
                        <a:ext cx="65" cy="31"/>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040" name="Oval 71"/>
                      <p:cNvSpPr>
                        <a:spLocks noChangeArrowheads="1"/>
                      </p:cNvSpPr>
                      <p:nvPr/>
                    </p:nvSpPr>
                    <p:spPr bwMode="auto">
                      <a:xfrm>
                        <a:off x="1602" y="3896"/>
                        <a:ext cx="41" cy="1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041" name="Freeform 72"/>
                      <p:cNvSpPr>
                        <a:spLocks/>
                      </p:cNvSpPr>
                      <p:nvPr/>
                    </p:nvSpPr>
                    <p:spPr bwMode="auto">
                      <a:xfrm>
                        <a:off x="1576" y="3870"/>
                        <a:ext cx="94" cy="34"/>
                      </a:xfrm>
                      <a:custGeom>
                        <a:avLst/>
                        <a:gdLst>
                          <a:gd name="T0" fmla="*/ 0 w 94"/>
                          <a:gd name="T1" fmla="*/ 31 h 34"/>
                          <a:gd name="T2" fmla="*/ 0 w 94"/>
                          <a:gd name="T3" fmla="*/ 0 h 34"/>
                          <a:gd name="T4" fmla="*/ 93 w 94"/>
                          <a:gd name="T5" fmla="*/ 0 h 34"/>
                          <a:gd name="T6" fmla="*/ 93 w 94"/>
                          <a:gd name="T7" fmla="*/ 32 h 34"/>
                          <a:gd name="T8" fmla="*/ 93 w 94"/>
                          <a:gd name="T9" fmla="*/ 33 h 34"/>
                          <a:gd name="T10" fmla="*/ 0 60000 65536"/>
                          <a:gd name="T11" fmla="*/ 0 60000 65536"/>
                          <a:gd name="T12" fmla="*/ 0 60000 65536"/>
                          <a:gd name="T13" fmla="*/ 0 60000 65536"/>
                          <a:gd name="T14" fmla="*/ 0 60000 65536"/>
                          <a:gd name="T15" fmla="*/ 0 w 94"/>
                          <a:gd name="T16" fmla="*/ 0 h 34"/>
                          <a:gd name="T17" fmla="*/ 94 w 94"/>
                          <a:gd name="T18" fmla="*/ 34 h 34"/>
                        </a:gdLst>
                        <a:ahLst/>
                        <a:cxnLst>
                          <a:cxn ang="T10">
                            <a:pos x="T0" y="T1"/>
                          </a:cxn>
                          <a:cxn ang="T11">
                            <a:pos x="T2" y="T3"/>
                          </a:cxn>
                          <a:cxn ang="T12">
                            <a:pos x="T4" y="T5"/>
                          </a:cxn>
                          <a:cxn ang="T13">
                            <a:pos x="T6" y="T7"/>
                          </a:cxn>
                          <a:cxn ang="T14">
                            <a:pos x="T8" y="T9"/>
                          </a:cxn>
                        </a:cxnLst>
                        <a:rect l="T15" t="T16" r="T17" b="T18"/>
                        <a:pathLst>
                          <a:path w="94" h="34">
                            <a:moveTo>
                              <a:pt x="0" y="31"/>
                            </a:moveTo>
                            <a:lnTo>
                              <a:pt x="0" y="0"/>
                            </a:lnTo>
                            <a:lnTo>
                              <a:pt x="93" y="0"/>
                            </a:lnTo>
                            <a:lnTo>
                              <a:pt x="93" y="32"/>
                            </a:lnTo>
                            <a:lnTo>
                              <a:pt x="93" y="3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042" name="Freeform 73"/>
                      <p:cNvSpPr>
                        <a:spLocks/>
                      </p:cNvSpPr>
                      <p:nvPr/>
                    </p:nvSpPr>
                    <p:spPr bwMode="auto">
                      <a:xfrm>
                        <a:off x="1647" y="3870"/>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043" name="Freeform 74"/>
                      <p:cNvSpPr>
                        <a:spLocks/>
                      </p:cNvSpPr>
                      <p:nvPr/>
                    </p:nvSpPr>
                    <p:spPr bwMode="auto">
                      <a:xfrm>
                        <a:off x="1576" y="3870"/>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025" name="Group 75"/>
                    <p:cNvGrpSpPr>
                      <a:grpSpLocks/>
                    </p:cNvGrpSpPr>
                    <p:nvPr/>
                  </p:nvGrpSpPr>
                  <p:grpSpPr bwMode="auto">
                    <a:xfrm>
                      <a:off x="1369" y="837"/>
                      <a:ext cx="16" cy="10"/>
                      <a:chOff x="1599" y="3908"/>
                      <a:chExt cx="49" cy="24"/>
                    </a:xfrm>
                  </p:grpSpPr>
                  <p:sp>
                    <p:nvSpPr>
                      <p:cNvPr id="2036" name="AutoShape 76"/>
                      <p:cNvSpPr>
                        <a:spLocks noChangeArrowheads="1"/>
                      </p:cNvSpPr>
                      <p:nvPr/>
                    </p:nvSpPr>
                    <p:spPr bwMode="auto">
                      <a:xfrm>
                        <a:off x="1599" y="3913"/>
                        <a:ext cx="49" cy="1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037" name="Line 77"/>
                      <p:cNvSpPr>
                        <a:spLocks noChangeShapeType="1"/>
                      </p:cNvSpPr>
                      <p:nvPr/>
                    </p:nvSpPr>
                    <p:spPr bwMode="auto">
                      <a:xfrm flipV="1">
                        <a:off x="1605" y="3908"/>
                        <a:ext cx="36" cy="16"/>
                      </a:xfrm>
                      <a:prstGeom prst="line">
                        <a:avLst/>
                      </a:prstGeom>
                      <a:noFill/>
                      <a:ln w="12700">
                        <a:solidFill>
                          <a:schemeClr val="tx1"/>
                        </a:solidFill>
                        <a:round/>
                        <a:headEnd/>
                        <a:tailEnd/>
                      </a:ln>
                    </p:spPr>
                    <p:txBody>
                      <a:bodyPr wrap="none" anchor="ctr"/>
                      <a:lstStyle/>
                      <a:p>
                        <a:endParaRPr lang="it-IT"/>
                      </a:p>
                    </p:txBody>
                  </p:sp>
                  <p:sp>
                    <p:nvSpPr>
                      <p:cNvPr id="2038" name="Line 78"/>
                      <p:cNvSpPr>
                        <a:spLocks noChangeShapeType="1"/>
                      </p:cNvSpPr>
                      <p:nvPr/>
                    </p:nvSpPr>
                    <p:spPr bwMode="auto">
                      <a:xfrm flipV="1">
                        <a:off x="1602" y="3917"/>
                        <a:ext cx="41" cy="15"/>
                      </a:xfrm>
                      <a:prstGeom prst="line">
                        <a:avLst/>
                      </a:prstGeom>
                      <a:noFill/>
                      <a:ln w="12700">
                        <a:solidFill>
                          <a:schemeClr val="tx1"/>
                        </a:solidFill>
                        <a:round/>
                        <a:headEnd/>
                        <a:tailEnd/>
                      </a:ln>
                    </p:spPr>
                    <p:txBody>
                      <a:bodyPr wrap="none" anchor="ctr"/>
                      <a:lstStyle/>
                      <a:p>
                        <a:endParaRPr lang="it-IT"/>
                      </a:p>
                    </p:txBody>
                  </p:sp>
                </p:grpSp>
                <p:sp>
                  <p:nvSpPr>
                    <p:cNvPr id="2026" name="Line 79"/>
                    <p:cNvSpPr>
                      <a:spLocks noChangeShapeType="1"/>
                    </p:cNvSpPr>
                    <p:nvPr/>
                  </p:nvSpPr>
                  <p:spPr bwMode="auto">
                    <a:xfrm>
                      <a:off x="1309" y="954"/>
                      <a:ext cx="89" cy="0"/>
                    </a:xfrm>
                    <a:prstGeom prst="line">
                      <a:avLst/>
                    </a:prstGeom>
                    <a:noFill/>
                    <a:ln w="12700">
                      <a:solidFill>
                        <a:schemeClr val="tx1"/>
                      </a:solidFill>
                      <a:round/>
                      <a:headEnd/>
                      <a:tailEnd/>
                    </a:ln>
                  </p:spPr>
                  <p:txBody>
                    <a:bodyPr wrap="none" anchor="ctr"/>
                    <a:lstStyle/>
                    <a:p>
                      <a:endParaRPr lang="it-IT"/>
                    </a:p>
                  </p:txBody>
                </p:sp>
                <p:sp>
                  <p:nvSpPr>
                    <p:cNvPr id="2027" name="Freeform 80"/>
                    <p:cNvSpPr>
                      <a:spLocks/>
                    </p:cNvSpPr>
                    <p:nvPr/>
                  </p:nvSpPr>
                  <p:spPr bwMode="auto">
                    <a:xfrm>
                      <a:off x="1284" y="962"/>
                      <a:ext cx="44" cy="36"/>
                    </a:xfrm>
                    <a:custGeom>
                      <a:avLst/>
                      <a:gdLst>
                        <a:gd name="T0" fmla="*/ 0 w 125"/>
                        <a:gd name="T1" fmla="*/ 1 h 80"/>
                        <a:gd name="T2" fmla="*/ 0 w 125"/>
                        <a:gd name="T3" fmla="*/ 0 h 80"/>
                        <a:gd name="T4" fmla="*/ 0 w 125"/>
                        <a:gd name="T5" fmla="*/ 0 h 80"/>
                        <a:gd name="T6" fmla="*/ 1 w 125"/>
                        <a:gd name="T7" fmla="*/ 0 h 80"/>
                        <a:gd name="T8" fmla="*/ 1 w 125"/>
                        <a:gd name="T9" fmla="*/ 1 h 80"/>
                        <a:gd name="T10" fmla="*/ 0 w 125"/>
                        <a:gd name="T11" fmla="*/ 1 h 80"/>
                        <a:gd name="T12" fmla="*/ 0 60000 65536"/>
                        <a:gd name="T13" fmla="*/ 0 60000 65536"/>
                        <a:gd name="T14" fmla="*/ 0 60000 65536"/>
                        <a:gd name="T15" fmla="*/ 0 60000 65536"/>
                        <a:gd name="T16" fmla="*/ 0 60000 65536"/>
                        <a:gd name="T17" fmla="*/ 0 60000 65536"/>
                        <a:gd name="T18" fmla="*/ 0 w 125"/>
                        <a:gd name="T19" fmla="*/ 0 h 80"/>
                        <a:gd name="T20" fmla="*/ 125 w 125"/>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125" h="80">
                          <a:moveTo>
                            <a:pt x="0" y="79"/>
                          </a:moveTo>
                          <a:lnTo>
                            <a:pt x="1" y="0"/>
                          </a:lnTo>
                          <a:lnTo>
                            <a:pt x="80" y="1"/>
                          </a:lnTo>
                          <a:lnTo>
                            <a:pt x="124" y="22"/>
                          </a:lnTo>
                          <a:lnTo>
                            <a:pt x="124" y="77"/>
                          </a:lnTo>
                          <a:lnTo>
                            <a:pt x="0" y="79"/>
                          </a:lnTo>
                        </a:path>
                      </a:pathLst>
                    </a:custGeom>
                    <a:gradFill rotWithShape="0">
                      <a:gsLst>
                        <a:gs pos="0">
                          <a:srgbClr val="003731"/>
                        </a:gs>
                        <a:gs pos="50000">
                          <a:srgbClr val="00B7A5"/>
                        </a:gs>
                        <a:gs pos="100000">
                          <a:srgbClr val="003731"/>
                        </a:gs>
                      </a:gsLst>
                      <a:lin ang="18900000" scaled="1"/>
                    </a:gradFill>
                    <a:ln w="12700" cap="rnd" cmpd="sng">
                      <a:solidFill>
                        <a:schemeClr val="tx1"/>
                      </a:solidFill>
                      <a:prstDash val="solid"/>
                      <a:round/>
                      <a:headEnd type="none" w="med" len="med"/>
                      <a:tailEnd type="none" w="med" len="med"/>
                    </a:ln>
                  </p:spPr>
                  <p:txBody>
                    <a:bodyPr/>
                    <a:lstStyle/>
                    <a:p>
                      <a:endParaRPr lang="it-IT"/>
                    </a:p>
                  </p:txBody>
                </p:sp>
                <p:grpSp>
                  <p:nvGrpSpPr>
                    <p:cNvPr id="2028" name="Group 81"/>
                    <p:cNvGrpSpPr>
                      <a:grpSpLocks/>
                    </p:cNvGrpSpPr>
                    <p:nvPr/>
                  </p:nvGrpSpPr>
                  <p:grpSpPr bwMode="auto">
                    <a:xfrm>
                      <a:off x="1188" y="997"/>
                      <a:ext cx="138" cy="40"/>
                      <a:chOff x="1089" y="4269"/>
                      <a:chExt cx="391" cy="92"/>
                    </a:xfrm>
                  </p:grpSpPr>
                  <p:sp>
                    <p:nvSpPr>
                      <p:cNvPr id="2031" name="Rectangle 82"/>
                      <p:cNvSpPr>
                        <a:spLocks noChangeArrowheads="1"/>
                      </p:cNvSpPr>
                      <p:nvPr/>
                    </p:nvSpPr>
                    <p:spPr bwMode="auto">
                      <a:xfrm>
                        <a:off x="1089" y="4345"/>
                        <a:ext cx="391" cy="16"/>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2032" name="Rectangle 83"/>
                      <p:cNvSpPr>
                        <a:spLocks noChangeArrowheads="1"/>
                      </p:cNvSpPr>
                      <p:nvPr/>
                    </p:nvSpPr>
                    <p:spPr bwMode="auto">
                      <a:xfrm>
                        <a:off x="1216" y="4269"/>
                        <a:ext cx="264" cy="21"/>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2033" name="Rectangle 84"/>
                      <p:cNvSpPr>
                        <a:spLocks noChangeArrowheads="1"/>
                      </p:cNvSpPr>
                      <p:nvPr/>
                    </p:nvSpPr>
                    <p:spPr bwMode="auto">
                      <a:xfrm>
                        <a:off x="1183" y="4289"/>
                        <a:ext cx="297" cy="19"/>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2034" name="Rectangle 85"/>
                      <p:cNvSpPr>
                        <a:spLocks noChangeArrowheads="1"/>
                      </p:cNvSpPr>
                      <p:nvPr/>
                    </p:nvSpPr>
                    <p:spPr bwMode="auto">
                      <a:xfrm>
                        <a:off x="1153" y="4309"/>
                        <a:ext cx="327" cy="16"/>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2035" name="Rectangle 86"/>
                      <p:cNvSpPr>
                        <a:spLocks noChangeArrowheads="1"/>
                      </p:cNvSpPr>
                      <p:nvPr/>
                    </p:nvSpPr>
                    <p:spPr bwMode="auto">
                      <a:xfrm>
                        <a:off x="1123" y="4326"/>
                        <a:ext cx="357" cy="16"/>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grpSp>
                <p:sp>
                  <p:nvSpPr>
                    <p:cNvPr id="2029" name="Line 87"/>
                    <p:cNvSpPr>
                      <a:spLocks noChangeShapeType="1"/>
                    </p:cNvSpPr>
                    <p:nvPr/>
                  </p:nvSpPr>
                  <p:spPr bwMode="auto">
                    <a:xfrm>
                      <a:off x="1268" y="774"/>
                      <a:ext cx="129" cy="0"/>
                    </a:xfrm>
                    <a:prstGeom prst="line">
                      <a:avLst/>
                    </a:prstGeom>
                    <a:noFill/>
                    <a:ln w="12700">
                      <a:solidFill>
                        <a:srgbClr val="000000"/>
                      </a:solidFill>
                      <a:round/>
                      <a:headEnd/>
                      <a:tailEnd/>
                    </a:ln>
                  </p:spPr>
                  <p:txBody>
                    <a:bodyPr wrap="none" anchor="ctr"/>
                    <a:lstStyle/>
                    <a:p>
                      <a:endParaRPr lang="it-IT"/>
                    </a:p>
                  </p:txBody>
                </p:sp>
                <p:sp>
                  <p:nvSpPr>
                    <p:cNvPr id="2030" name="Line 88"/>
                    <p:cNvSpPr>
                      <a:spLocks noChangeShapeType="1"/>
                    </p:cNvSpPr>
                    <p:nvPr/>
                  </p:nvSpPr>
                  <p:spPr bwMode="auto">
                    <a:xfrm>
                      <a:off x="1398" y="773"/>
                      <a:ext cx="0" cy="267"/>
                    </a:xfrm>
                    <a:prstGeom prst="line">
                      <a:avLst/>
                    </a:prstGeom>
                    <a:noFill/>
                    <a:ln w="12700">
                      <a:solidFill>
                        <a:schemeClr val="tx1"/>
                      </a:solidFill>
                      <a:round/>
                      <a:headEnd/>
                      <a:tailEnd/>
                    </a:ln>
                  </p:spPr>
                  <p:txBody>
                    <a:bodyPr wrap="none" anchor="ctr"/>
                    <a:lstStyle/>
                    <a:p>
                      <a:endParaRPr lang="it-IT"/>
                    </a:p>
                  </p:txBody>
                </p:sp>
              </p:grpSp>
              <p:grpSp>
                <p:nvGrpSpPr>
                  <p:cNvPr id="1934" name="Group 89"/>
                  <p:cNvGrpSpPr>
                    <a:grpSpLocks/>
                  </p:cNvGrpSpPr>
                  <p:nvPr/>
                </p:nvGrpSpPr>
                <p:grpSpPr bwMode="auto">
                  <a:xfrm flipH="1">
                    <a:off x="1389" y="770"/>
                    <a:ext cx="224" cy="271"/>
                    <a:chOff x="1188" y="770"/>
                    <a:chExt cx="224" cy="271"/>
                  </a:xfrm>
                </p:grpSpPr>
                <p:sp>
                  <p:nvSpPr>
                    <p:cNvPr id="1935" name="Freeform 90"/>
                    <p:cNvSpPr>
                      <a:spLocks/>
                    </p:cNvSpPr>
                    <p:nvPr/>
                  </p:nvSpPr>
                  <p:spPr bwMode="auto">
                    <a:xfrm>
                      <a:off x="1329" y="978"/>
                      <a:ext cx="69" cy="63"/>
                    </a:xfrm>
                    <a:custGeom>
                      <a:avLst/>
                      <a:gdLst>
                        <a:gd name="T0" fmla="*/ 0 w 197"/>
                        <a:gd name="T1" fmla="*/ 0 h 503"/>
                        <a:gd name="T2" fmla="*/ 1 w 197"/>
                        <a:gd name="T3" fmla="*/ 0 h 503"/>
                        <a:gd name="T4" fmla="*/ 1 w 197"/>
                        <a:gd name="T5" fmla="*/ 0 h 503"/>
                        <a:gd name="T6" fmla="*/ 0 w 197"/>
                        <a:gd name="T7" fmla="*/ 0 h 503"/>
                        <a:gd name="T8" fmla="*/ 0 w 197"/>
                        <a:gd name="T9" fmla="*/ 0 h 503"/>
                        <a:gd name="T10" fmla="*/ 0 60000 65536"/>
                        <a:gd name="T11" fmla="*/ 0 60000 65536"/>
                        <a:gd name="T12" fmla="*/ 0 60000 65536"/>
                        <a:gd name="T13" fmla="*/ 0 60000 65536"/>
                        <a:gd name="T14" fmla="*/ 0 60000 65536"/>
                        <a:gd name="T15" fmla="*/ 0 w 197"/>
                        <a:gd name="T16" fmla="*/ 0 h 503"/>
                        <a:gd name="T17" fmla="*/ 197 w 197"/>
                        <a:gd name="T18" fmla="*/ 503 h 503"/>
                      </a:gdLst>
                      <a:ahLst/>
                      <a:cxnLst>
                        <a:cxn ang="T10">
                          <a:pos x="T0" y="T1"/>
                        </a:cxn>
                        <a:cxn ang="T11">
                          <a:pos x="T2" y="T3"/>
                        </a:cxn>
                        <a:cxn ang="T12">
                          <a:pos x="T4" y="T5"/>
                        </a:cxn>
                        <a:cxn ang="T13">
                          <a:pos x="T6" y="T7"/>
                        </a:cxn>
                        <a:cxn ang="T14">
                          <a:pos x="T8" y="T9"/>
                        </a:cxn>
                      </a:cxnLst>
                      <a:rect l="T15" t="T16" r="T17" b="T18"/>
                      <a:pathLst>
                        <a:path w="197" h="503">
                          <a:moveTo>
                            <a:pt x="0" y="0"/>
                          </a:moveTo>
                          <a:lnTo>
                            <a:pt x="195" y="0"/>
                          </a:lnTo>
                          <a:lnTo>
                            <a:pt x="196" y="502"/>
                          </a:lnTo>
                          <a:lnTo>
                            <a:pt x="0" y="501"/>
                          </a:lnTo>
                          <a:lnTo>
                            <a:pt x="0" y="0"/>
                          </a:lnTo>
                        </a:path>
                      </a:pathLst>
                    </a:custGeom>
                    <a:gradFill rotWithShape="0">
                      <a:gsLst>
                        <a:gs pos="0">
                          <a:srgbClr val="006B61"/>
                        </a:gs>
                        <a:gs pos="100000">
                          <a:srgbClr val="1A7A71"/>
                        </a:gs>
                      </a:gsLst>
                      <a:lin ang="0" scaled="1"/>
                    </a:gradFill>
                    <a:ln w="12700" cap="rnd" cmpd="sng">
                      <a:solidFill>
                        <a:schemeClr val="tx1"/>
                      </a:solidFill>
                      <a:prstDash val="solid"/>
                      <a:round/>
                      <a:headEnd type="none" w="med" len="med"/>
                      <a:tailEnd type="none" w="med" len="med"/>
                    </a:ln>
                  </p:spPr>
                  <p:txBody>
                    <a:bodyPr/>
                    <a:lstStyle/>
                    <a:p>
                      <a:endParaRPr lang="it-IT"/>
                    </a:p>
                  </p:txBody>
                </p:sp>
                <p:sp>
                  <p:nvSpPr>
                    <p:cNvPr id="1936" name="Line 91"/>
                    <p:cNvSpPr>
                      <a:spLocks noChangeShapeType="1"/>
                    </p:cNvSpPr>
                    <p:nvPr/>
                  </p:nvSpPr>
                  <p:spPr bwMode="auto">
                    <a:xfrm flipH="1">
                      <a:off x="1305" y="955"/>
                      <a:ext cx="95" cy="0"/>
                    </a:xfrm>
                    <a:prstGeom prst="line">
                      <a:avLst/>
                    </a:prstGeom>
                    <a:noFill/>
                    <a:ln w="12700">
                      <a:solidFill>
                        <a:srgbClr val="000000"/>
                      </a:solidFill>
                      <a:round/>
                      <a:headEnd/>
                      <a:tailEnd/>
                    </a:ln>
                  </p:spPr>
                  <p:txBody>
                    <a:bodyPr wrap="none" anchor="ctr"/>
                    <a:lstStyle/>
                    <a:p>
                      <a:endParaRPr lang="it-IT"/>
                    </a:p>
                  </p:txBody>
                </p:sp>
                <p:grpSp>
                  <p:nvGrpSpPr>
                    <p:cNvPr id="1937" name="Group 92"/>
                    <p:cNvGrpSpPr>
                      <a:grpSpLocks/>
                    </p:cNvGrpSpPr>
                    <p:nvPr/>
                  </p:nvGrpSpPr>
                  <p:grpSpPr bwMode="auto">
                    <a:xfrm>
                      <a:off x="1191" y="858"/>
                      <a:ext cx="102" cy="80"/>
                      <a:chOff x="1099" y="3942"/>
                      <a:chExt cx="288" cy="180"/>
                    </a:xfrm>
                  </p:grpSpPr>
                  <p:sp>
                    <p:nvSpPr>
                      <p:cNvPr id="1993" name="Rectangle 93"/>
                      <p:cNvSpPr>
                        <a:spLocks noChangeArrowheads="1"/>
                      </p:cNvSpPr>
                      <p:nvPr/>
                    </p:nvSpPr>
                    <p:spPr bwMode="auto">
                      <a:xfrm>
                        <a:off x="1370" y="3982"/>
                        <a:ext cx="17" cy="112"/>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1994" name="Group 94"/>
                      <p:cNvGrpSpPr>
                        <a:grpSpLocks/>
                      </p:cNvGrpSpPr>
                      <p:nvPr/>
                    </p:nvGrpSpPr>
                    <p:grpSpPr bwMode="auto">
                      <a:xfrm>
                        <a:off x="1099" y="3981"/>
                        <a:ext cx="63" cy="112"/>
                        <a:chOff x="1099" y="3981"/>
                        <a:chExt cx="63" cy="112"/>
                      </a:xfrm>
                    </p:grpSpPr>
                    <p:sp>
                      <p:nvSpPr>
                        <p:cNvPr id="2006" name="Freeform 95"/>
                        <p:cNvSpPr>
                          <a:spLocks/>
                        </p:cNvSpPr>
                        <p:nvPr/>
                      </p:nvSpPr>
                      <p:spPr bwMode="auto">
                        <a:xfrm>
                          <a:off x="1099" y="4001"/>
                          <a:ext cx="18" cy="74"/>
                        </a:xfrm>
                        <a:custGeom>
                          <a:avLst/>
                          <a:gdLst>
                            <a:gd name="T0" fmla="*/ 17 w 18"/>
                            <a:gd name="T1" fmla="*/ 0 h 74"/>
                            <a:gd name="T2" fmla="*/ 17 w 18"/>
                            <a:gd name="T3" fmla="*/ 3 h 74"/>
                            <a:gd name="T4" fmla="*/ 16 w 18"/>
                            <a:gd name="T5" fmla="*/ 6 h 74"/>
                            <a:gd name="T6" fmla="*/ 14 w 18"/>
                            <a:gd name="T7" fmla="*/ 8 h 74"/>
                            <a:gd name="T8" fmla="*/ 10 w 18"/>
                            <a:gd name="T9" fmla="*/ 8 h 74"/>
                            <a:gd name="T10" fmla="*/ 4 w 18"/>
                            <a:gd name="T11" fmla="*/ 8 h 74"/>
                            <a:gd name="T12" fmla="*/ 0 w 18"/>
                            <a:gd name="T13" fmla="*/ 12 h 74"/>
                            <a:gd name="T14" fmla="*/ 0 w 18"/>
                            <a:gd name="T15" fmla="*/ 62 h 74"/>
                            <a:gd name="T16" fmla="*/ 4 w 18"/>
                            <a:gd name="T17" fmla="*/ 65 h 74"/>
                            <a:gd name="T18" fmla="*/ 10 w 18"/>
                            <a:gd name="T19" fmla="*/ 65 h 74"/>
                            <a:gd name="T20" fmla="*/ 14 w 18"/>
                            <a:gd name="T21" fmla="*/ 65 h 74"/>
                            <a:gd name="T22" fmla="*/ 16 w 18"/>
                            <a:gd name="T23" fmla="*/ 69 h 74"/>
                            <a:gd name="T24" fmla="*/ 17 w 18"/>
                            <a:gd name="T25" fmla="*/ 70 h 74"/>
                            <a:gd name="T26" fmla="*/ 17 w 18"/>
                            <a:gd name="T27" fmla="*/ 73 h 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74"/>
                            <a:gd name="T44" fmla="*/ 18 w 18"/>
                            <a:gd name="T45" fmla="*/ 74 h 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74">
                              <a:moveTo>
                                <a:pt x="17" y="0"/>
                              </a:moveTo>
                              <a:lnTo>
                                <a:pt x="17" y="3"/>
                              </a:lnTo>
                              <a:lnTo>
                                <a:pt x="16" y="6"/>
                              </a:lnTo>
                              <a:lnTo>
                                <a:pt x="14" y="8"/>
                              </a:lnTo>
                              <a:lnTo>
                                <a:pt x="10" y="8"/>
                              </a:lnTo>
                              <a:lnTo>
                                <a:pt x="4" y="8"/>
                              </a:lnTo>
                              <a:lnTo>
                                <a:pt x="0" y="12"/>
                              </a:lnTo>
                              <a:lnTo>
                                <a:pt x="0" y="62"/>
                              </a:lnTo>
                              <a:lnTo>
                                <a:pt x="4" y="65"/>
                              </a:lnTo>
                              <a:lnTo>
                                <a:pt x="10" y="65"/>
                              </a:lnTo>
                              <a:lnTo>
                                <a:pt x="14" y="65"/>
                              </a:lnTo>
                              <a:lnTo>
                                <a:pt x="16" y="69"/>
                              </a:lnTo>
                              <a:lnTo>
                                <a:pt x="17" y="70"/>
                              </a:lnTo>
                              <a:lnTo>
                                <a:pt x="17" y="73"/>
                              </a:lnTo>
                            </a:path>
                          </a:pathLst>
                        </a:custGeom>
                        <a:gradFill rotWithShape="0">
                          <a:gsLst>
                            <a:gs pos="0">
                              <a:srgbClr val="009688"/>
                            </a:gs>
                            <a:gs pos="100000">
                              <a:srgbClr val="005A52"/>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2007" name="Line 96"/>
                        <p:cNvSpPr>
                          <a:spLocks noChangeShapeType="1"/>
                        </p:cNvSpPr>
                        <p:nvPr/>
                      </p:nvSpPr>
                      <p:spPr bwMode="auto">
                        <a:xfrm>
                          <a:off x="1107" y="4014"/>
                          <a:ext cx="0" cy="50"/>
                        </a:xfrm>
                        <a:prstGeom prst="line">
                          <a:avLst/>
                        </a:prstGeom>
                        <a:noFill/>
                        <a:ln w="12700">
                          <a:solidFill>
                            <a:srgbClr val="000000"/>
                          </a:solidFill>
                          <a:round/>
                          <a:headEnd/>
                          <a:tailEnd/>
                        </a:ln>
                      </p:spPr>
                      <p:txBody>
                        <a:bodyPr wrap="none" anchor="ctr"/>
                        <a:lstStyle/>
                        <a:p>
                          <a:endParaRPr lang="it-IT"/>
                        </a:p>
                      </p:txBody>
                    </p:sp>
                    <p:sp>
                      <p:nvSpPr>
                        <p:cNvPr id="2008" name="Rectangle 97"/>
                        <p:cNvSpPr>
                          <a:spLocks noChangeArrowheads="1"/>
                        </p:cNvSpPr>
                        <p:nvPr/>
                      </p:nvSpPr>
                      <p:spPr bwMode="auto">
                        <a:xfrm>
                          <a:off x="1120" y="3981"/>
                          <a:ext cx="16" cy="112"/>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2009" name="Rectangle 98"/>
                        <p:cNvSpPr>
                          <a:spLocks noChangeArrowheads="1"/>
                        </p:cNvSpPr>
                        <p:nvPr/>
                      </p:nvSpPr>
                      <p:spPr bwMode="auto">
                        <a:xfrm>
                          <a:off x="1147" y="3981"/>
                          <a:ext cx="15" cy="112"/>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grpSp>
                    <p:nvGrpSpPr>
                      <p:cNvPr id="1995" name="Group 99"/>
                      <p:cNvGrpSpPr>
                        <a:grpSpLocks/>
                      </p:cNvGrpSpPr>
                      <p:nvPr/>
                    </p:nvGrpSpPr>
                    <p:grpSpPr bwMode="auto">
                      <a:xfrm>
                        <a:off x="1165" y="3987"/>
                        <a:ext cx="62" cy="99"/>
                        <a:chOff x="1165" y="3987"/>
                        <a:chExt cx="62" cy="99"/>
                      </a:xfrm>
                    </p:grpSpPr>
                    <p:sp>
                      <p:nvSpPr>
                        <p:cNvPr id="2004" name="Freeform 100"/>
                        <p:cNvSpPr>
                          <a:spLocks/>
                        </p:cNvSpPr>
                        <p:nvPr/>
                      </p:nvSpPr>
                      <p:spPr bwMode="auto">
                        <a:xfrm>
                          <a:off x="1165" y="3987"/>
                          <a:ext cx="62" cy="99"/>
                        </a:xfrm>
                        <a:custGeom>
                          <a:avLst/>
                          <a:gdLst>
                            <a:gd name="T0" fmla="*/ 60 w 62"/>
                            <a:gd name="T1" fmla="*/ 0 h 99"/>
                            <a:gd name="T2" fmla="*/ 32 w 62"/>
                            <a:gd name="T3" fmla="*/ 20 h 99"/>
                            <a:gd name="T4" fmla="*/ 13 w 62"/>
                            <a:gd name="T5" fmla="*/ 20 h 99"/>
                            <a:gd name="T6" fmla="*/ 0 w 62"/>
                            <a:gd name="T7" fmla="*/ 4 h 99"/>
                            <a:gd name="T8" fmla="*/ 0 w 62"/>
                            <a:gd name="T9" fmla="*/ 98 h 99"/>
                            <a:gd name="T10" fmla="*/ 16 w 62"/>
                            <a:gd name="T11" fmla="*/ 80 h 99"/>
                            <a:gd name="T12" fmla="*/ 33 w 62"/>
                            <a:gd name="T13" fmla="*/ 80 h 99"/>
                            <a:gd name="T14" fmla="*/ 61 w 62"/>
                            <a:gd name="T15" fmla="*/ 95 h 99"/>
                            <a:gd name="T16" fmla="*/ 60 w 62"/>
                            <a:gd name="T17" fmla="*/ 0 h 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99"/>
                            <a:gd name="T29" fmla="*/ 62 w 62"/>
                            <a:gd name="T30" fmla="*/ 99 h 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99">
                              <a:moveTo>
                                <a:pt x="60" y="0"/>
                              </a:moveTo>
                              <a:lnTo>
                                <a:pt x="32" y="20"/>
                              </a:lnTo>
                              <a:lnTo>
                                <a:pt x="13" y="20"/>
                              </a:lnTo>
                              <a:lnTo>
                                <a:pt x="0" y="4"/>
                              </a:lnTo>
                              <a:lnTo>
                                <a:pt x="0" y="98"/>
                              </a:lnTo>
                              <a:lnTo>
                                <a:pt x="16" y="80"/>
                              </a:lnTo>
                              <a:lnTo>
                                <a:pt x="33" y="80"/>
                              </a:lnTo>
                              <a:lnTo>
                                <a:pt x="61" y="95"/>
                              </a:lnTo>
                              <a:lnTo>
                                <a:pt x="60" y="0"/>
                              </a:lnTo>
                            </a:path>
                          </a:pathLst>
                        </a:custGeom>
                        <a:gradFill rotWithShape="0">
                          <a:gsLst>
                            <a:gs pos="0">
                              <a:srgbClr val="009688"/>
                            </a:gs>
                            <a:gs pos="100000">
                              <a:srgbClr val="005A52"/>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2005" name="Line 101"/>
                        <p:cNvSpPr>
                          <a:spLocks noChangeShapeType="1"/>
                        </p:cNvSpPr>
                        <p:nvPr/>
                      </p:nvSpPr>
                      <p:spPr bwMode="auto">
                        <a:xfrm>
                          <a:off x="1178" y="4008"/>
                          <a:ext cx="0" cy="57"/>
                        </a:xfrm>
                        <a:prstGeom prst="line">
                          <a:avLst/>
                        </a:prstGeom>
                        <a:noFill/>
                        <a:ln w="12700">
                          <a:solidFill>
                            <a:schemeClr val="tx1"/>
                          </a:solidFill>
                          <a:round/>
                          <a:headEnd/>
                          <a:tailEnd/>
                        </a:ln>
                      </p:spPr>
                      <p:txBody>
                        <a:bodyPr wrap="none" anchor="ctr"/>
                        <a:lstStyle/>
                        <a:p>
                          <a:endParaRPr lang="it-IT"/>
                        </a:p>
                      </p:txBody>
                    </p:sp>
                  </p:grpSp>
                  <p:grpSp>
                    <p:nvGrpSpPr>
                      <p:cNvPr id="1996" name="Group 102"/>
                      <p:cNvGrpSpPr>
                        <a:grpSpLocks/>
                      </p:cNvGrpSpPr>
                      <p:nvPr/>
                    </p:nvGrpSpPr>
                    <p:grpSpPr bwMode="auto">
                      <a:xfrm>
                        <a:off x="1308" y="3987"/>
                        <a:ext cx="61" cy="99"/>
                        <a:chOff x="1308" y="3987"/>
                        <a:chExt cx="61" cy="99"/>
                      </a:xfrm>
                    </p:grpSpPr>
                    <p:sp>
                      <p:nvSpPr>
                        <p:cNvPr id="2002" name="Freeform 103"/>
                        <p:cNvSpPr>
                          <a:spLocks/>
                        </p:cNvSpPr>
                        <p:nvPr/>
                      </p:nvSpPr>
                      <p:spPr bwMode="auto">
                        <a:xfrm>
                          <a:off x="1308" y="3987"/>
                          <a:ext cx="61" cy="99"/>
                        </a:xfrm>
                        <a:custGeom>
                          <a:avLst/>
                          <a:gdLst>
                            <a:gd name="T0" fmla="*/ 1 w 61"/>
                            <a:gd name="T1" fmla="*/ 0 h 99"/>
                            <a:gd name="T2" fmla="*/ 29 w 61"/>
                            <a:gd name="T3" fmla="*/ 20 h 99"/>
                            <a:gd name="T4" fmla="*/ 47 w 61"/>
                            <a:gd name="T5" fmla="*/ 20 h 99"/>
                            <a:gd name="T6" fmla="*/ 60 w 61"/>
                            <a:gd name="T7" fmla="*/ 4 h 99"/>
                            <a:gd name="T8" fmla="*/ 60 w 61"/>
                            <a:gd name="T9" fmla="*/ 98 h 99"/>
                            <a:gd name="T10" fmla="*/ 45 w 61"/>
                            <a:gd name="T11" fmla="*/ 80 h 99"/>
                            <a:gd name="T12" fmla="*/ 28 w 61"/>
                            <a:gd name="T13" fmla="*/ 80 h 99"/>
                            <a:gd name="T14" fmla="*/ 0 w 61"/>
                            <a:gd name="T15" fmla="*/ 95 h 99"/>
                            <a:gd name="T16" fmla="*/ 1 w 61"/>
                            <a:gd name="T17" fmla="*/ 0 h 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99"/>
                            <a:gd name="T29" fmla="*/ 61 w 61"/>
                            <a:gd name="T30" fmla="*/ 99 h 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99">
                              <a:moveTo>
                                <a:pt x="1" y="0"/>
                              </a:moveTo>
                              <a:lnTo>
                                <a:pt x="29" y="20"/>
                              </a:lnTo>
                              <a:lnTo>
                                <a:pt x="47" y="20"/>
                              </a:lnTo>
                              <a:lnTo>
                                <a:pt x="60" y="4"/>
                              </a:lnTo>
                              <a:lnTo>
                                <a:pt x="60" y="98"/>
                              </a:lnTo>
                              <a:lnTo>
                                <a:pt x="45" y="80"/>
                              </a:lnTo>
                              <a:lnTo>
                                <a:pt x="28" y="80"/>
                              </a:lnTo>
                              <a:lnTo>
                                <a:pt x="0" y="95"/>
                              </a:lnTo>
                              <a:lnTo>
                                <a:pt x="1" y="0"/>
                              </a:lnTo>
                            </a:path>
                          </a:pathLst>
                        </a:custGeom>
                        <a:gradFill rotWithShape="0">
                          <a:gsLst>
                            <a:gs pos="0">
                              <a:srgbClr val="009688"/>
                            </a:gs>
                            <a:gs pos="100000">
                              <a:srgbClr val="005A52"/>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2003" name="Line 104"/>
                        <p:cNvSpPr>
                          <a:spLocks noChangeShapeType="1"/>
                        </p:cNvSpPr>
                        <p:nvPr/>
                      </p:nvSpPr>
                      <p:spPr bwMode="auto">
                        <a:xfrm>
                          <a:off x="1356" y="4008"/>
                          <a:ext cx="0" cy="57"/>
                        </a:xfrm>
                        <a:prstGeom prst="line">
                          <a:avLst/>
                        </a:prstGeom>
                        <a:noFill/>
                        <a:ln w="12700">
                          <a:solidFill>
                            <a:schemeClr val="tx1"/>
                          </a:solidFill>
                          <a:round/>
                          <a:headEnd/>
                          <a:tailEnd/>
                        </a:ln>
                      </p:spPr>
                      <p:txBody>
                        <a:bodyPr wrap="none" anchor="ctr"/>
                        <a:lstStyle/>
                        <a:p>
                          <a:endParaRPr lang="it-IT"/>
                        </a:p>
                      </p:txBody>
                    </p:sp>
                  </p:grpSp>
                  <p:sp>
                    <p:nvSpPr>
                      <p:cNvPr id="1997" name="Oval 105"/>
                      <p:cNvSpPr>
                        <a:spLocks noChangeArrowheads="1"/>
                      </p:cNvSpPr>
                      <p:nvPr/>
                    </p:nvSpPr>
                    <p:spPr bwMode="auto">
                      <a:xfrm>
                        <a:off x="1204" y="3975"/>
                        <a:ext cx="125" cy="119"/>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1998" name="Oval 106"/>
                      <p:cNvSpPr>
                        <a:spLocks noChangeArrowheads="1"/>
                      </p:cNvSpPr>
                      <p:nvPr/>
                    </p:nvSpPr>
                    <p:spPr bwMode="auto">
                      <a:xfrm>
                        <a:off x="1218" y="3985"/>
                        <a:ext cx="97" cy="96"/>
                      </a:xfrm>
                      <a:prstGeom prst="ellipse">
                        <a:avLst/>
                      </a:prstGeom>
                      <a:solidFill>
                        <a:srgbClr val="006B61"/>
                      </a:solidFill>
                      <a:ln w="12700">
                        <a:solidFill>
                          <a:schemeClr val="tx1"/>
                        </a:solidFill>
                        <a:round/>
                        <a:headEnd/>
                        <a:tailEnd/>
                      </a:ln>
                    </p:spPr>
                    <p:txBody>
                      <a:bodyPr wrap="none" anchor="ctr"/>
                      <a:lstStyle/>
                      <a:p>
                        <a:endParaRPr lang="it-IT">
                          <a:cs typeface="Times New Roman" pitchFamily="18" charset="0"/>
                        </a:endParaRPr>
                      </a:p>
                    </p:txBody>
                  </p:sp>
                  <p:sp>
                    <p:nvSpPr>
                      <p:cNvPr id="1999" name="Freeform 107"/>
                      <p:cNvSpPr>
                        <a:spLocks/>
                      </p:cNvSpPr>
                      <p:nvPr/>
                    </p:nvSpPr>
                    <p:spPr bwMode="auto">
                      <a:xfrm>
                        <a:off x="1202" y="3942"/>
                        <a:ext cx="142" cy="180"/>
                      </a:xfrm>
                      <a:custGeom>
                        <a:avLst/>
                        <a:gdLst>
                          <a:gd name="T0" fmla="*/ 72 w 142"/>
                          <a:gd name="T1" fmla="*/ 0 h 180"/>
                          <a:gd name="T2" fmla="*/ 57 w 142"/>
                          <a:gd name="T3" fmla="*/ 96 h 180"/>
                          <a:gd name="T4" fmla="*/ 0 w 142"/>
                          <a:gd name="T5" fmla="*/ 178 h 180"/>
                          <a:gd name="T6" fmla="*/ 3 w 142"/>
                          <a:gd name="T7" fmla="*/ 179 h 180"/>
                          <a:gd name="T8" fmla="*/ 61 w 142"/>
                          <a:gd name="T9" fmla="*/ 97 h 180"/>
                          <a:gd name="T10" fmla="*/ 141 w 142"/>
                          <a:gd name="T11" fmla="*/ 46 h 180"/>
                          <a:gd name="T12" fmla="*/ 135 w 142"/>
                          <a:gd name="T13" fmla="*/ 38 h 180"/>
                          <a:gd name="T14" fmla="*/ 131 w 142"/>
                          <a:gd name="T15" fmla="*/ 32 h 180"/>
                          <a:gd name="T16" fmla="*/ 125 w 142"/>
                          <a:gd name="T17" fmla="*/ 25 h 180"/>
                          <a:gd name="T18" fmla="*/ 117 w 142"/>
                          <a:gd name="T19" fmla="*/ 19 h 180"/>
                          <a:gd name="T20" fmla="*/ 110 w 142"/>
                          <a:gd name="T21" fmla="*/ 15 h 180"/>
                          <a:gd name="T22" fmla="*/ 103 w 142"/>
                          <a:gd name="T23" fmla="*/ 10 h 180"/>
                          <a:gd name="T24" fmla="*/ 94 w 142"/>
                          <a:gd name="T25" fmla="*/ 6 h 180"/>
                          <a:gd name="T26" fmla="*/ 85 w 142"/>
                          <a:gd name="T27" fmla="*/ 4 h 180"/>
                          <a:gd name="T28" fmla="*/ 78 w 142"/>
                          <a:gd name="T29" fmla="*/ 1 h 180"/>
                          <a:gd name="T30" fmla="*/ 72 w 142"/>
                          <a:gd name="T31" fmla="*/ 0 h 1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2"/>
                          <a:gd name="T49" fmla="*/ 0 h 180"/>
                          <a:gd name="T50" fmla="*/ 142 w 142"/>
                          <a:gd name="T51" fmla="*/ 180 h 1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2" h="180">
                            <a:moveTo>
                              <a:pt x="72" y="0"/>
                            </a:moveTo>
                            <a:lnTo>
                              <a:pt x="57" y="96"/>
                            </a:lnTo>
                            <a:lnTo>
                              <a:pt x="0" y="178"/>
                            </a:lnTo>
                            <a:lnTo>
                              <a:pt x="3" y="179"/>
                            </a:lnTo>
                            <a:lnTo>
                              <a:pt x="61" y="97"/>
                            </a:lnTo>
                            <a:lnTo>
                              <a:pt x="141" y="46"/>
                            </a:lnTo>
                            <a:lnTo>
                              <a:pt x="135" y="38"/>
                            </a:lnTo>
                            <a:lnTo>
                              <a:pt x="131" y="32"/>
                            </a:lnTo>
                            <a:lnTo>
                              <a:pt x="125" y="25"/>
                            </a:lnTo>
                            <a:lnTo>
                              <a:pt x="117" y="19"/>
                            </a:lnTo>
                            <a:lnTo>
                              <a:pt x="110" y="15"/>
                            </a:lnTo>
                            <a:lnTo>
                              <a:pt x="103" y="10"/>
                            </a:lnTo>
                            <a:lnTo>
                              <a:pt x="94" y="6"/>
                            </a:lnTo>
                            <a:lnTo>
                              <a:pt x="85" y="4"/>
                            </a:lnTo>
                            <a:lnTo>
                              <a:pt x="78" y="1"/>
                            </a:lnTo>
                            <a:lnTo>
                              <a:pt x="72" y="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2000" name="Oval 108"/>
                      <p:cNvSpPr>
                        <a:spLocks noChangeArrowheads="1"/>
                      </p:cNvSpPr>
                      <p:nvPr/>
                    </p:nvSpPr>
                    <p:spPr bwMode="auto">
                      <a:xfrm>
                        <a:off x="1258" y="4027"/>
                        <a:ext cx="16" cy="15"/>
                      </a:xfrm>
                      <a:prstGeom prst="ellipse">
                        <a:avLst/>
                      </a:prstGeom>
                      <a:solidFill>
                        <a:srgbClr val="C0FEF9"/>
                      </a:solidFill>
                      <a:ln w="12700">
                        <a:solidFill>
                          <a:schemeClr val="tx1"/>
                        </a:solidFill>
                        <a:round/>
                        <a:headEnd/>
                        <a:tailEnd/>
                      </a:ln>
                    </p:spPr>
                    <p:txBody>
                      <a:bodyPr wrap="none" anchor="ctr"/>
                      <a:lstStyle/>
                      <a:p>
                        <a:endParaRPr lang="it-IT">
                          <a:cs typeface="Times New Roman" pitchFamily="18" charset="0"/>
                        </a:endParaRPr>
                      </a:p>
                    </p:txBody>
                  </p:sp>
                  <p:sp>
                    <p:nvSpPr>
                      <p:cNvPr id="2001" name="Oval 109"/>
                      <p:cNvSpPr>
                        <a:spLocks noChangeArrowheads="1"/>
                      </p:cNvSpPr>
                      <p:nvPr/>
                    </p:nvSpPr>
                    <p:spPr bwMode="auto">
                      <a:xfrm>
                        <a:off x="1203" y="4111"/>
                        <a:ext cx="8" cy="9"/>
                      </a:xfrm>
                      <a:prstGeom prst="ellipse">
                        <a:avLst/>
                      </a:prstGeom>
                      <a:solidFill>
                        <a:schemeClr val="bg1"/>
                      </a:solidFill>
                      <a:ln w="12700">
                        <a:solidFill>
                          <a:schemeClr val="tx1"/>
                        </a:solidFill>
                        <a:round/>
                        <a:headEnd/>
                        <a:tailEnd/>
                      </a:ln>
                    </p:spPr>
                    <p:txBody>
                      <a:bodyPr wrap="none" anchor="ctr"/>
                      <a:lstStyle/>
                      <a:p>
                        <a:endParaRPr lang="it-IT">
                          <a:cs typeface="Times New Roman" pitchFamily="18" charset="0"/>
                        </a:endParaRPr>
                      </a:p>
                    </p:txBody>
                  </p:sp>
                </p:grpSp>
                <p:sp>
                  <p:nvSpPr>
                    <p:cNvPr id="1938" name="Freeform 110"/>
                    <p:cNvSpPr>
                      <a:spLocks/>
                    </p:cNvSpPr>
                    <p:nvPr/>
                  </p:nvSpPr>
                  <p:spPr bwMode="auto">
                    <a:xfrm>
                      <a:off x="1267" y="770"/>
                      <a:ext cx="133" cy="206"/>
                    </a:xfrm>
                    <a:custGeom>
                      <a:avLst/>
                      <a:gdLst>
                        <a:gd name="T0" fmla="*/ 2 w 373"/>
                        <a:gd name="T1" fmla="*/ 8 h 466"/>
                        <a:gd name="T2" fmla="*/ 1 w 373"/>
                        <a:gd name="T3" fmla="*/ 8 h 466"/>
                        <a:gd name="T4" fmla="*/ 1 w 373"/>
                        <a:gd name="T5" fmla="*/ 8 h 466"/>
                        <a:gd name="T6" fmla="*/ 1 w 373"/>
                        <a:gd name="T7" fmla="*/ 7 h 466"/>
                        <a:gd name="T8" fmla="*/ 1 w 373"/>
                        <a:gd name="T9" fmla="*/ 6 h 466"/>
                        <a:gd name="T10" fmla="*/ 1 w 373"/>
                        <a:gd name="T11" fmla="*/ 6 h 466"/>
                        <a:gd name="T12" fmla="*/ 0 w 373"/>
                        <a:gd name="T13" fmla="*/ 6 h 466"/>
                        <a:gd name="T14" fmla="*/ 0 w 373"/>
                        <a:gd name="T15" fmla="*/ 4 h 466"/>
                        <a:gd name="T16" fmla="*/ 1 w 373"/>
                        <a:gd name="T17" fmla="*/ 4 h 466"/>
                        <a:gd name="T18" fmla="*/ 1 w 373"/>
                        <a:gd name="T19" fmla="*/ 3 h 466"/>
                        <a:gd name="T20" fmla="*/ 1 w 373"/>
                        <a:gd name="T21" fmla="*/ 2 h 466"/>
                        <a:gd name="T22" fmla="*/ 1 w 373"/>
                        <a:gd name="T23" fmla="*/ 2 h 466"/>
                        <a:gd name="T24" fmla="*/ 1 w 373"/>
                        <a:gd name="T25" fmla="*/ 2 h 466"/>
                        <a:gd name="T26" fmla="*/ 1 w 373"/>
                        <a:gd name="T27" fmla="*/ 2 h 466"/>
                        <a:gd name="T28" fmla="*/ 1 w 373"/>
                        <a:gd name="T29" fmla="*/ 2 h 466"/>
                        <a:gd name="T30" fmla="*/ 1 w 373"/>
                        <a:gd name="T31" fmla="*/ 2 h 466"/>
                        <a:gd name="T32" fmla="*/ 1 w 373"/>
                        <a:gd name="T33" fmla="*/ 2 h 466"/>
                        <a:gd name="T34" fmla="*/ 1 w 373"/>
                        <a:gd name="T35" fmla="*/ 2 h 466"/>
                        <a:gd name="T36" fmla="*/ 1 w 373"/>
                        <a:gd name="T37" fmla="*/ 2 h 466"/>
                        <a:gd name="T38" fmla="*/ 0 w 373"/>
                        <a:gd name="T39" fmla="*/ 2 h 466"/>
                        <a:gd name="T40" fmla="*/ 0 w 373"/>
                        <a:gd name="T41" fmla="*/ 2 h 466"/>
                        <a:gd name="T42" fmla="*/ 0 w 373"/>
                        <a:gd name="T43" fmla="*/ 2 h 466"/>
                        <a:gd name="T44" fmla="*/ 0 w 373"/>
                        <a:gd name="T45" fmla="*/ 0 h 466"/>
                        <a:gd name="T46" fmla="*/ 0 w 373"/>
                        <a:gd name="T47" fmla="*/ 0 h 466"/>
                        <a:gd name="T48" fmla="*/ 1 w 373"/>
                        <a:gd name="T49" fmla="*/ 0 h 466"/>
                        <a:gd name="T50" fmla="*/ 2 w 373"/>
                        <a:gd name="T51" fmla="*/ 0 h 46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73"/>
                        <a:gd name="T79" fmla="*/ 0 h 466"/>
                        <a:gd name="T80" fmla="*/ 373 w 373"/>
                        <a:gd name="T81" fmla="*/ 466 h 46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73" h="466">
                          <a:moveTo>
                            <a:pt x="372" y="464"/>
                          </a:moveTo>
                          <a:lnTo>
                            <a:pt x="188" y="464"/>
                          </a:lnTo>
                          <a:lnTo>
                            <a:pt x="156" y="465"/>
                          </a:lnTo>
                          <a:lnTo>
                            <a:pt x="112" y="418"/>
                          </a:lnTo>
                          <a:lnTo>
                            <a:pt x="114" y="373"/>
                          </a:lnTo>
                          <a:lnTo>
                            <a:pt x="103" y="353"/>
                          </a:lnTo>
                          <a:lnTo>
                            <a:pt x="81" y="342"/>
                          </a:lnTo>
                          <a:lnTo>
                            <a:pt x="81" y="221"/>
                          </a:lnTo>
                          <a:lnTo>
                            <a:pt x="103" y="208"/>
                          </a:lnTo>
                          <a:lnTo>
                            <a:pt x="114" y="182"/>
                          </a:lnTo>
                          <a:lnTo>
                            <a:pt x="112" y="128"/>
                          </a:lnTo>
                          <a:lnTo>
                            <a:pt x="112" y="126"/>
                          </a:lnTo>
                          <a:lnTo>
                            <a:pt x="112" y="121"/>
                          </a:lnTo>
                          <a:lnTo>
                            <a:pt x="111" y="119"/>
                          </a:lnTo>
                          <a:lnTo>
                            <a:pt x="110" y="114"/>
                          </a:lnTo>
                          <a:lnTo>
                            <a:pt x="108" y="112"/>
                          </a:lnTo>
                          <a:lnTo>
                            <a:pt x="105" y="114"/>
                          </a:lnTo>
                          <a:lnTo>
                            <a:pt x="102" y="111"/>
                          </a:lnTo>
                          <a:lnTo>
                            <a:pt x="97" y="112"/>
                          </a:lnTo>
                          <a:lnTo>
                            <a:pt x="17" y="112"/>
                          </a:lnTo>
                          <a:lnTo>
                            <a:pt x="0" y="96"/>
                          </a:lnTo>
                          <a:lnTo>
                            <a:pt x="0" y="13"/>
                          </a:lnTo>
                          <a:lnTo>
                            <a:pt x="10" y="0"/>
                          </a:lnTo>
                          <a:lnTo>
                            <a:pt x="170" y="0"/>
                          </a:lnTo>
                          <a:lnTo>
                            <a:pt x="370" y="0"/>
                          </a:lnTo>
                        </a:path>
                      </a:pathLst>
                    </a:custGeom>
                    <a:gradFill rotWithShape="0">
                      <a:gsLst>
                        <a:gs pos="0">
                          <a:srgbClr val="006B61"/>
                        </a:gs>
                        <a:gs pos="100000">
                          <a:srgbClr val="338981"/>
                        </a:gs>
                      </a:gsLst>
                      <a:lin ang="0" scaled="1"/>
                    </a:gradFill>
                    <a:ln w="12700" cap="rnd" cmpd="sng">
                      <a:solidFill>
                        <a:srgbClr val="000000"/>
                      </a:solidFill>
                      <a:prstDash val="solid"/>
                      <a:round/>
                      <a:headEnd type="none" w="med" len="med"/>
                      <a:tailEnd type="none" w="med" len="med"/>
                    </a:ln>
                  </p:spPr>
                  <p:txBody>
                    <a:bodyPr/>
                    <a:lstStyle/>
                    <a:p>
                      <a:endParaRPr lang="it-IT"/>
                    </a:p>
                  </p:txBody>
                </p:sp>
                <p:sp>
                  <p:nvSpPr>
                    <p:cNvPr id="1939" name="Freeform 111"/>
                    <p:cNvSpPr>
                      <a:spLocks/>
                    </p:cNvSpPr>
                    <p:nvPr/>
                  </p:nvSpPr>
                  <p:spPr bwMode="auto">
                    <a:xfrm>
                      <a:off x="1336" y="856"/>
                      <a:ext cx="9" cy="73"/>
                    </a:xfrm>
                    <a:custGeom>
                      <a:avLst/>
                      <a:gdLst>
                        <a:gd name="T0" fmla="*/ 0 w 24"/>
                        <a:gd name="T1" fmla="*/ 0 h 166"/>
                        <a:gd name="T2" fmla="*/ 0 w 24"/>
                        <a:gd name="T3" fmla="*/ 1 h 166"/>
                        <a:gd name="T4" fmla="*/ 0 w 24"/>
                        <a:gd name="T5" fmla="*/ 2 h 166"/>
                        <a:gd name="T6" fmla="*/ 0 w 24"/>
                        <a:gd name="T7" fmla="*/ 2 h 166"/>
                        <a:gd name="T8" fmla="*/ 0 w 24"/>
                        <a:gd name="T9" fmla="*/ 3 h 166"/>
                        <a:gd name="T10" fmla="*/ 0 60000 65536"/>
                        <a:gd name="T11" fmla="*/ 0 60000 65536"/>
                        <a:gd name="T12" fmla="*/ 0 60000 65536"/>
                        <a:gd name="T13" fmla="*/ 0 60000 65536"/>
                        <a:gd name="T14" fmla="*/ 0 60000 65536"/>
                        <a:gd name="T15" fmla="*/ 0 w 24"/>
                        <a:gd name="T16" fmla="*/ 0 h 166"/>
                        <a:gd name="T17" fmla="*/ 24 w 24"/>
                        <a:gd name="T18" fmla="*/ 166 h 166"/>
                      </a:gdLst>
                      <a:ahLst/>
                      <a:cxnLst>
                        <a:cxn ang="T10">
                          <a:pos x="T0" y="T1"/>
                        </a:cxn>
                        <a:cxn ang="T11">
                          <a:pos x="T2" y="T3"/>
                        </a:cxn>
                        <a:cxn ang="T12">
                          <a:pos x="T4" y="T5"/>
                        </a:cxn>
                        <a:cxn ang="T13">
                          <a:pos x="T6" y="T7"/>
                        </a:cxn>
                        <a:cxn ang="T14">
                          <a:pos x="T8" y="T9"/>
                        </a:cxn>
                      </a:cxnLst>
                      <a:rect l="T15" t="T16" r="T17" b="T18"/>
                      <a:pathLst>
                        <a:path w="24" h="166">
                          <a:moveTo>
                            <a:pt x="0" y="0"/>
                          </a:moveTo>
                          <a:lnTo>
                            <a:pt x="23" y="82"/>
                          </a:lnTo>
                          <a:lnTo>
                            <a:pt x="22" y="103"/>
                          </a:lnTo>
                          <a:lnTo>
                            <a:pt x="17" y="124"/>
                          </a:lnTo>
                          <a:lnTo>
                            <a:pt x="0" y="165"/>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940" name="Line 112"/>
                    <p:cNvSpPr>
                      <a:spLocks noChangeShapeType="1"/>
                    </p:cNvSpPr>
                    <p:nvPr/>
                  </p:nvSpPr>
                  <p:spPr bwMode="auto">
                    <a:xfrm>
                      <a:off x="1305" y="820"/>
                      <a:ext cx="92" cy="0"/>
                    </a:xfrm>
                    <a:prstGeom prst="line">
                      <a:avLst/>
                    </a:prstGeom>
                    <a:noFill/>
                    <a:ln w="12700">
                      <a:solidFill>
                        <a:srgbClr val="000000"/>
                      </a:solidFill>
                      <a:round/>
                      <a:headEnd/>
                      <a:tailEnd/>
                    </a:ln>
                  </p:spPr>
                  <p:txBody>
                    <a:bodyPr wrap="none" anchor="ctr"/>
                    <a:lstStyle/>
                    <a:p>
                      <a:endParaRPr lang="it-IT"/>
                    </a:p>
                  </p:txBody>
                </p:sp>
                <p:sp>
                  <p:nvSpPr>
                    <p:cNvPr id="1941" name="Line 113"/>
                    <p:cNvSpPr>
                      <a:spLocks noChangeShapeType="1"/>
                    </p:cNvSpPr>
                    <p:nvPr/>
                  </p:nvSpPr>
                  <p:spPr bwMode="auto">
                    <a:xfrm>
                      <a:off x="1269" y="813"/>
                      <a:ext cx="128" cy="1"/>
                    </a:xfrm>
                    <a:prstGeom prst="line">
                      <a:avLst/>
                    </a:prstGeom>
                    <a:noFill/>
                    <a:ln w="12700">
                      <a:solidFill>
                        <a:srgbClr val="000000"/>
                      </a:solidFill>
                      <a:round/>
                      <a:headEnd/>
                      <a:tailEnd/>
                    </a:ln>
                  </p:spPr>
                  <p:txBody>
                    <a:bodyPr wrap="none" anchor="ctr"/>
                    <a:lstStyle/>
                    <a:p>
                      <a:endParaRPr lang="it-IT"/>
                    </a:p>
                  </p:txBody>
                </p:sp>
                <p:sp>
                  <p:nvSpPr>
                    <p:cNvPr id="1942" name="Line 114"/>
                    <p:cNvSpPr>
                      <a:spLocks noChangeShapeType="1"/>
                    </p:cNvSpPr>
                    <p:nvPr/>
                  </p:nvSpPr>
                  <p:spPr bwMode="auto">
                    <a:xfrm>
                      <a:off x="1276" y="821"/>
                      <a:ext cx="121" cy="0"/>
                    </a:xfrm>
                    <a:prstGeom prst="line">
                      <a:avLst/>
                    </a:prstGeom>
                    <a:noFill/>
                    <a:ln w="12700">
                      <a:solidFill>
                        <a:schemeClr val="tx1"/>
                      </a:solidFill>
                      <a:round/>
                      <a:headEnd/>
                      <a:tailEnd/>
                    </a:ln>
                  </p:spPr>
                  <p:txBody>
                    <a:bodyPr wrap="none" anchor="ctr"/>
                    <a:lstStyle/>
                    <a:p>
                      <a:endParaRPr lang="it-IT"/>
                    </a:p>
                  </p:txBody>
                </p:sp>
                <p:grpSp>
                  <p:nvGrpSpPr>
                    <p:cNvPr id="1943" name="Group 115"/>
                    <p:cNvGrpSpPr>
                      <a:grpSpLocks/>
                    </p:cNvGrpSpPr>
                    <p:nvPr/>
                  </p:nvGrpSpPr>
                  <p:grpSpPr bwMode="auto">
                    <a:xfrm>
                      <a:off x="1278" y="820"/>
                      <a:ext cx="33" cy="18"/>
                      <a:chOff x="1337" y="3870"/>
                      <a:chExt cx="95" cy="40"/>
                    </a:xfrm>
                  </p:grpSpPr>
                  <p:sp>
                    <p:nvSpPr>
                      <p:cNvPr id="1988" name="Rectangle 116"/>
                      <p:cNvSpPr>
                        <a:spLocks noChangeArrowheads="1"/>
                      </p:cNvSpPr>
                      <p:nvPr/>
                    </p:nvSpPr>
                    <p:spPr bwMode="auto">
                      <a:xfrm>
                        <a:off x="1352" y="3876"/>
                        <a:ext cx="64" cy="31"/>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989" name="Oval 117"/>
                      <p:cNvSpPr>
                        <a:spLocks noChangeArrowheads="1"/>
                      </p:cNvSpPr>
                      <p:nvPr/>
                    </p:nvSpPr>
                    <p:spPr bwMode="auto">
                      <a:xfrm>
                        <a:off x="1363" y="3895"/>
                        <a:ext cx="42" cy="1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90" name="Freeform 118"/>
                      <p:cNvSpPr>
                        <a:spLocks/>
                      </p:cNvSpPr>
                      <p:nvPr/>
                    </p:nvSpPr>
                    <p:spPr bwMode="auto">
                      <a:xfrm>
                        <a:off x="1337" y="3870"/>
                        <a:ext cx="95" cy="33"/>
                      </a:xfrm>
                      <a:custGeom>
                        <a:avLst/>
                        <a:gdLst>
                          <a:gd name="T0" fmla="*/ 0 w 95"/>
                          <a:gd name="T1" fmla="*/ 30 h 33"/>
                          <a:gd name="T2" fmla="*/ 0 w 95"/>
                          <a:gd name="T3" fmla="*/ 0 h 33"/>
                          <a:gd name="T4" fmla="*/ 94 w 95"/>
                          <a:gd name="T5" fmla="*/ 0 h 33"/>
                          <a:gd name="T6" fmla="*/ 94 w 95"/>
                          <a:gd name="T7" fmla="*/ 31 h 33"/>
                          <a:gd name="T8" fmla="*/ 94 w 95"/>
                          <a:gd name="T9" fmla="*/ 32 h 33"/>
                          <a:gd name="T10" fmla="*/ 0 60000 65536"/>
                          <a:gd name="T11" fmla="*/ 0 60000 65536"/>
                          <a:gd name="T12" fmla="*/ 0 60000 65536"/>
                          <a:gd name="T13" fmla="*/ 0 60000 65536"/>
                          <a:gd name="T14" fmla="*/ 0 60000 65536"/>
                          <a:gd name="T15" fmla="*/ 0 w 95"/>
                          <a:gd name="T16" fmla="*/ 0 h 33"/>
                          <a:gd name="T17" fmla="*/ 95 w 95"/>
                          <a:gd name="T18" fmla="*/ 33 h 33"/>
                        </a:gdLst>
                        <a:ahLst/>
                        <a:cxnLst>
                          <a:cxn ang="T10">
                            <a:pos x="T0" y="T1"/>
                          </a:cxn>
                          <a:cxn ang="T11">
                            <a:pos x="T2" y="T3"/>
                          </a:cxn>
                          <a:cxn ang="T12">
                            <a:pos x="T4" y="T5"/>
                          </a:cxn>
                          <a:cxn ang="T13">
                            <a:pos x="T6" y="T7"/>
                          </a:cxn>
                          <a:cxn ang="T14">
                            <a:pos x="T8" y="T9"/>
                          </a:cxn>
                        </a:cxnLst>
                        <a:rect l="T15" t="T16" r="T17" b="T18"/>
                        <a:pathLst>
                          <a:path w="95" h="33">
                            <a:moveTo>
                              <a:pt x="0" y="30"/>
                            </a:moveTo>
                            <a:lnTo>
                              <a:pt x="0" y="0"/>
                            </a:lnTo>
                            <a:lnTo>
                              <a:pt x="94" y="0"/>
                            </a:lnTo>
                            <a:lnTo>
                              <a:pt x="94" y="31"/>
                            </a:lnTo>
                            <a:lnTo>
                              <a:pt x="94" y="3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991" name="Freeform 119"/>
                      <p:cNvSpPr>
                        <a:spLocks/>
                      </p:cNvSpPr>
                      <p:nvPr/>
                    </p:nvSpPr>
                    <p:spPr bwMode="auto">
                      <a:xfrm>
                        <a:off x="1409" y="3870"/>
                        <a:ext cx="23" cy="40"/>
                      </a:xfrm>
                      <a:custGeom>
                        <a:avLst/>
                        <a:gdLst>
                          <a:gd name="T0" fmla="*/ 22 w 23"/>
                          <a:gd name="T1" fmla="*/ 0 h 40"/>
                          <a:gd name="T2" fmla="*/ 22 w 23"/>
                          <a:gd name="T3" fmla="*/ 32 h 40"/>
                          <a:gd name="T4" fmla="*/ 21 w 23"/>
                          <a:gd name="T5" fmla="*/ 35 h 40"/>
                          <a:gd name="T6" fmla="*/ 18 w 23"/>
                          <a:gd name="T7" fmla="*/ 37 h 40"/>
                          <a:gd name="T8" fmla="*/ 15 w 23"/>
                          <a:gd name="T9" fmla="*/ 38 h 40"/>
                          <a:gd name="T10" fmla="*/ 12 w 23"/>
                          <a:gd name="T11" fmla="*/ 39 h 40"/>
                          <a:gd name="T12" fmla="*/ 8 w 23"/>
                          <a:gd name="T13" fmla="*/ 39 h 40"/>
                          <a:gd name="T14" fmla="*/ 5 w 23"/>
                          <a:gd name="T15" fmla="*/ 37 h 40"/>
                          <a:gd name="T16" fmla="*/ 2 w 23"/>
                          <a:gd name="T17" fmla="*/ 35 h 40"/>
                          <a:gd name="T18" fmla="*/ 1 w 23"/>
                          <a:gd name="T19" fmla="*/ 33 h 40"/>
                          <a:gd name="T20" fmla="*/ 0 w 23"/>
                          <a:gd name="T21" fmla="*/ 31 h 40"/>
                          <a:gd name="T22" fmla="*/ 0 w 23"/>
                          <a:gd name="T23" fmla="*/ 0 h 40"/>
                          <a:gd name="T24" fmla="*/ 22 w 23"/>
                          <a:gd name="T25" fmla="*/ 0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0"/>
                          <a:gd name="T41" fmla="*/ 23 w 23"/>
                          <a:gd name="T42" fmla="*/ 40 h 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0">
                            <a:moveTo>
                              <a:pt x="22" y="0"/>
                            </a:moveTo>
                            <a:lnTo>
                              <a:pt x="22" y="32"/>
                            </a:lnTo>
                            <a:lnTo>
                              <a:pt x="21" y="35"/>
                            </a:lnTo>
                            <a:lnTo>
                              <a:pt x="18" y="37"/>
                            </a:lnTo>
                            <a:lnTo>
                              <a:pt x="15" y="38"/>
                            </a:lnTo>
                            <a:lnTo>
                              <a:pt x="12" y="39"/>
                            </a:lnTo>
                            <a:lnTo>
                              <a:pt x="8" y="39"/>
                            </a:lnTo>
                            <a:lnTo>
                              <a:pt x="5" y="37"/>
                            </a:lnTo>
                            <a:lnTo>
                              <a:pt x="2" y="35"/>
                            </a:lnTo>
                            <a:lnTo>
                              <a:pt x="1" y="33"/>
                            </a:lnTo>
                            <a:lnTo>
                              <a:pt x="0" y="31"/>
                            </a:lnTo>
                            <a:lnTo>
                              <a:pt x="0" y="0"/>
                            </a:lnTo>
                            <a:lnTo>
                              <a:pt x="22"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992" name="Freeform 120"/>
                      <p:cNvSpPr>
                        <a:spLocks/>
                      </p:cNvSpPr>
                      <p:nvPr/>
                    </p:nvSpPr>
                    <p:spPr bwMode="auto">
                      <a:xfrm>
                        <a:off x="1337" y="3870"/>
                        <a:ext cx="24" cy="40"/>
                      </a:xfrm>
                      <a:custGeom>
                        <a:avLst/>
                        <a:gdLst>
                          <a:gd name="T0" fmla="*/ 23 w 24"/>
                          <a:gd name="T1" fmla="*/ 0 h 40"/>
                          <a:gd name="T2" fmla="*/ 23 w 24"/>
                          <a:gd name="T3" fmla="*/ 32 h 40"/>
                          <a:gd name="T4" fmla="*/ 22 w 24"/>
                          <a:gd name="T5" fmla="*/ 35 h 40"/>
                          <a:gd name="T6" fmla="*/ 19 w 24"/>
                          <a:gd name="T7" fmla="*/ 37 h 40"/>
                          <a:gd name="T8" fmla="*/ 16 w 24"/>
                          <a:gd name="T9" fmla="*/ 38 h 40"/>
                          <a:gd name="T10" fmla="*/ 13 w 24"/>
                          <a:gd name="T11" fmla="*/ 39 h 40"/>
                          <a:gd name="T12" fmla="*/ 9 w 24"/>
                          <a:gd name="T13" fmla="*/ 39 h 40"/>
                          <a:gd name="T14" fmla="*/ 5 w 24"/>
                          <a:gd name="T15" fmla="*/ 37 h 40"/>
                          <a:gd name="T16" fmla="*/ 3 w 24"/>
                          <a:gd name="T17" fmla="*/ 35 h 40"/>
                          <a:gd name="T18" fmla="*/ 1 w 24"/>
                          <a:gd name="T19" fmla="*/ 33 h 40"/>
                          <a:gd name="T20" fmla="*/ 0 w 24"/>
                          <a:gd name="T21" fmla="*/ 31 h 40"/>
                          <a:gd name="T22" fmla="*/ 0 w 24"/>
                          <a:gd name="T23" fmla="*/ 0 h 40"/>
                          <a:gd name="T24" fmla="*/ 23 w 24"/>
                          <a:gd name="T25" fmla="*/ 0 h 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40"/>
                          <a:gd name="T41" fmla="*/ 24 w 24"/>
                          <a:gd name="T42" fmla="*/ 40 h 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40">
                            <a:moveTo>
                              <a:pt x="23" y="0"/>
                            </a:moveTo>
                            <a:lnTo>
                              <a:pt x="23" y="32"/>
                            </a:lnTo>
                            <a:lnTo>
                              <a:pt x="22" y="35"/>
                            </a:lnTo>
                            <a:lnTo>
                              <a:pt x="19" y="37"/>
                            </a:lnTo>
                            <a:lnTo>
                              <a:pt x="16" y="38"/>
                            </a:lnTo>
                            <a:lnTo>
                              <a:pt x="13" y="39"/>
                            </a:lnTo>
                            <a:lnTo>
                              <a:pt x="9" y="39"/>
                            </a:lnTo>
                            <a:lnTo>
                              <a:pt x="5" y="37"/>
                            </a:lnTo>
                            <a:lnTo>
                              <a:pt x="3" y="35"/>
                            </a:lnTo>
                            <a:lnTo>
                              <a:pt x="1" y="33"/>
                            </a:lnTo>
                            <a:lnTo>
                              <a:pt x="0" y="31"/>
                            </a:lnTo>
                            <a:lnTo>
                              <a:pt x="0" y="0"/>
                            </a:lnTo>
                            <a:lnTo>
                              <a:pt x="23"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944" name="Group 121"/>
                    <p:cNvGrpSpPr>
                      <a:grpSpLocks/>
                    </p:cNvGrpSpPr>
                    <p:nvPr/>
                  </p:nvGrpSpPr>
                  <p:grpSpPr bwMode="auto">
                    <a:xfrm>
                      <a:off x="1286" y="836"/>
                      <a:ext cx="17" cy="11"/>
                      <a:chOff x="1361" y="3906"/>
                      <a:chExt cx="47" cy="25"/>
                    </a:xfrm>
                  </p:grpSpPr>
                  <p:sp>
                    <p:nvSpPr>
                      <p:cNvPr id="1985" name="AutoShape 122"/>
                      <p:cNvSpPr>
                        <a:spLocks noChangeArrowheads="1"/>
                      </p:cNvSpPr>
                      <p:nvPr/>
                    </p:nvSpPr>
                    <p:spPr bwMode="auto">
                      <a:xfrm>
                        <a:off x="1361" y="3912"/>
                        <a:ext cx="47" cy="1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86" name="Line 123"/>
                      <p:cNvSpPr>
                        <a:spLocks noChangeShapeType="1"/>
                      </p:cNvSpPr>
                      <p:nvPr/>
                    </p:nvSpPr>
                    <p:spPr bwMode="auto">
                      <a:xfrm flipV="1">
                        <a:off x="1367" y="3906"/>
                        <a:ext cx="36" cy="16"/>
                      </a:xfrm>
                      <a:prstGeom prst="line">
                        <a:avLst/>
                      </a:prstGeom>
                      <a:noFill/>
                      <a:ln w="12700">
                        <a:solidFill>
                          <a:schemeClr val="tx1"/>
                        </a:solidFill>
                        <a:round/>
                        <a:headEnd/>
                        <a:tailEnd/>
                      </a:ln>
                    </p:spPr>
                    <p:txBody>
                      <a:bodyPr wrap="none" anchor="ctr"/>
                      <a:lstStyle/>
                      <a:p>
                        <a:endParaRPr lang="it-IT"/>
                      </a:p>
                    </p:txBody>
                  </p:sp>
                  <p:sp>
                    <p:nvSpPr>
                      <p:cNvPr id="1987" name="Line 124"/>
                      <p:cNvSpPr>
                        <a:spLocks noChangeShapeType="1"/>
                      </p:cNvSpPr>
                      <p:nvPr/>
                    </p:nvSpPr>
                    <p:spPr bwMode="auto">
                      <a:xfrm flipV="1">
                        <a:off x="1364" y="3915"/>
                        <a:ext cx="41" cy="16"/>
                      </a:xfrm>
                      <a:prstGeom prst="line">
                        <a:avLst/>
                      </a:prstGeom>
                      <a:noFill/>
                      <a:ln w="12700">
                        <a:solidFill>
                          <a:schemeClr val="tx1"/>
                        </a:solidFill>
                        <a:round/>
                        <a:headEnd/>
                        <a:tailEnd/>
                      </a:ln>
                    </p:spPr>
                    <p:txBody>
                      <a:bodyPr wrap="none" anchor="ctr"/>
                      <a:lstStyle/>
                      <a:p>
                        <a:endParaRPr lang="it-IT"/>
                      </a:p>
                    </p:txBody>
                  </p:sp>
                </p:grpSp>
                <p:grpSp>
                  <p:nvGrpSpPr>
                    <p:cNvPr id="1945" name="Group 125"/>
                    <p:cNvGrpSpPr>
                      <a:grpSpLocks/>
                    </p:cNvGrpSpPr>
                    <p:nvPr/>
                  </p:nvGrpSpPr>
                  <p:grpSpPr bwMode="auto">
                    <a:xfrm>
                      <a:off x="1310" y="814"/>
                      <a:ext cx="35" cy="19"/>
                      <a:chOff x="1392" y="3870"/>
                      <a:chExt cx="95" cy="42"/>
                    </a:xfrm>
                  </p:grpSpPr>
                  <p:sp>
                    <p:nvSpPr>
                      <p:cNvPr id="1980" name="Rectangle 126"/>
                      <p:cNvSpPr>
                        <a:spLocks noChangeArrowheads="1"/>
                      </p:cNvSpPr>
                      <p:nvPr/>
                    </p:nvSpPr>
                    <p:spPr bwMode="auto">
                      <a:xfrm>
                        <a:off x="1408" y="3877"/>
                        <a:ext cx="63" cy="31"/>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981" name="Oval 127"/>
                      <p:cNvSpPr>
                        <a:spLocks noChangeArrowheads="1"/>
                      </p:cNvSpPr>
                      <p:nvPr/>
                    </p:nvSpPr>
                    <p:spPr bwMode="auto">
                      <a:xfrm>
                        <a:off x="1418" y="3896"/>
                        <a:ext cx="43" cy="1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82" name="Freeform 128"/>
                      <p:cNvSpPr>
                        <a:spLocks/>
                      </p:cNvSpPr>
                      <p:nvPr/>
                    </p:nvSpPr>
                    <p:spPr bwMode="auto">
                      <a:xfrm>
                        <a:off x="1392" y="3870"/>
                        <a:ext cx="95" cy="34"/>
                      </a:xfrm>
                      <a:custGeom>
                        <a:avLst/>
                        <a:gdLst>
                          <a:gd name="T0" fmla="*/ 0 w 95"/>
                          <a:gd name="T1" fmla="*/ 31 h 34"/>
                          <a:gd name="T2" fmla="*/ 0 w 95"/>
                          <a:gd name="T3" fmla="*/ 0 h 34"/>
                          <a:gd name="T4" fmla="*/ 94 w 95"/>
                          <a:gd name="T5" fmla="*/ 0 h 34"/>
                          <a:gd name="T6" fmla="*/ 94 w 95"/>
                          <a:gd name="T7" fmla="*/ 32 h 34"/>
                          <a:gd name="T8" fmla="*/ 94 w 95"/>
                          <a:gd name="T9" fmla="*/ 33 h 34"/>
                          <a:gd name="T10" fmla="*/ 0 60000 65536"/>
                          <a:gd name="T11" fmla="*/ 0 60000 65536"/>
                          <a:gd name="T12" fmla="*/ 0 60000 65536"/>
                          <a:gd name="T13" fmla="*/ 0 60000 65536"/>
                          <a:gd name="T14" fmla="*/ 0 60000 65536"/>
                          <a:gd name="T15" fmla="*/ 0 w 95"/>
                          <a:gd name="T16" fmla="*/ 0 h 34"/>
                          <a:gd name="T17" fmla="*/ 95 w 95"/>
                          <a:gd name="T18" fmla="*/ 34 h 34"/>
                        </a:gdLst>
                        <a:ahLst/>
                        <a:cxnLst>
                          <a:cxn ang="T10">
                            <a:pos x="T0" y="T1"/>
                          </a:cxn>
                          <a:cxn ang="T11">
                            <a:pos x="T2" y="T3"/>
                          </a:cxn>
                          <a:cxn ang="T12">
                            <a:pos x="T4" y="T5"/>
                          </a:cxn>
                          <a:cxn ang="T13">
                            <a:pos x="T6" y="T7"/>
                          </a:cxn>
                          <a:cxn ang="T14">
                            <a:pos x="T8" y="T9"/>
                          </a:cxn>
                        </a:cxnLst>
                        <a:rect l="T15" t="T16" r="T17" b="T18"/>
                        <a:pathLst>
                          <a:path w="95" h="34">
                            <a:moveTo>
                              <a:pt x="0" y="31"/>
                            </a:moveTo>
                            <a:lnTo>
                              <a:pt x="0" y="0"/>
                            </a:lnTo>
                            <a:lnTo>
                              <a:pt x="94" y="0"/>
                            </a:lnTo>
                            <a:lnTo>
                              <a:pt x="94" y="32"/>
                            </a:lnTo>
                            <a:lnTo>
                              <a:pt x="94" y="3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983" name="Freeform 129"/>
                      <p:cNvSpPr>
                        <a:spLocks/>
                      </p:cNvSpPr>
                      <p:nvPr/>
                    </p:nvSpPr>
                    <p:spPr bwMode="auto">
                      <a:xfrm>
                        <a:off x="1464" y="3870"/>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984" name="Freeform 130"/>
                      <p:cNvSpPr>
                        <a:spLocks/>
                      </p:cNvSpPr>
                      <p:nvPr/>
                    </p:nvSpPr>
                    <p:spPr bwMode="auto">
                      <a:xfrm>
                        <a:off x="1392" y="3870"/>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946" name="Group 131"/>
                    <p:cNvGrpSpPr>
                      <a:grpSpLocks/>
                    </p:cNvGrpSpPr>
                    <p:nvPr/>
                  </p:nvGrpSpPr>
                  <p:grpSpPr bwMode="auto">
                    <a:xfrm>
                      <a:off x="1304" y="837"/>
                      <a:ext cx="17" cy="10"/>
                      <a:chOff x="1416" y="3908"/>
                      <a:chExt cx="48" cy="24"/>
                    </a:xfrm>
                  </p:grpSpPr>
                  <p:sp>
                    <p:nvSpPr>
                      <p:cNvPr id="1977" name="AutoShape 132"/>
                      <p:cNvSpPr>
                        <a:spLocks noChangeArrowheads="1"/>
                      </p:cNvSpPr>
                      <p:nvPr/>
                    </p:nvSpPr>
                    <p:spPr bwMode="auto">
                      <a:xfrm>
                        <a:off x="1416" y="3913"/>
                        <a:ext cx="48" cy="1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78" name="Line 133"/>
                      <p:cNvSpPr>
                        <a:spLocks noChangeShapeType="1"/>
                      </p:cNvSpPr>
                      <p:nvPr/>
                    </p:nvSpPr>
                    <p:spPr bwMode="auto">
                      <a:xfrm flipV="1">
                        <a:off x="1421" y="3908"/>
                        <a:ext cx="37" cy="16"/>
                      </a:xfrm>
                      <a:prstGeom prst="line">
                        <a:avLst/>
                      </a:prstGeom>
                      <a:noFill/>
                      <a:ln w="12700">
                        <a:solidFill>
                          <a:schemeClr val="tx1"/>
                        </a:solidFill>
                        <a:round/>
                        <a:headEnd/>
                        <a:tailEnd/>
                      </a:ln>
                    </p:spPr>
                    <p:txBody>
                      <a:bodyPr wrap="none" anchor="ctr"/>
                      <a:lstStyle/>
                      <a:p>
                        <a:endParaRPr lang="it-IT"/>
                      </a:p>
                    </p:txBody>
                  </p:sp>
                  <p:sp>
                    <p:nvSpPr>
                      <p:cNvPr id="1979" name="Line 134"/>
                      <p:cNvSpPr>
                        <a:spLocks noChangeShapeType="1"/>
                      </p:cNvSpPr>
                      <p:nvPr/>
                    </p:nvSpPr>
                    <p:spPr bwMode="auto">
                      <a:xfrm flipV="1">
                        <a:off x="1418" y="3917"/>
                        <a:ext cx="43" cy="15"/>
                      </a:xfrm>
                      <a:prstGeom prst="line">
                        <a:avLst/>
                      </a:prstGeom>
                      <a:noFill/>
                      <a:ln w="12700">
                        <a:solidFill>
                          <a:schemeClr val="tx1"/>
                        </a:solidFill>
                        <a:round/>
                        <a:headEnd/>
                        <a:tailEnd/>
                      </a:ln>
                    </p:spPr>
                    <p:txBody>
                      <a:bodyPr wrap="none" anchor="ctr"/>
                      <a:lstStyle/>
                      <a:p>
                        <a:endParaRPr lang="it-IT"/>
                      </a:p>
                    </p:txBody>
                  </p:sp>
                </p:grpSp>
                <p:grpSp>
                  <p:nvGrpSpPr>
                    <p:cNvPr id="1947" name="Group 135"/>
                    <p:cNvGrpSpPr>
                      <a:grpSpLocks/>
                    </p:cNvGrpSpPr>
                    <p:nvPr/>
                  </p:nvGrpSpPr>
                  <p:grpSpPr bwMode="auto">
                    <a:xfrm>
                      <a:off x="1336" y="826"/>
                      <a:ext cx="34" cy="19"/>
                      <a:chOff x="1464" y="3871"/>
                      <a:chExt cx="95" cy="42"/>
                    </a:xfrm>
                  </p:grpSpPr>
                  <p:sp>
                    <p:nvSpPr>
                      <p:cNvPr id="1972" name="Rectangle 136"/>
                      <p:cNvSpPr>
                        <a:spLocks noChangeArrowheads="1"/>
                      </p:cNvSpPr>
                      <p:nvPr/>
                    </p:nvSpPr>
                    <p:spPr bwMode="auto">
                      <a:xfrm>
                        <a:off x="1478" y="3878"/>
                        <a:ext cx="65" cy="3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973" name="Oval 137"/>
                      <p:cNvSpPr>
                        <a:spLocks noChangeArrowheads="1"/>
                      </p:cNvSpPr>
                      <p:nvPr/>
                    </p:nvSpPr>
                    <p:spPr bwMode="auto">
                      <a:xfrm>
                        <a:off x="1490" y="3897"/>
                        <a:ext cx="41" cy="11"/>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74" name="Freeform 138"/>
                      <p:cNvSpPr>
                        <a:spLocks/>
                      </p:cNvSpPr>
                      <p:nvPr/>
                    </p:nvSpPr>
                    <p:spPr bwMode="auto">
                      <a:xfrm>
                        <a:off x="1464" y="3871"/>
                        <a:ext cx="95" cy="34"/>
                      </a:xfrm>
                      <a:custGeom>
                        <a:avLst/>
                        <a:gdLst>
                          <a:gd name="T0" fmla="*/ 0 w 95"/>
                          <a:gd name="T1" fmla="*/ 31 h 34"/>
                          <a:gd name="T2" fmla="*/ 0 w 95"/>
                          <a:gd name="T3" fmla="*/ 0 h 34"/>
                          <a:gd name="T4" fmla="*/ 94 w 95"/>
                          <a:gd name="T5" fmla="*/ 0 h 34"/>
                          <a:gd name="T6" fmla="*/ 94 w 95"/>
                          <a:gd name="T7" fmla="*/ 32 h 34"/>
                          <a:gd name="T8" fmla="*/ 94 w 95"/>
                          <a:gd name="T9" fmla="*/ 33 h 34"/>
                          <a:gd name="T10" fmla="*/ 0 60000 65536"/>
                          <a:gd name="T11" fmla="*/ 0 60000 65536"/>
                          <a:gd name="T12" fmla="*/ 0 60000 65536"/>
                          <a:gd name="T13" fmla="*/ 0 60000 65536"/>
                          <a:gd name="T14" fmla="*/ 0 60000 65536"/>
                          <a:gd name="T15" fmla="*/ 0 w 95"/>
                          <a:gd name="T16" fmla="*/ 0 h 34"/>
                          <a:gd name="T17" fmla="*/ 95 w 95"/>
                          <a:gd name="T18" fmla="*/ 34 h 34"/>
                        </a:gdLst>
                        <a:ahLst/>
                        <a:cxnLst>
                          <a:cxn ang="T10">
                            <a:pos x="T0" y="T1"/>
                          </a:cxn>
                          <a:cxn ang="T11">
                            <a:pos x="T2" y="T3"/>
                          </a:cxn>
                          <a:cxn ang="T12">
                            <a:pos x="T4" y="T5"/>
                          </a:cxn>
                          <a:cxn ang="T13">
                            <a:pos x="T6" y="T7"/>
                          </a:cxn>
                          <a:cxn ang="T14">
                            <a:pos x="T8" y="T9"/>
                          </a:cxn>
                        </a:cxnLst>
                        <a:rect l="T15" t="T16" r="T17" b="T18"/>
                        <a:pathLst>
                          <a:path w="95" h="34">
                            <a:moveTo>
                              <a:pt x="0" y="31"/>
                            </a:moveTo>
                            <a:lnTo>
                              <a:pt x="0" y="0"/>
                            </a:lnTo>
                            <a:lnTo>
                              <a:pt x="94" y="0"/>
                            </a:lnTo>
                            <a:lnTo>
                              <a:pt x="94" y="32"/>
                            </a:lnTo>
                            <a:lnTo>
                              <a:pt x="94" y="3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975" name="Freeform 139"/>
                      <p:cNvSpPr>
                        <a:spLocks/>
                      </p:cNvSpPr>
                      <p:nvPr/>
                    </p:nvSpPr>
                    <p:spPr bwMode="auto">
                      <a:xfrm>
                        <a:off x="1535" y="3871"/>
                        <a:ext cx="24" cy="42"/>
                      </a:xfrm>
                      <a:custGeom>
                        <a:avLst/>
                        <a:gdLst>
                          <a:gd name="T0" fmla="*/ 23 w 24"/>
                          <a:gd name="T1" fmla="*/ 0 h 42"/>
                          <a:gd name="T2" fmla="*/ 23 w 24"/>
                          <a:gd name="T3" fmla="*/ 34 h 42"/>
                          <a:gd name="T4" fmla="*/ 22 w 24"/>
                          <a:gd name="T5" fmla="*/ 36 h 42"/>
                          <a:gd name="T6" fmla="*/ 19 w 24"/>
                          <a:gd name="T7" fmla="*/ 39 h 42"/>
                          <a:gd name="T8" fmla="*/ 16 w 24"/>
                          <a:gd name="T9" fmla="*/ 40 h 42"/>
                          <a:gd name="T10" fmla="*/ 13 w 24"/>
                          <a:gd name="T11" fmla="*/ 41 h 42"/>
                          <a:gd name="T12" fmla="*/ 9 w 24"/>
                          <a:gd name="T13" fmla="*/ 41 h 42"/>
                          <a:gd name="T14" fmla="*/ 5 w 24"/>
                          <a:gd name="T15" fmla="*/ 39 h 42"/>
                          <a:gd name="T16" fmla="*/ 3 w 24"/>
                          <a:gd name="T17" fmla="*/ 37 h 42"/>
                          <a:gd name="T18" fmla="*/ 1 w 24"/>
                          <a:gd name="T19" fmla="*/ 35 h 42"/>
                          <a:gd name="T20" fmla="*/ 0 w 24"/>
                          <a:gd name="T21" fmla="*/ 33 h 42"/>
                          <a:gd name="T22" fmla="*/ 0 w 24"/>
                          <a:gd name="T23" fmla="*/ 0 h 42"/>
                          <a:gd name="T24" fmla="*/ 23 w 24"/>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42"/>
                          <a:gd name="T41" fmla="*/ 24 w 24"/>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42">
                            <a:moveTo>
                              <a:pt x="23" y="0"/>
                            </a:moveTo>
                            <a:lnTo>
                              <a:pt x="23" y="34"/>
                            </a:lnTo>
                            <a:lnTo>
                              <a:pt x="22" y="36"/>
                            </a:lnTo>
                            <a:lnTo>
                              <a:pt x="19" y="39"/>
                            </a:lnTo>
                            <a:lnTo>
                              <a:pt x="16" y="40"/>
                            </a:lnTo>
                            <a:lnTo>
                              <a:pt x="13" y="41"/>
                            </a:lnTo>
                            <a:lnTo>
                              <a:pt x="9" y="41"/>
                            </a:lnTo>
                            <a:lnTo>
                              <a:pt x="5" y="39"/>
                            </a:lnTo>
                            <a:lnTo>
                              <a:pt x="3" y="37"/>
                            </a:lnTo>
                            <a:lnTo>
                              <a:pt x="1" y="35"/>
                            </a:lnTo>
                            <a:lnTo>
                              <a:pt x="0" y="33"/>
                            </a:lnTo>
                            <a:lnTo>
                              <a:pt x="0" y="0"/>
                            </a:lnTo>
                            <a:lnTo>
                              <a:pt x="23"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976" name="Freeform 140"/>
                      <p:cNvSpPr>
                        <a:spLocks/>
                      </p:cNvSpPr>
                      <p:nvPr/>
                    </p:nvSpPr>
                    <p:spPr bwMode="auto">
                      <a:xfrm>
                        <a:off x="1464" y="3871"/>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948" name="Group 141"/>
                    <p:cNvGrpSpPr>
                      <a:grpSpLocks/>
                    </p:cNvGrpSpPr>
                    <p:nvPr/>
                  </p:nvGrpSpPr>
                  <p:grpSpPr bwMode="auto">
                    <a:xfrm>
                      <a:off x="1329" y="993"/>
                      <a:ext cx="17" cy="12"/>
                      <a:chOff x="1487" y="3908"/>
                      <a:chExt cx="49" cy="25"/>
                    </a:xfrm>
                  </p:grpSpPr>
                  <p:sp>
                    <p:nvSpPr>
                      <p:cNvPr id="1969" name="AutoShape 142"/>
                      <p:cNvSpPr>
                        <a:spLocks noChangeArrowheads="1"/>
                      </p:cNvSpPr>
                      <p:nvPr/>
                    </p:nvSpPr>
                    <p:spPr bwMode="auto">
                      <a:xfrm>
                        <a:off x="1487" y="3914"/>
                        <a:ext cx="49" cy="1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70" name="Line 143"/>
                      <p:cNvSpPr>
                        <a:spLocks noChangeShapeType="1"/>
                      </p:cNvSpPr>
                      <p:nvPr/>
                    </p:nvSpPr>
                    <p:spPr bwMode="auto">
                      <a:xfrm flipV="1">
                        <a:off x="1493" y="3908"/>
                        <a:ext cx="37" cy="17"/>
                      </a:xfrm>
                      <a:prstGeom prst="line">
                        <a:avLst/>
                      </a:prstGeom>
                      <a:noFill/>
                      <a:ln w="12700">
                        <a:solidFill>
                          <a:schemeClr val="tx1"/>
                        </a:solidFill>
                        <a:round/>
                        <a:headEnd/>
                        <a:tailEnd/>
                      </a:ln>
                    </p:spPr>
                    <p:txBody>
                      <a:bodyPr wrap="none" anchor="ctr"/>
                      <a:lstStyle/>
                      <a:p>
                        <a:endParaRPr lang="it-IT"/>
                      </a:p>
                    </p:txBody>
                  </p:sp>
                  <p:sp>
                    <p:nvSpPr>
                      <p:cNvPr id="1971" name="Line 144"/>
                      <p:cNvSpPr>
                        <a:spLocks noChangeShapeType="1"/>
                      </p:cNvSpPr>
                      <p:nvPr/>
                    </p:nvSpPr>
                    <p:spPr bwMode="auto">
                      <a:xfrm flipV="1">
                        <a:off x="1490" y="3917"/>
                        <a:ext cx="41" cy="16"/>
                      </a:xfrm>
                      <a:prstGeom prst="line">
                        <a:avLst/>
                      </a:prstGeom>
                      <a:noFill/>
                      <a:ln w="12700">
                        <a:solidFill>
                          <a:schemeClr val="tx1"/>
                        </a:solidFill>
                        <a:round/>
                        <a:headEnd/>
                        <a:tailEnd/>
                      </a:ln>
                    </p:spPr>
                    <p:txBody>
                      <a:bodyPr wrap="none" anchor="ctr"/>
                      <a:lstStyle/>
                      <a:p>
                        <a:endParaRPr lang="it-IT"/>
                      </a:p>
                    </p:txBody>
                  </p:sp>
                </p:grpSp>
                <p:grpSp>
                  <p:nvGrpSpPr>
                    <p:cNvPr id="1949" name="Group 145"/>
                    <p:cNvGrpSpPr>
                      <a:grpSpLocks/>
                    </p:cNvGrpSpPr>
                    <p:nvPr/>
                  </p:nvGrpSpPr>
                  <p:grpSpPr bwMode="auto">
                    <a:xfrm>
                      <a:off x="1377" y="814"/>
                      <a:ext cx="35" cy="19"/>
                      <a:chOff x="1576" y="3870"/>
                      <a:chExt cx="94" cy="42"/>
                    </a:xfrm>
                  </p:grpSpPr>
                  <p:sp>
                    <p:nvSpPr>
                      <p:cNvPr id="1964" name="Rectangle 146"/>
                      <p:cNvSpPr>
                        <a:spLocks noChangeArrowheads="1"/>
                      </p:cNvSpPr>
                      <p:nvPr/>
                    </p:nvSpPr>
                    <p:spPr bwMode="auto">
                      <a:xfrm>
                        <a:off x="1590" y="3877"/>
                        <a:ext cx="65" cy="31"/>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965" name="Oval 147"/>
                      <p:cNvSpPr>
                        <a:spLocks noChangeArrowheads="1"/>
                      </p:cNvSpPr>
                      <p:nvPr/>
                    </p:nvSpPr>
                    <p:spPr bwMode="auto">
                      <a:xfrm>
                        <a:off x="1602" y="3896"/>
                        <a:ext cx="41" cy="1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66" name="Freeform 148"/>
                      <p:cNvSpPr>
                        <a:spLocks/>
                      </p:cNvSpPr>
                      <p:nvPr/>
                    </p:nvSpPr>
                    <p:spPr bwMode="auto">
                      <a:xfrm>
                        <a:off x="1576" y="3870"/>
                        <a:ext cx="94" cy="34"/>
                      </a:xfrm>
                      <a:custGeom>
                        <a:avLst/>
                        <a:gdLst>
                          <a:gd name="T0" fmla="*/ 0 w 94"/>
                          <a:gd name="T1" fmla="*/ 31 h 34"/>
                          <a:gd name="T2" fmla="*/ 0 w 94"/>
                          <a:gd name="T3" fmla="*/ 0 h 34"/>
                          <a:gd name="T4" fmla="*/ 93 w 94"/>
                          <a:gd name="T5" fmla="*/ 0 h 34"/>
                          <a:gd name="T6" fmla="*/ 93 w 94"/>
                          <a:gd name="T7" fmla="*/ 32 h 34"/>
                          <a:gd name="T8" fmla="*/ 93 w 94"/>
                          <a:gd name="T9" fmla="*/ 33 h 34"/>
                          <a:gd name="T10" fmla="*/ 0 60000 65536"/>
                          <a:gd name="T11" fmla="*/ 0 60000 65536"/>
                          <a:gd name="T12" fmla="*/ 0 60000 65536"/>
                          <a:gd name="T13" fmla="*/ 0 60000 65536"/>
                          <a:gd name="T14" fmla="*/ 0 60000 65536"/>
                          <a:gd name="T15" fmla="*/ 0 w 94"/>
                          <a:gd name="T16" fmla="*/ 0 h 34"/>
                          <a:gd name="T17" fmla="*/ 94 w 94"/>
                          <a:gd name="T18" fmla="*/ 34 h 34"/>
                        </a:gdLst>
                        <a:ahLst/>
                        <a:cxnLst>
                          <a:cxn ang="T10">
                            <a:pos x="T0" y="T1"/>
                          </a:cxn>
                          <a:cxn ang="T11">
                            <a:pos x="T2" y="T3"/>
                          </a:cxn>
                          <a:cxn ang="T12">
                            <a:pos x="T4" y="T5"/>
                          </a:cxn>
                          <a:cxn ang="T13">
                            <a:pos x="T6" y="T7"/>
                          </a:cxn>
                          <a:cxn ang="T14">
                            <a:pos x="T8" y="T9"/>
                          </a:cxn>
                        </a:cxnLst>
                        <a:rect l="T15" t="T16" r="T17" b="T18"/>
                        <a:pathLst>
                          <a:path w="94" h="34">
                            <a:moveTo>
                              <a:pt x="0" y="31"/>
                            </a:moveTo>
                            <a:lnTo>
                              <a:pt x="0" y="0"/>
                            </a:lnTo>
                            <a:lnTo>
                              <a:pt x="93" y="0"/>
                            </a:lnTo>
                            <a:lnTo>
                              <a:pt x="93" y="32"/>
                            </a:lnTo>
                            <a:lnTo>
                              <a:pt x="93" y="3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967" name="Freeform 149"/>
                      <p:cNvSpPr>
                        <a:spLocks/>
                      </p:cNvSpPr>
                      <p:nvPr/>
                    </p:nvSpPr>
                    <p:spPr bwMode="auto">
                      <a:xfrm>
                        <a:off x="1647" y="3870"/>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968" name="Freeform 150"/>
                      <p:cNvSpPr>
                        <a:spLocks/>
                      </p:cNvSpPr>
                      <p:nvPr/>
                    </p:nvSpPr>
                    <p:spPr bwMode="auto">
                      <a:xfrm>
                        <a:off x="1576" y="3870"/>
                        <a:ext cx="23" cy="42"/>
                      </a:xfrm>
                      <a:custGeom>
                        <a:avLst/>
                        <a:gdLst>
                          <a:gd name="T0" fmla="*/ 22 w 23"/>
                          <a:gd name="T1" fmla="*/ 0 h 42"/>
                          <a:gd name="T2" fmla="*/ 22 w 23"/>
                          <a:gd name="T3" fmla="*/ 34 h 42"/>
                          <a:gd name="T4" fmla="*/ 21 w 23"/>
                          <a:gd name="T5" fmla="*/ 36 h 42"/>
                          <a:gd name="T6" fmla="*/ 18 w 23"/>
                          <a:gd name="T7" fmla="*/ 39 h 42"/>
                          <a:gd name="T8" fmla="*/ 15 w 23"/>
                          <a:gd name="T9" fmla="*/ 40 h 42"/>
                          <a:gd name="T10" fmla="*/ 12 w 23"/>
                          <a:gd name="T11" fmla="*/ 41 h 42"/>
                          <a:gd name="T12" fmla="*/ 8 w 23"/>
                          <a:gd name="T13" fmla="*/ 41 h 42"/>
                          <a:gd name="T14" fmla="*/ 5 w 23"/>
                          <a:gd name="T15" fmla="*/ 39 h 42"/>
                          <a:gd name="T16" fmla="*/ 2 w 23"/>
                          <a:gd name="T17" fmla="*/ 37 h 42"/>
                          <a:gd name="T18" fmla="*/ 1 w 23"/>
                          <a:gd name="T19" fmla="*/ 35 h 42"/>
                          <a:gd name="T20" fmla="*/ 0 w 23"/>
                          <a:gd name="T21" fmla="*/ 33 h 42"/>
                          <a:gd name="T22" fmla="*/ 0 w 23"/>
                          <a:gd name="T23" fmla="*/ 0 h 42"/>
                          <a:gd name="T24" fmla="*/ 22 w 23"/>
                          <a:gd name="T25" fmla="*/ 0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42"/>
                          <a:gd name="T41" fmla="*/ 23 w 23"/>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42">
                            <a:moveTo>
                              <a:pt x="22" y="0"/>
                            </a:moveTo>
                            <a:lnTo>
                              <a:pt x="22" y="34"/>
                            </a:lnTo>
                            <a:lnTo>
                              <a:pt x="21" y="36"/>
                            </a:lnTo>
                            <a:lnTo>
                              <a:pt x="18" y="39"/>
                            </a:lnTo>
                            <a:lnTo>
                              <a:pt x="15" y="40"/>
                            </a:lnTo>
                            <a:lnTo>
                              <a:pt x="12" y="41"/>
                            </a:lnTo>
                            <a:lnTo>
                              <a:pt x="8" y="41"/>
                            </a:lnTo>
                            <a:lnTo>
                              <a:pt x="5" y="39"/>
                            </a:lnTo>
                            <a:lnTo>
                              <a:pt x="2" y="37"/>
                            </a:lnTo>
                            <a:lnTo>
                              <a:pt x="1" y="35"/>
                            </a:lnTo>
                            <a:lnTo>
                              <a:pt x="0" y="33"/>
                            </a:lnTo>
                            <a:lnTo>
                              <a:pt x="0" y="0"/>
                            </a:lnTo>
                            <a:lnTo>
                              <a:pt x="22"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950" name="Group 151"/>
                    <p:cNvGrpSpPr>
                      <a:grpSpLocks/>
                    </p:cNvGrpSpPr>
                    <p:nvPr/>
                  </p:nvGrpSpPr>
                  <p:grpSpPr bwMode="auto">
                    <a:xfrm>
                      <a:off x="1369" y="837"/>
                      <a:ext cx="16" cy="10"/>
                      <a:chOff x="1599" y="3908"/>
                      <a:chExt cx="49" cy="24"/>
                    </a:xfrm>
                  </p:grpSpPr>
                  <p:sp>
                    <p:nvSpPr>
                      <p:cNvPr id="1961" name="AutoShape 152"/>
                      <p:cNvSpPr>
                        <a:spLocks noChangeArrowheads="1"/>
                      </p:cNvSpPr>
                      <p:nvPr/>
                    </p:nvSpPr>
                    <p:spPr bwMode="auto">
                      <a:xfrm>
                        <a:off x="1599" y="3913"/>
                        <a:ext cx="49" cy="1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62" name="Line 153"/>
                      <p:cNvSpPr>
                        <a:spLocks noChangeShapeType="1"/>
                      </p:cNvSpPr>
                      <p:nvPr/>
                    </p:nvSpPr>
                    <p:spPr bwMode="auto">
                      <a:xfrm flipV="1">
                        <a:off x="1605" y="3908"/>
                        <a:ext cx="36" cy="16"/>
                      </a:xfrm>
                      <a:prstGeom prst="line">
                        <a:avLst/>
                      </a:prstGeom>
                      <a:noFill/>
                      <a:ln w="12700">
                        <a:solidFill>
                          <a:schemeClr val="tx1"/>
                        </a:solidFill>
                        <a:round/>
                        <a:headEnd/>
                        <a:tailEnd/>
                      </a:ln>
                    </p:spPr>
                    <p:txBody>
                      <a:bodyPr wrap="none" anchor="ctr"/>
                      <a:lstStyle/>
                      <a:p>
                        <a:endParaRPr lang="it-IT"/>
                      </a:p>
                    </p:txBody>
                  </p:sp>
                  <p:sp>
                    <p:nvSpPr>
                      <p:cNvPr id="1963" name="Line 154"/>
                      <p:cNvSpPr>
                        <a:spLocks noChangeShapeType="1"/>
                      </p:cNvSpPr>
                      <p:nvPr/>
                    </p:nvSpPr>
                    <p:spPr bwMode="auto">
                      <a:xfrm flipV="1">
                        <a:off x="1602" y="3917"/>
                        <a:ext cx="41" cy="15"/>
                      </a:xfrm>
                      <a:prstGeom prst="line">
                        <a:avLst/>
                      </a:prstGeom>
                      <a:noFill/>
                      <a:ln w="12700">
                        <a:solidFill>
                          <a:schemeClr val="tx1"/>
                        </a:solidFill>
                        <a:round/>
                        <a:headEnd/>
                        <a:tailEnd/>
                      </a:ln>
                    </p:spPr>
                    <p:txBody>
                      <a:bodyPr wrap="none" anchor="ctr"/>
                      <a:lstStyle/>
                      <a:p>
                        <a:endParaRPr lang="it-IT"/>
                      </a:p>
                    </p:txBody>
                  </p:sp>
                </p:grpSp>
                <p:sp>
                  <p:nvSpPr>
                    <p:cNvPr id="1951" name="Line 155"/>
                    <p:cNvSpPr>
                      <a:spLocks noChangeShapeType="1"/>
                    </p:cNvSpPr>
                    <p:nvPr/>
                  </p:nvSpPr>
                  <p:spPr bwMode="auto">
                    <a:xfrm>
                      <a:off x="1309" y="954"/>
                      <a:ext cx="89" cy="0"/>
                    </a:xfrm>
                    <a:prstGeom prst="line">
                      <a:avLst/>
                    </a:prstGeom>
                    <a:noFill/>
                    <a:ln w="12700">
                      <a:solidFill>
                        <a:schemeClr val="tx1"/>
                      </a:solidFill>
                      <a:round/>
                      <a:headEnd/>
                      <a:tailEnd/>
                    </a:ln>
                  </p:spPr>
                  <p:txBody>
                    <a:bodyPr wrap="none" anchor="ctr"/>
                    <a:lstStyle/>
                    <a:p>
                      <a:endParaRPr lang="it-IT"/>
                    </a:p>
                  </p:txBody>
                </p:sp>
                <p:sp>
                  <p:nvSpPr>
                    <p:cNvPr id="1952" name="Freeform 156"/>
                    <p:cNvSpPr>
                      <a:spLocks/>
                    </p:cNvSpPr>
                    <p:nvPr/>
                  </p:nvSpPr>
                  <p:spPr bwMode="auto">
                    <a:xfrm>
                      <a:off x="1284" y="962"/>
                      <a:ext cx="44" cy="36"/>
                    </a:xfrm>
                    <a:custGeom>
                      <a:avLst/>
                      <a:gdLst>
                        <a:gd name="T0" fmla="*/ 0 w 125"/>
                        <a:gd name="T1" fmla="*/ 1 h 80"/>
                        <a:gd name="T2" fmla="*/ 0 w 125"/>
                        <a:gd name="T3" fmla="*/ 0 h 80"/>
                        <a:gd name="T4" fmla="*/ 0 w 125"/>
                        <a:gd name="T5" fmla="*/ 0 h 80"/>
                        <a:gd name="T6" fmla="*/ 1 w 125"/>
                        <a:gd name="T7" fmla="*/ 0 h 80"/>
                        <a:gd name="T8" fmla="*/ 1 w 125"/>
                        <a:gd name="T9" fmla="*/ 1 h 80"/>
                        <a:gd name="T10" fmla="*/ 0 w 125"/>
                        <a:gd name="T11" fmla="*/ 1 h 80"/>
                        <a:gd name="T12" fmla="*/ 0 60000 65536"/>
                        <a:gd name="T13" fmla="*/ 0 60000 65536"/>
                        <a:gd name="T14" fmla="*/ 0 60000 65536"/>
                        <a:gd name="T15" fmla="*/ 0 60000 65536"/>
                        <a:gd name="T16" fmla="*/ 0 60000 65536"/>
                        <a:gd name="T17" fmla="*/ 0 60000 65536"/>
                        <a:gd name="T18" fmla="*/ 0 w 125"/>
                        <a:gd name="T19" fmla="*/ 0 h 80"/>
                        <a:gd name="T20" fmla="*/ 125 w 125"/>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125" h="80">
                          <a:moveTo>
                            <a:pt x="0" y="79"/>
                          </a:moveTo>
                          <a:lnTo>
                            <a:pt x="1" y="0"/>
                          </a:lnTo>
                          <a:lnTo>
                            <a:pt x="80" y="1"/>
                          </a:lnTo>
                          <a:lnTo>
                            <a:pt x="124" y="22"/>
                          </a:lnTo>
                          <a:lnTo>
                            <a:pt x="124" y="77"/>
                          </a:lnTo>
                          <a:lnTo>
                            <a:pt x="0" y="79"/>
                          </a:lnTo>
                        </a:path>
                      </a:pathLst>
                    </a:custGeom>
                    <a:gradFill rotWithShape="0">
                      <a:gsLst>
                        <a:gs pos="0">
                          <a:srgbClr val="003731"/>
                        </a:gs>
                        <a:gs pos="50000">
                          <a:srgbClr val="00B7A5"/>
                        </a:gs>
                        <a:gs pos="100000">
                          <a:srgbClr val="003731"/>
                        </a:gs>
                      </a:gsLst>
                      <a:lin ang="18900000" scaled="1"/>
                    </a:gradFill>
                    <a:ln w="12700" cap="rnd" cmpd="sng">
                      <a:solidFill>
                        <a:schemeClr val="tx1"/>
                      </a:solidFill>
                      <a:prstDash val="solid"/>
                      <a:round/>
                      <a:headEnd type="none" w="med" len="med"/>
                      <a:tailEnd type="none" w="med" len="med"/>
                    </a:ln>
                  </p:spPr>
                  <p:txBody>
                    <a:bodyPr/>
                    <a:lstStyle/>
                    <a:p>
                      <a:endParaRPr lang="it-IT"/>
                    </a:p>
                  </p:txBody>
                </p:sp>
                <p:grpSp>
                  <p:nvGrpSpPr>
                    <p:cNvPr id="1953" name="Group 157"/>
                    <p:cNvGrpSpPr>
                      <a:grpSpLocks/>
                    </p:cNvGrpSpPr>
                    <p:nvPr/>
                  </p:nvGrpSpPr>
                  <p:grpSpPr bwMode="auto">
                    <a:xfrm>
                      <a:off x="1188" y="997"/>
                      <a:ext cx="138" cy="40"/>
                      <a:chOff x="1089" y="4269"/>
                      <a:chExt cx="391" cy="92"/>
                    </a:xfrm>
                  </p:grpSpPr>
                  <p:sp>
                    <p:nvSpPr>
                      <p:cNvPr id="1956" name="Rectangle 158"/>
                      <p:cNvSpPr>
                        <a:spLocks noChangeArrowheads="1"/>
                      </p:cNvSpPr>
                      <p:nvPr/>
                    </p:nvSpPr>
                    <p:spPr bwMode="auto">
                      <a:xfrm>
                        <a:off x="1089" y="4345"/>
                        <a:ext cx="391" cy="16"/>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957" name="Rectangle 159"/>
                      <p:cNvSpPr>
                        <a:spLocks noChangeArrowheads="1"/>
                      </p:cNvSpPr>
                      <p:nvPr/>
                    </p:nvSpPr>
                    <p:spPr bwMode="auto">
                      <a:xfrm>
                        <a:off x="1216" y="4269"/>
                        <a:ext cx="264" cy="21"/>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958" name="Rectangle 160"/>
                      <p:cNvSpPr>
                        <a:spLocks noChangeArrowheads="1"/>
                      </p:cNvSpPr>
                      <p:nvPr/>
                    </p:nvSpPr>
                    <p:spPr bwMode="auto">
                      <a:xfrm>
                        <a:off x="1183" y="4289"/>
                        <a:ext cx="297" cy="19"/>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959" name="Rectangle 161"/>
                      <p:cNvSpPr>
                        <a:spLocks noChangeArrowheads="1"/>
                      </p:cNvSpPr>
                      <p:nvPr/>
                    </p:nvSpPr>
                    <p:spPr bwMode="auto">
                      <a:xfrm>
                        <a:off x="1153" y="4309"/>
                        <a:ext cx="327" cy="16"/>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960" name="Rectangle 162"/>
                      <p:cNvSpPr>
                        <a:spLocks noChangeArrowheads="1"/>
                      </p:cNvSpPr>
                      <p:nvPr/>
                    </p:nvSpPr>
                    <p:spPr bwMode="auto">
                      <a:xfrm>
                        <a:off x="1123" y="4326"/>
                        <a:ext cx="357" cy="16"/>
                      </a:xfrm>
                      <a:prstGeom prst="rect">
                        <a:avLst/>
                      </a:prstGeom>
                      <a:gradFill rotWithShape="0">
                        <a:gsLst>
                          <a:gs pos="0">
                            <a:srgbClr val="335D59"/>
                          </a:gs>
                          <a:gs pos="100000">
                            <a:srgbClr val="003530"/>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grpSp>
                <p:sp>
                  <p:nvSpPr>
                    <p:cNvPr id="1954" name="Line 163"/>
                    <p:cNvSpPr>
                      <a:spLocks noChangeShapeType="1"/>
                    </p:cNvSpPr>
                    <p:nvPr/>
                  </p:nvSpPr>
                  <p:spPr bwMode="auto">
                    <a:xfrm>
                      <a:off x="1268" y="774"/>
                      <a:ext cx="129" cy="0"/>
                    </a:xfrm>
                    <a:prstGeom prst="line">
                      <a:avLst/>
                    </a:prstGeom>
                    <a:noFill/>
                    <a:ln w="12700">
                      <a:solidFill>
                        <a:srgbClr val="000000"/>
                      </a:solidFill>
                      <a:round/>
                      <a:headEnd/>
                      <a:tailEnd/>
                    </a:ln>
                  </p:spPr>
                  <p:txBody>
                    <a:bodyPr wrap="none" anchor="ctr"/>
                    <a:lstStyle/>
                    <a:p>
                      <a:endParaRPr lang="it-IT"/>
                    </a:p>
                  </p:txBody>
                </p:sp>
                <p:sp>
                  <p:nvSpPr>
                    <p:cNvPr id="1955" name="Line 164"/>
                    <p:cNvSpPr>
                      <a:spLocks noChangeShapeType="1"/>
                    </p:cNvSpPr>
                    <p:nvPr/>
                  </p:nvSpPr>
                  <p:spPr bwMode="auto">
                    <a:xfrm>
                      <a:off x="1398" y="773"/>
                      <a:ext cx="0" cy="267"/>
                    </a:xfrm>
                    <a:prstGeom prst="line">
                      <a:avLst/>
                    </a:prstGeom>
                    <a:noFill/>
                    <a:ln w="12700">
                      <a:solidFill>
                        <a:schemeClr val="tx1"/>
                      </a:solidFill>
                      <a:round/>
                      <a:headEnd/>
                      <a:tailEnd/>
                    </a:ln>
                  </p:spPr>
                  <p:txBody>
                    <a:bodyPr wrap="none" anchor="ctr"/>
                    <a:lstStyle/>
                    <a:p>
                      <a:endParaRPr lang="it-IT"/>
                    </a:p>
                  </p:txBody>
                </p:sp>
              </p:grpSp>
            </p:grpSp>
            <p:grpSp>
              <p:nvGrpSpPr>
                <p:cNvPr id="49" name="Group 165"/>
                <p:cNvGrpSpPr>
                  <a:grpSpLocks/>
                </p:cNvGrpSpPr>
                <p:nvPr/>
              </p:nvGrpSpPr>
              <p:grpSpPr bwMode="auto">
                <a:xfrm>
                  <a:off x="667" y="2062"/>
                  <a:ext cx="816" cy="1170"/>
                  <a:chOff x="2168" y="184"/>
                  <a:chExt cx="816" cy="1170"/>
                </a:xfrm>
              </p:grpSpPr>
              <p:sp>
                <p:nvSpPr>
                  <p:cNvPr id="1685" name="Rectangle 166"/>
                  <p:cNvSpPr>
                    <a:spLocks noChangeArrowheads="1"/>
                  </p:cNvSpPr>
                  <p:nvPr/>
                </p:nvSpPr>
                <p:spPr bwMode="auto">
                  <a:xfrm>
                    <a:off x="2168" y="184"/>
                    <a:ext cx="816" cy="872"/>
                  </a:xfrm>
                  <a:prstGeom prst="rect">
                    <a:avLst/>
                  </a:prstGeom>
                  <a:solidFill>
                    <a:srgbClr val="CCFFFF"/>
                  </a:solidFill>
                  <a:ln w="9525">
                    <a:noFill/>
                    <a:miter lim="800000"/>
                    <a:headEnd/>
                    <a:tailEnd/>
                  </a:ln>
                </p:spPr>
                <p:txBody>
                  <a:bodyPr wrap="none" anchor="ctr"/>
                  <a:lstStyle/>
                  <a:p>
                    <a:endParaRPr lang="it-IT">
                      <a:cs typeface="Times New Roman" pitchFamily="18" charset="0"/>
                    </a:endParaRPr>
                  </a:p>
                </p:txBody>
              </p:sp>
              <p:grpSp>
                <p:nvGrpSpPr>
                  <p:cNvPr id="1686" name="Group 167"/>
                  <p:cNvGrpSpPr>
                    <a:grpSpLocks/>
                  </p:cNvGrpSpPr>
                  <p:nvPr/>
                </p:nvGrpSpPr>
                <p:grpSpPr bwMode="auto">
                  <a:xfrm>
                    <a:off x="2341" y="619"/>
                    <a:ext cx="464" cy="735"/>
                    <a:chOff x="2643" y="505"/>
                    <a:chExt cx="464" cy="735"/>
                  </a:xfrm>
                </p:grpSpPr>
                <p:grpSp>
                  <p:nvGrpSpPr>
                    <p:cNvPr id="1687" name="Group 168"/>
                    <p:cNvGrpSpPr>
                      <a:grpSpLocks/>
                    </p:cNvGrpSpPr>
                    <p:nvPr/>
                  </p:nvGrpSpPr>
                  <p:grpSpPr bwMode="auto">
                    <a:xfrm>
                      <a:off x="2643" y="505"/>
                      <a:ext cx="224" cy="735"/>
                      <a:chOff x="1491" y="-68"/>
                      <a:chExt cx="228" cy="735"/>
                    </a:xfrm>
                  </p:grpSpPr>
                  <p:sp>
                    <p:nvSpPr>
                      <p:cNvPr id="1811" name="Line 169"/>
                      <p:cNvSpPr>
                        <a:spLocks noChangeShapeType="1"/>
                      </p:cNvSpPr>
                      <p:nvPr/>
                    </p:nvSpPr>
                    <p:spPr bwMode="auto">
                      <a:xfrm>
                        <a:off x="1591" y="215"/>
                        <a:ext cx="123" cy="0"/>
                      </a:xfrm>
                      <a:prstGeom prst="line">
                        <a:avLst/>
                      </a:prstGeom>
                      <a:noFill/>
                      <a:ln w="12700">
                        <a:solidFill>
                          <a:srgbClr val="000000"/>
                        </a:solidFill>
                        <a:round/>
                        <a:headEnd/>
                        <a:tailEnd/>
                      </a:ln>
                    </p:spPr>
                    <p:txBody>
                      <a:bodyPr wrap="none" anchor="ctr"/>
                      <a:lstStyle/>
                      <a:p>
                        <a:endParaRPr lang="it-IT"/>
                      </a:p>
                    </p:txBody>
                  </p:sp>
                  <p:sp>
                    <p:nvSpPr>
                      <p:cNvPr id="1812" name="Line 170"/>
                      <p:cNvSpPr>
                        <a:spLocks noChangeShapeType="1"/>
                      </p:cNvSpPr>
                      <p:nvPr/>
                    </p:nvSpPr>
                    <p:spPr bwMode="auto">
                      <a:xfrm>
                        <a:off x="1641" y="219"/>
                        <a:ext cx="73" cy="0"/>
                      </a:xfrm>
                      <a:prstGeom prst="line">
                        <a:avLst/>
                      </a:prstGeom>
                      <a:noFill/>
                      <a:ln w="12700">
                        <a:solidFill>
                          <a:srgbClr val="000000"/>
                        </a:solidFill>
                        <a:round/>
                        <a:headEnd/>
                        <a:tailEnd/>
                      </a:ln>
                    </p:spPr>
                    <p:txBody>
                      <a:bodyPr wrap="none" anchor="ctr"/>
                      <a:lstStyle/>
                      <a:p>
                        <a:endParaRPr lang="it-IT"/>
                      </a:p>
                    </p:txBody>
                  </p:sp>
                  <p:sp>
                    <p:nvSpPr>
                      <p:cNvPr id="1813" name="Line 171"/>
                      <p:cNvSpPr>
                        <a:spLocks noChangeShapeType="1"/>
                      </p:cNvSpPr>
                      <p:nvPr/>
                    </p:nvSpPr>
                    <p:spPr bwMode="auto">
                      <a:xfrm>
                        <a:off x="1637" y="375"/>
                        <a:ext cx="77" cy="0"/>
                      </a:xfrm>
                      <a:prstGeom prst="line">
                        <a:avLst/>
                      </a:prstGeom>
                      <a:noFill/>
                      <a:ln w="12700">
                        <a:solidFill>
                          <a:srgbClr val="000000"/>
                        </a:solidFill>
                        <a:round/>
                        <a:headEnd/>
                        <a:tailEnd/>
                      </a:ln>
                    </p:spPr>
                    <p:txBody>
                      <a:bodyPr wrap="none" anchor="ctr"/>
                      <a:lstStyle/>
                      <a:p>
                        <a:endParaRPr lang="it-IT"/>
                      </a:p>
                    </p:txBody>
                  </p:sp>
                  <p:grpSp>
                    <p:nvGrpSpPr>
                      <p:cNvPr id="1814" name="Group 172"/>
                      <p:cNvGrpSpPr>
                        <a:grpSpLocks/>
                      </p:cNvGrpSpPr>
                      <p:nvPr/>
                    </p:nvGrpSpPr>
                    <p:grpSpPr bwMode="auto">
                      <a:xfrm>
                        <a:off x="1491" y="248"/>
                        <a:ext cx="141" cy="70"/>
                        <a:chOff x="1109" y="2706"/>
                        <a:chExt cx="353" cy="179"/>
                      </a:xfrm>
                    </p:grpSpPr>
                    <p:sp>
                      <p:nvSpPr>
                        <p:cNvPr id="1913" name="Freeform 173"/>
                        <p:cNvSpPr>
                          <a:spLocks/>
                        </p:cNvSpPr>
                        <p:nvPr/>
                      </p:nvSpPr>
                      <p:spPr bwMode="auto">
                        <a:xfrm>
                          <a:off x="1109" y="2783"/>
                          <a:ext cx="65" cy="40"/>
                        </a:xfrm>
                        <a:custGeom>
                          <a:avLst/>
                          <a:gdLst>
                            <a:gd name="T0" fmla="*/ 3 w 65"/>
                            <a:gd name="T1" fmla="*/ 0 h 40"/>
                            <a:gd name="T2" fmla="*/ 3 w 65"/>
                            <a:gd name="T3" fmla="*/ 39 h 40"/>
                            <a:gd name="T4" fmla="*/ 0 w 65"/>
                            <a:gd name="T5" fmla="*/ 37 h 40"/>
                            <a:gd name="T6" fmla="*/ 0 w 65"/>
                            <a:gd name="T7" fmla="*/ 4 h 40"/>
                            <a:gd name="T8" fmla="*/ 3 w 65"/>
                            <a:gd name="T9" fmla="*/ 1 h 40"/>
                            <a:gd name="T10" fmla="*/ 43 w 65"/>
                            <a:gd name="T11" fmla="*/ 1 h 40"/>
                            <a:gd name="T12" fmla="*/ 46 w 65"/>
                            <a:gd name="T13" fmla="*/ 3 h 40"/>
                            <a:gd name="T14" fmla="*/ 61 w 65"/>
                            <a:gd name="T15" fmla="*/ 6 h 40"/>
                            <a:gd name="T16" fmla="*/ 64 w 65"/>
                            <a:gd name="T17" fmla="*/ 9 h 40"/>
                            <a:gd name="T18" fmla="*/ 64 w 65"/>
                            <a:gd name="T19" fmla="*/ 30 h 40"/>
                            <a:gd name="T20" fmla="*/ 61 w 65"/>
                            <a:gd name="T21" fmla="*/ 33 h 40"/>
                            <a:gd name="T22" fmla="*/ 46 w 65"/>
                            <a:gd name="T23" fmla="*/ 37 h 40"/>
                            <a:gd name="T24" fmla="*/ 43 w 65"/>
                            <a:gd name="T25" fmla="*/ 39 h 40"/>
                            <a:gd name="T26" fmla="*/ 3 w 65"/>
                            <a:gd name="T27" fmla="*/ 39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5"/>
                            <a:gd name="T43" fmla="*/ 0 h 40"/>
                            <a:gd name="T44" fmla="*/ 65 w 65"/>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5" h="40">
                              <a:moveTo>
                                <a:pt x="3" y="0"/>
                              </a:moveTo>
                              <a:lnTo>
                                <a:pt x="3" y="39"/>
                              </a:lnTo>
                              <a:lnTo>
                                <a:pt x="0" y="37"/>
                              </a:lnTo>
                              <a:lnTo>
                                <a:pt x="0" y="4"/>
                              </a:lnTo>
                              <a:lnTo>
                                <a:pt x="3" y="1"/>
                              </a:lnTo>
                              <a:lnTo>
                                <a:pt x="43" y="1"/>
                              </a:lnTo>
                              <a:lnTo>
                                <a:pt x="46" y="3"/>
                              </a:lnTo>
                              <a:lnTo>
                                <a:pt x="61" y="6"/>
                              </a:lnTo>
                              <a:lnTo>
                                <a:pt x="64" y="9"/>
                              </a:lnTo>
                              <a:lnTo>
                                <a:pt x="64" y="30"/>
                              </a:lnTo>
                              <a:lnTo>
                                <a:pt x="61" y="33"/>
                              </a:lnTo>
                              <a:lnTo>
                                <a:pt x="46" y="37"/>
                              </a:lnTo>
                              <a:lnTo>
                                <a:pt x="43" y="39"/>
                              </a:lnTo>
                              <a:lnTo>
                                <a:pt x="3" y="39"/>
                              </a:lnTo>
                            </a:path>
                          </a:pathLst>
                        </a:custGeom>
                        <a:gradFill rotWithShape="0">
                          <a:gsLst>
                            <a:gs pos="0">
                              <a:srgbClr val="009688"/>
                            </a:gs>
                            <a:gs pos="100000">
                              <a:srgbClr val="002D29"/>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1914" name="Line 174"/>
                        <p:cNvSpPr>
                          <a:spLocks noChangeShapeType="1"/>
                        </p:cNvSpPr>
                        <p:nvPr/>
                      </p:nvSpPr>
                      <p:spPr bwMode="auto">
                        <a:xfrm flipV="1">
                          <a:off x="1148" y="2783"/>
                          <a:ext cx="0" cy="43"/>
                        </a:xfrm>
                        <a:prstGeom prst="line">
                          <a:avLst/>
                        </a:prstGeom>
                        <a:noFill/>
                        <a:ln w="12700">
                          <a:solidFill>
                            <a:srgbClr val="000000"/>
                          </a:solidFill>
                          <a:round/>
                          <a:headEnd/>
                          <a:tailEnd/>
                        </a:ln>
                      </p:spPr>
                      <p:txBody>
                        <a:bodyPr wrap="none" anchor="ctr"/>
                        <a:lstStyle/>
                        <a:p>
                          <a:endParaRPr lang="it-IT"/>
                        </a:p>
                      </p:txBody>
                    </p:sp>
                    <p:grpSp>
                      <p:nvGrpSpPr>
                        <p:cNvPr id="1915" name="Group 175"/>
                        <p:cNvGrpSpPr>
                          <a:grpSpLocks/>
                        </p:cNvGrpSpPr>
                        <p:nvPr/>
                      </p:nvGrpSpPr>
                      <p:grpSpPr bwMode="auto">
                        <a:xfrm>
                          <a:off x="1174" y="2706"/>
                          <a:ext cx="288" cy="179"/>
                          <a:chOff x="1174" y="2706"/>
                          <a:chExt cx="288" cy="179"/>
                        </a:xfrm>
                      </p:grpSpPr>
                      <p:sp>
                        <p:nvSpPr>
                          <p:cNvPr id="1916" name="Rectangle 176"/>
                          <p:cNvSpPr>
                            <a:spLocks noChangeArrowheads="1"/>
                          </p:cNvSpPr>
                          <p:nvPr/>
                        </p:nvSpPr>
                        <p:spPr bwMode="auto">
                          <a:xfrm>
                            <a:off x="1446" y="2746"/>
                            <a:ext cx="16" cy="112"/>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1917" name="Group 177"/>
                          <p:cNvGrpSpPr>
                            <a:grpSpLocks/>
                          </p:cNvGrpSpPr>
                          <p:nvPr/>
                        </p:nvGrpSpPr>
                        <p:grpSpPr bwMode="auto">
                          <a:xfrm>
                            <a:off x="1174" y="2745"/>
                            <a:ext cx="65" cy="111"/>
                            <a:chOff x="1174" y="2745"/>
                            <a:chExt cx="65" cy="111"/>
                          </a:xfrm>
                        </p:grpSpPr>
                        <p:sp>
                          <p:nvSpPr>
                            <p:cNvPr id="1929" name="Freeform 178"/>
                            <p:cNvSpPr>
                              <a:spLocks/>
                            </p:cNvSpPr>
                            <p:nvPr/>
                          </p:nvSpPr>
                          <p:spPr bwMode="auto">
                            <a:xfrm>
                              <a:off x="1174" y="2763"/>
                              <a:ext cx="18" cy="76"/>
                            </a:xfrm>
                            <a:custGeom>
                              <a:avLst/>
                              <a:gdLst>
                                <a:gd name="T0" fmla="*/ 17 w 18"/>
                                <a:gd name="T1" fmla="*/ 0 h 76"/>
                                <a:gd name="T2" fmla="*/ 17 w 18"/>
                                <a:gd name="T3" fmla="*/ 3 h 76"/>
                                <a:gd name="T4" fmla="*/ 16 w 18"/>
                                <a:gd name="T5" fmla="*/ 6 h 76"/>
                                <a:gd name="T6" fmla="*/ 14 w 18"/>
                                <a:gd name="T7" fmla="*/ 8 h 76"/>
                                <a:gd name="T8" fmla="*/ 10 w 18"/>
                                <a:gd name="T9" fmla="*/ 8 h 76"/>
                                <a:gd name="T10" fmla="*/ 4 w 18"/>
                                <a:gd name="T11" fmla="*/ 8 h 76"/>
                                <a:gd name="T12" fmla="*/ 0 w 18"/>
                                <a:gd name="T13" fmla="*/ 12 h 76"/>
                                <a:gd name="T14" fmla="*/ 0 w 18"/>
                                <a:gd name="T15" fmla="*/ 64 h 76"/>
                                <a:gd name="T16" fmla="*/ 4 w 18"/>
                                <a:gd name="T17" fmla="*/ 67 h 76"/>
                                <a:gd name="T18" fmla="*/ 10 w 18"/>
                                <a:gd name="T19" fmla="*/ 67 h 76"/>
                                <a:gd name="T20" fmla="*/ 14 w 18"/>
                                <a:gd name="T21" fmla="*/ 67 h 76"/>
                                <a:gd name="T22" fmla="*/ 16 w 18"/>
                                <a:gd name="T23" fmla="*/ 71 h 76"/>
                                <a:gd name="T24" fmla="*/ 17 w 18"/>
                                <a:gd name="T25" fmla="*/ 72 h 76"/>
                                <a:gd name="T26" fmla="*/ 17 w 18"/>
                                <a:gd name="T27" fmla="*/ 75 h 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76"/>
                                <a:gd name="T44" fmla="*/ 18 w 18"/>
                                <a:gd name="T45" fmla="*/ 76 h 7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76">
                                  <a:moveTo>
                                    <a:pt x="17" y="0"/>
                                  </a:moveTo>
                                  <a:lnTo>
                                    <a:pt x="17" y="3"/>
                                  </a:lnTo>
                                  <a:lnTo>
                                    <a:pt x="16" y="6"/>
                                  </a:lnTo>
                                  <a:lnTo>
                                    <a:pt x="14" y="8"/>
                                  </a:lnTo>
                                  <a:lnTo>
                                    <a:pt x="10" y="8"/>
                                  </a:lnTo>
                                  <a:lnTo>
                                    <a:pt x="4" y="8"/>
                                  </a:lnTo>
                                  <a:lnTo>
                                    <a:pt x="0" y="12"/>
                                  </a:lnTo>
                                  <a:lnTo>
                                    <a:pt x="0" y="64"/>
                                  </a:lnTo>
                                  <a:lnTo>
                                    <a:pt x="4" y="67"/>
                                  </a:lnTo>
                                  <a:lnTo>
                                    <a:pt x="10" y="67"/>
                                  </a:lnTo>
                                  <a:lnTo>
                                    <a:pt x="14" y="67"/>
                                  </a:lnTo>
                                  <a:lnTo>
                                    <a:pt x="16" y="71"/>
                                  </a:lnTo>
                                  <a:lnTo>
                                    <a:pt x="17" y="72"/>
                                  </a:lnTo>
                                  <a:lnTo>
                                    <a:pt x="17" y="75"/>
                                  </a:lnTo>
                                </a:path>
                              </a:pathLst>
                            </a:custGeom>
                            <a:gradFill rotWithShape="0">
                              <a:gsLst>
                                <a:gs pos="0">
                                  <a:srgbClr val="009688"/>
                                </a:gs>
                                <a:gs pos="100000">
                                  <a:srgbClr val="005A52"/>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1930" name="Line 179"/>
                            <p:cNvSpPr>
                              <a:spLocks noChangeShapeType="1"/>
                            </p:cNvSpPr>
                            <p:nvPr/>
                          </p:nvSpPr>
                          <p:spPr bwMode="auto">
                            <a:xfrm>
                              <a:off x="1182" y="2779"/>
                              <a:ext cx="0" cy="48"/>
                            </a:xfrm>
                            <a:prstGeom prst="line">
                              <a:avLst/>
                            </a:prstGeom>
                            <a:noFill/>
                            <a:ln w="12700">
                              <a:solidFill>
                                <a:srgbClr val="000000"/>
                              </a:solidFill>
                              <a:round/>
                              <a:headEnd/>
                              <a:tailEnd/>
                            </a:ln>
                          </p:spPr>
                          <p:txBody>
                            <a:bodyPr wrap="none" anchor="ctr"/>
                            <a:lstStyle/>
                            <a:p>
                              <a:endParaRPr lang="it-IT"/>
                            </a:p>
                          </p:txBody>
                        </p:sp>
                        <p:sp>
                          <p:nvSpPr>
                            <p:cNvPr id="1931" name="Rectangle 180"/>
                            <p:cNvSpPr>
                              <a:spLocks noChangeArrowheads="1"/>
                            </p:cNvSpPr>
                            <p:nvPr/>
                          </p:nvSpPr>
                          <p:spPr bwMode="auto">
                            <a:xfrm>
                              <a:off x="1195" y="2745"/>
                              <a:ext cx="17" cy="111"/>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932" name="Rectangle 181"/>
                            <p:cNvSpPr>
                              <a:spLocks noChangeArrowheads="1"/>
                            </p:cNvSpPr>
                            <p:nvPr/>
                          </p:nvSpPr>
                          <p:spPr bwMode="auto">
                            <a:xfrm>
                              <a:off x="1221" y="2745"/>
                              <a:ext cx="18" cy="111"/>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grpSp>
                        <p:nvGrpSpPr>
                          <p:cNvPr id="1918" name="Group 182"/>
                          <p:cNvGrpSpPr>
                            <a:grpSpLocks/>
                          </p:cNvGrpSpPr>
                          <p:nvPr/>
                        </p:nvGrpSpPr>
                        <p:grpSpPr bwMode="auto">
                          <a:xfrm>
                            <a:off x="1241" y="2749"/>
                            <a:ext cx="62" cy="100"/>
                            <a:chOff x="1241" y="2749"/>
                            <a:chExt cx="62" cy="100"/>
                          </a:xfrm>
                        </p:grpSpPr>
                        <p:sp>
                          <p:nvSpPr>
                            <p:cNvPr id="1927" name="Freeform 183"/>
                            <p:cNvSpPr>
                              <a:spLocks/>
                            </p:cNvSpPr>
                            <p:nvPr/>
                          </p:nvSpPr>
                          <p:spPr bwMode="auto">
                            <a:xfrm>
                              <a:off x="1241" y="2749"/>
                              <a:ext cx="62" cy="100"/>
                            </a:xfrm>
                            <a:custGeom>
                              <a:avLst/>
                              <a:gdLst>
                                <a:gd name="T0" fmla="*/ 60 w 62"/>
                                <a:gd name="T1" fmla="*/ 0 h 100"/>
                                <a:gd name="T2" fmla="*/ 32 w 62"/>
                                <a:gd name="T3" fmla="*/ 20 h 100"/>
                                <a:gd name="T4" fmla="*/ 13 w 62"/>
                                <a:gd name="T5" fmla="*/ 20 h 100"/>
                                <a:gd name="T6" fmla="*/ 0 w 62"/>
                                <a:gd name="T7" fmla="*/ 4 h 100"/>
                                <a:gd name="T8" fmla="*/ 0 w 62"/>
                                <a:gd name="T9" fmla="*/ 99 h 100"/>
                                <a:gd name="T10" fmla="*/ 16 w 62"/>
                                <a:gd name="T11" fmla="*/ 80 h 100"/>
                                <a:gd name="T12" fmla="*/ 33 w 62"/>
                                <a:gd name="T13" fmla="*/ 80 h 100"/>
                                <a:gd name="T14" fmla="*/ 61 w 62"/>
                                <a:gd name="T15" fmla="*/ 96 h 100"/>
                                <a:gd name="T16" fmla="*/ 60 w 62"/>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100"/>
                                <a:gd name="T29" fmla="*/ 62 w 62"/>
                                <a:gd name="T30" fmla="*/ 100 h 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100">
                                  <a:moveTo>
                                    <a:pt x="60" y="0"/>
                                  </a:moveTo>
                                  <a:lnTo>
                                    <a:pt x="32" y="20"/>
                                  </a:lnTo>
                                  <a:lnTo>
                                    <a:pt x="13" y="20"/>
                                  </a:lnTo>
                                  <a:lnTo>
                                    <a:pt x="0" y="4"/>
                                  </a:lnTo>
                                  <a:lnTo>
                                    <a:pt x="0" y="99"/>
                                  </a:lnTo>
                                  <a:lnTo>
                                    <a:pt x="16" y="80"/>
                                  </a:lnTo>
                                  <a:lnTo>
                                    <a:pt x="33" y="80"/>
                                  </a:lnTo>
                                  <a:lnTo>
                                    <a:pt x="61" y="96"/>
                                  </a:lnTo>
                                  <a:lnTo>
                                    <a:pt x="60" y="0"/>
                                  </a:lnTo>
                                </a:path>
                              </a:pathLst>
                            </a:custGeom>
                            <a:gradFill rotWithShape="0">
                              <a:gsLst>
                                <a:gs pos="0">
                                  <a:srgbClr val="009688"/>
                                </a:gs>
                                <a:gs pos="100000">
                                  <a:srgbClr val="005A52"/>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928" name="Line 184"/>
                            <p:cNvSpPr>
                              <a:spLocks noChangeShapeType="1"/>
                            </p:cNvSpPr>
                            <p:nvPr/>
                          </p:nvSpPr>
                          <p:spPr bwMode="auto">
                            <a:xfrm>
                              <a:off x="1253" y="2772"/>
                              <a:ext cx="0" cy="57"/>
                            </a:xfrm>
                            <a:prstGeom prst="line">
                              <a:avLst/>
                            </a:prstGeom>
                            <a:noFill/>
                            <a:ln w="12700">
                              <a:solidFill>
                                <a:schemeClr val="tx1"/>
                              </a:solidFill>
                              <a:round/>
                              <a:headEnd/>
                              <a:tailEnd/>
                            </a:ln>
                          </p:spPr>
                          <p:txBody>
                            <a:bodyPr wrap="none" anchor="ctr"/>
                            <a:lstStyle/>
                            <a:p>
                              <a:endParaRPr lang="it-IT"/>
                            </a:p>
                          </p:txBody>
                        </p:sp>
                      </p:grpSp>
                      <p:grpSp>
                        <p:nvGrpSpPr>
                          <p:cNvPr id="1919" name="Group 185"/>
                          <p:cNvGrpSpPr>
                            <a:grpSpLocks/>
                          </p:cNvGrpSpPr>
                          <p:nvPr/>
                        </p:nvGrpSpPr>
                        <p:grpSpPr bwMode="auto">
                          <a:xfrm>
                            <a:off x="1383" y="2749"/>
                            <a:ext cx="62" cy="100"/>
                            <a:chOff x="1383" y="2749"/>
                            <a:chExt cx="62" cy="100"/>
                          </a:xfrm>
                        </p:grpSpPr>
                        <p:sp>
                          <p:nvSpPr>
                            <p:cNvPr id="1925" name="Freeform 186"/>
                            <p:cNvSpPr>
                              <a:spLocks/>
                            </p:cNvSpPr>
                            <p:nvPr/>
                          </p:nvSpPr>
                          <p:spPr bwMode="auto">
                            <a:xfrm>
                              <a:off x="1383" y="2749"/>
                              <a:ext cx="62" cy="100"/>
                            </a:xfrm>
                            <a:custGeom>
                              <a:avLst/>
                              <a:gdLst>
                                <a:gd name="T0" fmla="*/ 1 w 62"/>
                                <a:gd name="T1" fmla="*/ 0 h 100"/>
                                <a:gd name="T2" fmla="*/ 29 w 62"/>
                                <a:gd name="T3" fmla="*/ 20 h 100"/>
                                <a:gd name="T4" fmla="*/ 48 w 62"/>
                                <a:gd name="T5" fmla="*/ 20 h 100"/>
                                <a:gd name="T6" fmla="*/ 61 w 62"/>
                                <a:gd name="T7" fmla="*/ 4 h 100"/>
                                <a:gd name="T8" fmla="*/ 61 w 62"/>
                                <a:gd name="T9" fmla="*/ 99 h 100"/>
                                <a:gd name="T10" fmla="*/ 45 w 62"/>
                                <a:gd name="T11" fmla="*/ 80 h 100"/>
                                <a:gd name="T12" fmla="*/ 28 w 62"/>
                                <a:gd name="T13" fmla="*/ 80 h 100"/>
                                <a:gd name="T14" fmla="*/ 0 w 62"/>
                                <a:gd name="T15" fmla="*/ 96 h 100"/>
                                <a:gd name="T16" fmla="*/ 1 w 62"/>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100"/>
                                <a:gd name="T29" fmla="*/ 62 w 62"/>
                                <a:gd name="T30" fmla="*/ 100 h 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100">
                                  <a:moveTo>
                                    <a:pt x="1" y="0"/>
                                  </a:moveTo>
                                  <a:lnTo>
                                    <a:pt x="29" y="20"/>
                                  </a:lnTo>
                                  <a:lnTo>
                                    <a:pt x="48" y="20"/>
                                  </a:lnTo>
                                  <a:lnTo>
                                    <a:pt x="61" y="4"/>
                                  </a:lnTo>
                                  <a:lnTo>
                                    <a:pt x="61" y="99"/>
                                  </a:lnTo>
                                  <a:lnTo>
                                    <a:pt x="45" y="80"/>
                                  </a:lnTo>
                                  <a:lnTo>
                                    <a:pt x="28" y="80"/>
                                  </a:lnTo>
                                  <a:lnTo>
                                    <a:pt x="0" y="96"/>
                                  </a:lnTo>
                                  <a:lnTo>
                                    <a:pt x="1" y="0"/>
                                  </a:lnTo>
                                </a:path>
                              </a:pathLst>
                            </a:custGeom>
                            <a:gradFill rotWithShape="0">
                              <a:gsLst>
                                <a:gs pos="0">
                                  <a:srgbClr val="009688"/>
                                </a:gs>
                                <a:gs pos="100000">
                                  <a:srgbClr val="005A52"/>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926" name="Line 187"/>
                            <p:cNvSpPr>
                              <a:spLocks noChangeShapeType="1"/>
                            </p:cNvSpPr>
                            <p:nvPr/>
                          </p:nvSpPr>
                          <p:spPr bwMode="auto">
                            <a:xfrm>
                              <a:off x="1432" y="2772"/>
                              <a:ext cx="0" cy="57"/>
                            </a:xfrm>
                            <a:prstGeom prst="line">
                              <a:avLst/>
                            </a:prstGeom>
                            <a:noFill/>
                            <a:ln w="12700">
                              <a:solidFill>
                                <a:schemeClr val="tx1"/>
                              </a:solidFill>
                              <a:round/>
                              <a:headEnd/>
                              <a:tailEnd/>
                            </a:ln>
                          </p:spPr>
                          <p:txBody>
                            <a:bodyPr wrap="none" anchor="ctr"/>
                            <a:lstStyle/>
                            <a:p>
                              <a:endParaRPr lang="it-IT"/>
                            </a:p>
                          </p:txBody>
                        </p:sp>
                      </p:grpSp>
                      <p:sp>
                        <p:nvSpPr>
                          <p:cNvPr id="1920" name="Oval 188"/>
                          <p:cNvSpPr>
                            <a:spLocks noChangeArrowheads="1"/>
                          </p:cNvSpPr>
                          <p:nvPr/>
                        </p:nvSpPr>
                        <p:spPr bwMode="auto">
                          <a:xfrm>
                            <a:off x="1280" y="2738"/>
                            <a:ext cx="125" cy="119"/>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1921" name="Oval 189"/>
                          <p:cNvSpPr>
                            <a:spLocks noChangeArrowheads="1"/>
                          </p:cNvSpPr>
                          <p:nvPr/>
                        </p:nvSpPr>
                        <p:spPr bwMode="auto">
                          <a:xfrm>
                            <a:off x="1293" y="2749"/>
                            <a:ext cx="98" cy="96"/>
                          </a:xfrm>
                          <a:prstGeom prst="ellipse">
                            <a:avLst/>
                          </a:prstGeom>
                          <a:solidFill>
                            <a:srgbClr val="006B61"/>
                          </a:solidFill>
                          <a:ln w="12700">
                            <a:solidFill>
                              <a:schemeClr val="tx1"/>
                            </a:solidFill>
                            <a:round/>
                            <a:headEnd/>
                            <a:tailEnd/>
                          </a:ln>
                        </p:spPr>
                        <p:txBody>
                          <a:bodyPr wrap="none" anchor="ctr"/>
                          <a:lstStyle/>
                          <a:p>
                            <a:endParaRPr lang="it-IT">
                              <a:cs typeface="Times New Roman" pitchFamily="18" charset="0"/>
                            </a:endParaRPr>
                          </a:p>
                        </p:txBody>
                      </p:sp>
                      <p:sp>
                        <p:nvSpPr>
                          <p:cNvPr id="1922" name="Freeform 190"/>
                          <p:cNvSpPr>
                            <a:spLocks/>
                          </p:cNvSpPr>
                          <p:nvPr/>
                        </p:nvSpPr>
                        <p:spPr bwMode="auto">
                          <a:xfrm>
                            <a:off x="1278" y="2706"/>
                            <a:ext cx="142" cy="179"/>
                          </a:xfrm>
                          <a:custGeom>
                            <a:avLst/>
                            <a:gdLst>
                              <a:gd name="T0" fmla="*/ 72 w 142"/>
                              <a:gd name="T1" fmla="*/ 0 h 179"/>
                              <a:gd name="T2" fmla="*/ 57 w 142"/>
                              <a:gd name="T3" fmla="*/ 96 h 179"/>
                              <a:gd name="T4" fmla="*/ 0 w 142"/>
                              <a:gd name="T5" fmla="*/ 177 h 179"/>
                              <a:gd name="T6" fmla="*/ 3 w 142"/>
                              <a:gd name="T7" fmla="*/ 178 h 179"/>
                              <a:gd name="T8" fmla="*/ 61 w 142"/>
                              <a:gd name="T9" fmla="*/ 97 h 179"/>
                              <a:gd name="T10" fmla="*/ 141 w 142"/>
                              <a:gd name="T11" fmla="*/ 45 h 179"/>
                              <a:gd name="T12" fmla="*/ 135 w 142"/>
                              <a:gd name="T13" fmla="*/ 38 h 179"/>
                              <a:gd name="T14" fmla="*/ 131 w 142"/>
                              <a:gd name="T15" fmla="*/ 32 h 179"/>
                              <a:gd name="T16" fmla="*/ 125 w 142"/>
                              <a:gd name="T17" fmla="*/ 25 h 179"/>
                              <a:gd name="T18" fmla="*/ 117 w 142"/>
                              <a:gd name="T19" fmla="*/ 19 h 179"/>
                              <a:gd name="T20" fmla="*/ 110 w 142"/>
                              <a:gd name="T21" fmla="*/ 14 h 179"/>
                              <a:gd name="T22" fmla="*/ 103 w 142"/>
                              <a:gd name="T23" fmla="*/ 10 h 179"/>
                              <a:gd name="T24" fmla="*/ 94 w 142"/>
                              <a:gd name="T25" fmla="*/ 6 h 179"/>
                              <a:gd name="T26" fmla="*/ 85 w 142"/>
                              <a:gd name="T27" fmla="*/ 4 h 179"/>
                              <a:gd name="T28" fmla="*/ 78 w 142"/>
                              <a:gd name="T29" fmla="*/ 1 h 179"/>
                              <a:gd name="T30" fmla="*/ 72 w 142"/>
                              <a:gd name="T31" fmla="*/ 0 h 17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2"/>
                              <a:gd name="T49" fmla="*/ 0 h 179"/>
                              <a:gd name="T50" fmla="*/ 142 w 142"/>
                              <a:gd name="T51" fmla="*/ 179 h 17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2" h="179">
                                <a:moveTo>
                                  <a:pt x="72" y="0"/>
                                </a:moveTo>
                                <a:lnTo>
                                  <a:pt x="57" y="96"/>
                                </a:lnTo>
                                <a:lnTo>
                                  <a:pt x="0" y="177"/>
                                </a:lnTo>
                                <a:lnTo>
                                  <a:pt x="3" y="178"/>
                                </a:lnTo>
                                <a:lnTo>
                                  <a:pt x="61" y="97"/>
                                </a:lnTo>
                                <a:lnTo>
                                  <a:pt x="141" y="45"/>
                                </a:lnTo>
                                <a:lnTo>
                                  <a:pt x="135" y="38"/>
                                </a:lnTo>
                                <a:lnTo>
                                  <a:pt x="131" y="32"/>
                                </a:lnTo>
                                <a:lnTo>
                                  <a:pt x="125" y="25"/>
                                </a:lnTo>
                                <a:lnTo>
                                  <a:pt x="117" y="19"/>
                                </a:lnTo>
                                <a:lnTo>
                                  <a:pt x="110" y="14"/>
                                </a:lnTo>
                                <a:lnTo>
                                  <a:pt x="103" y="10"/>
                                </a:lnTo>
                                <a:lnTo>
                                  <a:pt x="94" y="6"/>
                                </a:lnTo>
                                <a:lnTo>
                                  <a:pt x="85" y="4"/>
                                </a:lnTo>
                                <a:lnTo>
                                  <a:pt x="78" y="1"/>
                                </a:lnTo>
                                <a:lnTo>
                                  <a:pt x="72" y="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923" name="Oval 191"/>
                          <p:cNvSpPr>
                            <a:spLocks noChangeArrowheads="1"/>
                          </p:cNvSpPr>
                          <p:nvPr/>
                        </p:nvSpPr>
                        <p:spPr bwMode="auto">
                          <a:xfrm>
                            <a:off x="1334" y="2791"/>
                            <a:ext cx="15" cy="16"/>
                          </a:xfrm>
                          <a:prstGeom prst="ellipse">
                            <a:avLst/>
                          </a:prstGeom>
                          <a:solidFill>
                            <a:srgbClr val="C0FEF9"/>
                          </a:solidFill>
                          <a:ln w="12700">
                            <a:solidFill>
                              <a:schemeClr val="tx1"/>
                            </a:solidFill>
                            <a:round/>
                            <a:headEnd/>
                            <a:tailEnd/>
                          </a:ln>
                        </p:spPr>
                        <p:txBody>
                          <a:bodyPr wrap="none" anchor="ctr"/>
                          <a:lstStyle/>
                          <a:p>
                            <a:endParaRPr lang="it-IT">
                              <a:cs typeface="Times New Roman" pitchFamily="18" charset="0"/>
                            </a:endParaRPr>
                          </a:p>
                        </p:txBody>
                      </p:sp>
                      <p:sp>
                        <p:nvSpPr>
                          <p:cNvPr id="1924" name="Oval 192"/>
                          <p:cNvSpPr>
                            <a:spLocks noChangeArrowheads="1"/>
                          </p:cNvSpPr>
                          <p:nvPr/>
                        </p:nvSpPr>
                        <p:spPr bwMode="auto">
                          <a:xfrm>
                            <a:off x="1278" y="2875"/>
                            <a:ext cx="9" cy="8"/>
                          </a:xfrm>
                          <a:prstGeom prst="ellipse">
                            <a:avLst/>
                          </a:prstGeom>
                          <a:solidFill>
                            <a:schemeClr val="bg1"/>
                          </a:solidFill>
                          <a:ln w="12700">
                            <a:solidFill>
                              <a:schemeClr val="tx1"/>
                            </a:solidFill>
                            <a:round/>
                            <a:headEnd/>
                            <a:tailEnd/>
                          </a:ln>
                        </p:spPr>
                        <p:txBody>
                          <a:bodyPr wrap="none" anchor="ctr"/>
                          <a:lstStyle/>
                          <a:p>
                            <a:endParaRPr lang="it-IT">
                              <a:cs typeface="Times New Roman" pitchFamily="18" charset="0"/>
                            </a:endParaRPr>
                          </a:p>
                        </p:txBody>
                      </p:sp>
                    </p:grpSp>
                  </p:grpSp>
                  <p:sp>
                    <p:nvSpPr>
                      <p:cNvPr id="1815" name="Freeform 193"/>
                      <p:cNvSpPr>
                        <a:spLocks/>
                      </p:cNvSpPr>
                      <p:nvPr/>
                    </p:nvSpPr>
                    <p:spPr bwMode="auto">
                      <a:xfrm>
                        <a:off x="1578" y="174"/>
                        <a:ext cx="140" cy="252"/>
                      </a:xfrm>
                      <a:custGeom>
                        <a:avLst/>
                        <a:gdLst>
                          <a:gd name="T0" fmla="*/ 4 w 350"/>
                          <a:gd name="T1" fmla="*/ 6 h 639"/>
                          <a:gd name="T2" fmla="*/ 0 w 350"/>
                          <a:gd name="T3" fmla="*/ 6 h 639"/>
                          <a:gd name="T4" fmla="*/ 0 w 350"/>
                          <a:gd name="T5" fmla="*/ 6 h 639"/>
                          <a:gd name="T6" fmla="*/ 0 w 350"/>
                          <a:gd name="T7" fmla="*/ 5 h 639"/>
                          <a:gd name="T8" fmla="*/ 0 w 350"/>
                          <a:gd name="T9" fmla="*/ 5 h 639"/>
                          <a:gd name="T10" fmla="*/ 2 w 350"/>
                          <a:gd name="T11" fmla="*/ 5 h 639"/>
                          <a:gd name="T12" fmla="*/ 2 w 350"/>
                          <a:gd name="T13" fmla="*/ 5 h 639"/>
                          <a:gd name="T14" fmla="*/ 2 w 350"/>
                          <a:gd name="T15" fmla="*/ 5 h 639"/>
                          <a:gd name="T16" fmla="*/ 2 w 350"/>
                          <a:gd name="T17" fmla="*/ 5 h 639"/>
                          <a:gd name="T18" fmla="*/ 2 w 350"/>
                          <a:gd name="T19" fmla="*/ 5 h 639"/>
                          <a:gd name="T20" fmla="*/ 2 w 350"/>
                          <a:gd name="T21" fmla="*/ 5 h 639"/>
                          <a:gd name="T22" fmla="*/ 2 w 350"/>
                          <a:gd name="T23" fmla="*/ 5 h 639"/>
                          <a:gd name="T24" fmla="*/ 2 w 350"/>
                          <a:gd name="T25" fmla="*/ 5 h 639"/>
                          <a:gd name="T26" fmla="*/ 2 w 350"/>
                          <a:gd name="T27" fmla="*/ 5 h 639"/>
                          <a:gd name="T28" fmla="*/ 2 w 350"/>
                          <a:gd name="T29" fmla="*/ 5 h 639"/>
                          <a:gd name="T30" fmla="*/ 2 w 350"/>
                          <a:gd name="T31" fmla="*/ 4 h 639"/>
                          <a:gd name="T32" fmla="*/ 2 w 350"/>
                          <a:gd name="T33" fmla="*/ 4 h 639"/>
                          <a:gd name="T34" fmla="*/ 2 w 350"/>
                          <a:gd name="T35" fmla="*/ 4 h 639"/>
                          <a:gd name="T36" fmla="*/ 2 w 350"/>
                          <a:gd name="T37" fmla="*/ 4 h 639"/>
                          <a:gd name="T38" fmla="*/ 2 w 350"/>
                          <a:gd name="T39" fmla="*/ 4 h 639"/>
                          <a:gd name="T40" fmla="*/ 2 w 350"/>
                          <a:gd name="T41" fmla="*/ 4 h 639"/>
                          <a:gd name="T42" fmla="*/ 2 w 350"/>
                          <a:gd name="T43" fmla="*/ 4 h 639"/>
                          <a:gd name="T44" fmla="*/ 2 w 350"/>
                          <a:gd name="T45" fmla="*/ 4 h 639"/>
                          <a:gd name="T46" fmla="*/ 2 w 350"/>
                          <a:gd name="T47" fmla="*/ 4 h 639"/>
                          <a:gd name="T48" fmla="*/ 1 w 350"/>
                          <a:gd name="T49" fmla="*/ 4 h 639"/>
                          <a:gd name="T50" fmla="*/ 1 w 350"/>
                          <a:gd name="T51" fmla="*/ 2 h 639"/>
                          <a:gd name="T52" fmla="*/ 2 w 350"/>
                          <a:gd name="T53" fmla="*/ 2 h 639"/>
                          <a:gd name="T54" fmla="*/ 2 w 350"/>
                          <a:gd name="T55" fmla="*/ 2 h 639"/>
                          <a:gd name="T56" fmla="*/ 2 w 350"/>
                          <a:gd name="T57" fmla="*/ 2 h 639"/>
                          <a:gd name="T58" fmla="*/ 2 w 350"/>
                          <a:gd name="T59" fmla="*/ 2 h 639"/>
                          <a:gd name="T60" fmla="*/ 2 w 350"/>
                          <a:gd name="T61" fmla="*/ 2 h 639"/>
                          <a:gd name="T62" fmla="*/ 2 w 350"/>
                          <a:gd name="T63" fmla="*/ 2 h 639"/>
                          <a:gd name="T64" fmla="*/ 2 w 350"/>
                          <a:gd name="T65" fmla="*/ 2 h 639"/>
                          <a:gd name="T66" fmla="*/ 2 w 350"/>
                          <a:gd name="T67" fmla="*/ 2 h 639"/>
                          <a:gd name="T68" fmla="*/ 2 w 350"/>
                          <a:gd name="T69" fmla="*/ 2 h 639"/>
                          <a:gd name="T70" fmla="*/ 2 w 350"/>
                          <a:gd name="T71" fmla="*/ 2 h 639"/>
                          <a:gd name="T72" fmla="*/ 2 w 350"/>
                          <a:gd name="T73" fmla="*/ 2 h 639"/>
                          <a:gd name="T74" fmla="*/ 2 w 350"/>
                          <a:gd name="T75" fmla="*/ 2 h 639"/>
                          <a:gd name="T76" fmla="*/ 2 w 350"/>
                          <a:gd name="T77" fmla="*/ 1 h 639"/>
                          <a:gd name="T78" fmla="*/ 2 w 350"/>
                          <a:gd name="T79" fmla="*/ 1 h 639"/>
                          <a:gd name="T80" fmla="*/ 2 w 350"/>
                          <a:gd name="T81" fmla="*/ 1 h 639"/>
                          <a:gd name="T82" fmla="*/ 2 w 350"/>
                          <a:gd name="T83" fmla="*/ 1 h 639"/>
                          <a:gd name="T84" fmla="*/ 2 w 350"/>
                          <a:gd name="T85" fmla="*/ 1 h 639"/>
                          <a:gd name="T86" fmla="*/ 2 w 350"/>
                          <a:gd name="T87" fmla="*/ 1 h 639"/>
                          <a:gd name="T88" fmla="*/ 0 w 350"/>
                          <a:gd name="T89" fmla="*/ 1 h 639"/>
                          <a:gd name="T90" fmla="*/ 0 w 350"/>
                          <a:gd name="T91" fmla="*/ 1 h 639"/>
                          <a:gd name="T92" fmla="*/ 0 w 350"/>
                          <a:gd name="T93" fmla="*/ 0 h 639"/>
                          <a:gd name="T94" fmla="*/ 0 w 350"/>
                          <a:gd name="T95" fmla="*/ 0 h 639"/>
                          <a:gd name="T96" fmla="*/ 4 w 350"/>
                          <a:gd name="T97" fmla="*/ 0 h 6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0"/>
                          <a:gd name="T148" fmla="*/ 0 h 639"/>
                          <a:gd name="T149" fmla="*/ 350 w 350"/>
                          <a:gd name="T150" fmla="*/ 639 h 6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0" h="639">
                            <a:moveTo>
                              <a:pt x="342" y="637"/>
                            </a:moveTo>
                            <a:lnTo>
                              <a:pt x="8" y="638"/>
                            </a:lnTo>
                            <a:lnTo>
                              <a:pt x="0" y="620"/>
                            </a:lnTo>
                            <a:lnTo>
                              <a:pt x="0" y="528"/>
                            </a:lnTo>
                            <a:lnTo>
                              <a:pt x="8" y="515"/>
                            </a:lnTo>
                            <a:lnTo>
                              <a:pt x="137" y="515"/>
                            </a:lnTo>
                            <a:lnTo>
                              <a:pt x="139" y="515"/>
                            </a:lnTo>
                            <a:lnTo>
                              <a:pt x="145" y="514"/>
                            </a:lnTo>
                            <a:lnTo>
                              <a:pt x="152" y="512"/>
                            </a:lnTo>
                            <a:lnTo>
                              <a:pt x="155" y="509"/>
                            </a:lnTo>
                            <a:lnTo>
                              <a:pt x="161" y="504"/>
                            </a:lnTo>
                            <a:lnTo>
                              <a:pt x="165" y="500"/>
                            </a:lnTo>
                            <a:lnTo>
                              <a:pt x="168" y="494"/>
                            </a:lnTo>
                            <a:lnTo>
                              <a:pt x="168" y="488"/>
                            </a:lnTo>
                            <a:lnTo>
                              <a:pt x="171" y="483"/>
                            </a:lnTo>
                            <a:lnTo>
                              <a:pt x="171" y="476"/>
                            </a:lnTo>
                            <a:lnTo>
                              <a:pt x="171" y="426"/>
                            </a:lnTo>
                            <a:lnTo>
                              <a:pt x="168" y="420"/>
                            </a:lnTo>
                            <a:lnTo>
                              <a:pt x="165" y="413"/>
                            </a:lnTo>
                            <a:lnTo>
                              <a:pt x="161" y="406"/>
                            </a:lnTo>
                            <a:lnTo>
                              <a:pt x="155" y="402"/>
                            </a:lnTo>
                            <a:lnTo>
                              <a:pt x="152" y="397"/>
                            </a:lnTo>
                            <a:lnTo>
                              <a:pt x="149" y="395"/>
                            </a:lnTo>
                            <a:lnTo>
                              <a:pt x="134" y="395"/>
                            </a:lnTo>
                            <a:lnTo>
                              <a:pt x="129" y="388"/>
                            </a:lnTo>
                            <a:lnTo>
                              <a:pt x="129" y="259"/>
                            </a:lnTo>
                            <a:lnTo>
                              <a:pt x="134" y="250"/>
                            </a:lnTo>
                            <a:lnTo>
                              <a:pt x="149" y="250"/>
                            </a:lnTo>
                            <a:lnTo>
                              <a:pt x="152" y="250"/>
                            </a:lnTo>
                            <a:lnTo>
                              <a:pt x="155" y="246"/>
                            </a:lnTo>
                            <a:lnTo>
                              <a:pt x="161" y="241"/>
                            </a:lnTo>
                            <a:lnTo>
                              <a:pt x="165" y="235"/>
                            </a:lnTo>
                            <a:lnTo>
                              <a:pt x="168" y="228"/>
                            </a:lnTo>
                            <a:lnTo>
                              <a:pt x="171" y="221"/>
                            </a:lnTo>
                            <a:lnTo>
                              <a:pt x="171" y="143"/>
                            </a:lnTo>
                            <a:lnTo>
                              <a:pt x="171" y="147"/>
                            </a:lnTo>
                            <a:lnTo>
                              <a:pt x="171" y="146"/>
                            </a:lnTo>
                            <a:lnTo>
                              <a:pt x="171" y="141"/>
                            </a:lnTo>
                            <a:lnTo>
                              <a:pt x="168" y="135"/>
                            </a:lnTo>
                            <a:lnTo>
                              <a:pt x="167" y="130"/>
                            </a:lnTo>
                            <a:lnTo>
                              <a:pt x="161" y="126"/>
                            </a:lnTo>
                            <a:lnTo>
                              <a:pt x="158" y="121"/>
                            </a:lnTo>
                            <a:lnTo>
                              <a:pt x="152" y="118"/>
                            </a:lnTo>
                            <a:lnTo>
                              <a:pt x="148" y="116"/>
                            </a:lnTo>
                            <a:lnTo>
                              <a:pt x="33" y="116"/>
                            </a:lnTo>
                            <a:lnTo>
                              <a:pt x="26" y="106"/>
                            </a:lnTo>
                            <a:lnTo>
                              <a:pt x="26" y="10"/>
                            </a:lnTo>
                            <a:lnTo>
                              <a:pt x="33" y="0"/>
                            </a:lnTo>
                            <a:lnTo>
                              <a:pt x="349" y="0"/>
                            </a:lnTo>
                          </a:path>
                        </a:pathLst>
                      </a:custGeom>
                      <a:gradFill rotWithShape="0">
                        <a:gsLst>
                          <a:gs pos="0">
                            <a:srgbClr val="006B61"/>
                          </a:gs>
                          <a:gs pos="100000">
                            <a:srgbClr val="1A7A71"/>
                          </a:gs>
                        </a:gsLst>
                        <a:lin ang="0" scaled="1"/>
                      </a:gradFill>
                      <a:ln w="12700" cap="rnd" cmpd="sng">
                        <a:solidFill>
                          <a:srgbClr val="000000"/>
                        </a:solidFill>
                        <a:prstDash val="solid"/>
                        <a:round/>
                        <a:headEnd type="none" w="med" len="med"/>
                        <a:tailEnd type="none" w="med" len="med"/>
                      </a:ln>
                    </p:spPr>
                    <p:txBody>
                      <a:bodyPr/>
                      <a:lstStyle/>
                      <a:p>
                        <a:endParaRPr lang="it-IT"/>
                      </a:p>
                    </p:txBody>
                  </p:sp>
                  <p:sp>
                    <p:nvSpPr>
                      <p:cNvPr id="1816" name="Freeform 194"/>
                      <p:cNvSpPr>
                        <a:spLocks/>
                      </p:cNvSpPr>
                      <p:nvPr/>
                    </p:nvSpPr>
                    <p:spPr bwMode="auto">
                      <a:xfrm>
                        <a:off x="1665" y="269"/>
                        <a:ext cx="9" cy="65"/>
                      </a:xfrm>
                      <a:custGeom>
                        <a:avLst/>
                        <a:gdLst>
                          <a:gd name="T0" fmla="*/ 0 w 24"/>
                          <a:gd name="T1" fmla="*/ 0 h 166"/>
                          <a:gd name="T2" fmla="*/ 0 w 24"/>
                          <a:gd name="T3" fmla="*/ 1 h 166"/>
                          <a:gd name="T4" fmla="*/ 0 w 24"/>
                          <a:gd name="T5" fmla="*/ 1 h 166"/>
                          <a:gd name="T6" fmla="*/ 0 w 24"/>
                          <a:gd name="T7" fmla="*/ 1 h 166"/>
                          <a:gd name="T8" fmla="*/ 0 w 24"/>
                          <a:gd name="T9" fmla="*/ 2 h 166"/>
                          <a:gd name="T10" fmla="*/ 0 60000 65536"/>
                          <a:gd name="T11" fmla="*/ 0 60000 65536"/>
                          <a:gd name="T12" fmla="*/ 0 60000 65536"/>
                          <a:gd name="T13" fmla="*/ 0 60000 65536"/>
                          <a:gd name="T14" fmla="*/ 0 60000 65536"/>
                          <a:gd name="T15" fmla="*/ 0 w 24"/>
                          <a:gd name="T16" fmla="*/ 0 h 166"/>
                          <a:gd name="T17" fmla="*/ 24 w 24"/>
                          <a:gd name="T18" fmla="*/ 166 h 166"/>
                        </a:gdLst>
                        <a:ahLst/>
                        <a:cxnLst>
                          <a:cxn ang="T10">
                            <a:pos x="T0" y="T1"/>
                          </a:cxn>
                          <a:cxn ang="T11">
                            <a:pos x="T2" y="T3"/>
                          </a:cxn>
                          <a:cxn ang="T12">
                            <a:pos x="T4" y="T5"/>
                          </a:cxn>
                          <a:cxn ang="T13">
                            <a:pos x="T6" y="T7"/>
                          </a:cxn>
                          <a:cxn ang="T14">
                            <a:pos x="T8" y="T9"/>
                          </a:cxn>
                        </a:cxnLst>
                        <a:rect l="T15" t="T16" r="T17" b="T18"/>
                        <a:pathLst>
                          <a:path w="24" h="166">
                            <a:moveTo>
                              <a:pt x="0" y="0"/>
                            </a:moveTo>
                            <a:lnTo>
                              <a:pt x="23" y="82"/>
                            </a:lnTo>
                            <a:lnTo>
                              <a:pt x="22" y="104"/>
                            </a:lnTo>
                            <a:lnTo>
                              <a:pt x="19" y="125"/>
                            </a:lnTo>
                            <a:lnTo>
                              <a:pt x="0" y="165"/>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817" name="Line 195"/>
                      <p:cNvSpPr>
                        <a:spLocks noChangeShapeType="1"/>
                      </p:cNvSpPr>
                      <p:nvPr/>
                    </p:nvSpPr>
                    <p:spPr bwMode="auto">
                      <a:xfrm flipH="1">
                        <a:off x="1578" y="380"/>
                        <a:ext cx="139" cy="0"/>
                      </a:xfrm>
                      <a:prstGeom prst="line">
                        <a:avLst/>
                      </a:prstGeom>
                      <a:noFill/>
                      <a:ln w="12700">
                        <a:solidFill>
                          <a:srgbClr val="000000"/>
                        </a:solidFill>
                        <a:round/>
                        <a:headEnd/>
                        <a:tailEnd/>
                      </a:ln>
                    </p:spPr>
                    <p:txBody>
                      <a:bodyPr wrap="none" anchor="ctr"/>
                      <a:lstStyle/>
                      <a:p>
                        <a:endParaRPr lang="it-IT"/>
                      </a:p>
                    </p:txBody>
                  </p:sp>
                  <p:sp>
                    <p:nvSpPr>
                      <p:cNvPr id="1818" name="Line 196"/>
                      <p:cNvSpPr>
                        <a:spLocks noChangeShapeType="1"/>
                      </p:cNvSpPr>
                      <p:nvPr/>
                    </p:nvSpPr>
                    <p:spPr bwMode="auto">
                      <a:xfrm flipH="1">
                        <a:off x="1577" y="420"/>
                        <a:ext cx="139" cy="0"/>
                      </a:xfrm>
                      <a:prstGeom prst="line">
                        <a:avLst/>
                      </a:prstGeom>
                      <a:noFill/>
                      <a:ln w="12700">
                        <a:solidFill>
                          <a:srgbClr val="000000"/>
                        </a:solidFill>
                        <a:round/>
                        <a:headEnd/>
                        <a:tailEnd/>
                      </a:ln>
                    </p:spPr>
                    <p:txBody>
                      <a:bodyPr wrap="none" anchor="ctr"/>
                      <a:lstStyle/>
                      <a:p>
                        <a:endParaRPr lang="it-IT"/>
                      </a:p>
                    </p:txBody>
                  </p:sp>
                  <p:sp>
                    <p:nvSpPr>
                      <p:cNvPr id="1819" name="Line 197"/>
                      <p:cNvSpPr>
                        <a:spLocks noChangeShapeType="1"/>
                      </p:cNvSpPr>
                      <p:nvPr/>
                    </p:nvSpPr>
                    <p:spPr bwMode="auto">
                      <a:xfrm>
                        <a:off x="1591" y="214"/>
                        <a:ext cx="122" cy="0"/>
                      </a:xfrm>
                      <a:prstGeom prst="line">
                        <a:avLst/>
                      </a:prstGeom>
                      <a:noFill/>
                      <a:ln w="12700">
                        <a:solidFill>
                          <a:schemeClr val="tx1"/>
                        </a:solidFill>
                        <a:round/>
                        <a:headEnd/>
                        <a:tailEnd/>
                      </a:ln>
                    </p:spPr>
                    <p:txBody>
                      <a:bodyPr wrap="none" anchor="ctr"/>
                      <a:lstStyle/>
                      <a:p>
                        <a:endParaRPr lang="it-IT"/>
                      </a:p>
                    </p:txBody>
                  </p:sp>
                  <p:sp>
                    <p:nvSpPr>
                      <p:cNvPr id="1820" name="Line 198"/>
                      <p:cNvSpPr>
                        <a:spLocks noChangeShapeType="1"/>
                      </p:cNvSpPr>
                      <p:nvPr/>
                    </p:nvSpPr>
                    <p:spPr bwMode="auto">
                      <a:xfrm>
                        <a:off x="1596" y="219"/>
                        <a:ext cx="117" cy="0"/>
                      </a:xfrm>
                      <a:prstGeom prst="line">
                        <a:avLst/>
                      </a:prstGeom>
                      <a:noFill/>
                      <a:ln w="12700">
                        <a:solidFill>
                          <a:schemeClr val="tx1"/>
                        </a:solidFill>
                        <a:round/>
                        <a:headEnd/>
                        <a:tailEnd/>
                      </a:ln>
                    </p:spPr>
                    <p:txBody>
                      <a:bodyPr wrap="none" anchor="ctr"/>
                      <a:lstStyle/>
                      <a:p>
                        <a:endParaRPr lang="it-IT"/>
                      </a:p>
                    </p:txBody>
                  </p:sp>
                  <p:grpSp>
                    <p:nvGrpSpPr>
                      <p:cNvPr id="1821" name="Group 199"/>
                      <p:cNvGrpSpPr>
                        <a:grpSpLocks/>
                      </p:cNvGrpSpPr>
                      <p:nvPr/>
                    </p:nvGrpSpPr>
                    <p:grpSpPr bwMode="auto">
                      <a:xfrm>
                        <a:off x="1604" y="-68"/>
                        <a:ext cx="115" cy="16"/>
                        <a:chOff x="1386" y="2597"/>
                        <a:chExt cx="286" cy="54"/>
                      </a:xfrm>
                    </p:grpSpPr>
                    <p:grpSp>
                      <p:nvGrpSpPr>
                        <p:cNvPr id="1869" name="Group 200"/>
                        <p:cNvGrpSpPr>
                          <a:grpSpLocks/>
                        </p:cNvGrpSpPr>
                        <p:nvPr/>
                      </p:nvGrpSpPr>
                      <p:grpSpPr bwMode="auto">
                        <a:xfrm>
                          <a:off x="1386" y="2598"/>
                          <a:ext cx="83" cy="52"/>
                          <a:chOff x="1380" y="2598"/>
                          <a:chExt cx="83" cy="52"/>
                        </a:xfrm>
                      </p:grpSpPr>
                      <p:grpSp>
                        <p:nvGrpSpPr>
                          <p:cNvPr id="1903" name="Group 201"/>
                          <p:cNvGrpSpPr>
                            <a:grpSpLocks/>
                          </p:cNvGrpSpPr>
                          <p:nvPr/>
                        </p:nvGrpSpPr>
                        <p:grpSpPr bwMode="auto">
                          <a:xfrm>
                            <a:off x="1380" y="2598"/>
                            <a:ext cx="83" cy="36"/>
                            <a:chOff x="1380" y="2598"/>
                            <a:chExt cx="83" cy="36"/>
                          </a:xfrm>
                        </p:grpSpPr>
                        <p:sp>
                          <p:nvSpPr>
                            <p:cNvPr id="1908" name="Rectangle 202"/>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909" name="Oval 203"/>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10" name="Freeform 204"/>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911" name="Freeform 205"/>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912" name="Freeform 206"/>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904" name="Group 207"/>
                          <p:cNvGrpSpPr>
                            <a:grpSpLocks/>
                          </p:cNvGrpSpPr>
                          <p:nvPr/>
                        </p:nvGrpSpPr>
                        <p:grpSpPr bwMode="auto">
                          <a:xfrm>
                            <a:off x="1400" y="2629"/>
                            <a:ext cx="43" cy="21"/>
                            <a:chOff x="1400" y="2629"/>
                            <a:chExt cx="43" cy="21"/>
                          </a:xfrm>
                        </p:grpSpPr>
                        <p:sp>
                          <p:nvSpPr>
                            <p:cNvPr id="1905" name="AutoShape 208"/>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06" name="Line 209"/>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1907" name="Line 210"/>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1870" name="Group 211"/>
                        <p:cNvGrpSpPr>
                          <a:grpSpLocks/>
                        </p:cNvGrpSpPr>
                        <p:nvPr/>
                      </p:nvGrpSpPr>
                      <p:grpSpPr bwMode="auto">
                        <a:xfrm>
                          <a:off x="1428" y="2599"/>
                          <a:ext cx="83" cy="52"/>
                          <a:chOff x="1422" y="2599"/>
                          <a:chExt cx="83" cy="52"/>
                        </a:xfrm>
                      </p:grpSpPr>
                      <p:grpSp>
                        <p:nvGrpSpPr>
                          <p:cNvPr id="1893" name="Group 212"/>
                          <p:cNvGrpSpPr>
                            <a:grpSpLocks/>
                          </p:cNvGrpSpPr>
                          <p:nvPr/>
                        </p:nvGrpSpPr>
                        <p:grpSpPr bwMode="auto">
                          <a:xfrm>
                            <a:off x="1422" y="2599"/>
                            <a:ext cx="83" cy="36"/>
                            <a:chOff x="1422" y="2599"/>
                            <a:chExt cx="83" cy="36"/>
                          </a:xfrm>
                        </p:grpSpPr>
                        <p:sp>
                          <p:nvSpPr>
                            <p:cNvPr id="1898" name="Rectangle 213"/>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899" name="Oval 214"/>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900" name="Freeform 215"/>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901" name="Freeform 216"/>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902" name="Freeform 217"/>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894" name="Group 218"/>
                          <p:cNvGrpSpPr>
                            <a:grpSpLocks/>
                          </p:cNvGrpSpPr>
                          <p:nvPr/>
                        </p:nvGrpSpPr>
                        <p:grpSpPr bwMode="auto">
                          <a:xfrm>
                            <a:off x="1443" y="2630"/>
                            <a:ext cx="42" cy="21"/>
                            <a:chOff x="1443" y="2630"/>
                            <a:chExt cx="42" cy="21"/>
                          </a:xfrm>
                        </p:grpSpPr>
                        <p:sp>
                          <p:nvSpPr>
                            <p:cNvPr id="1895" name="AutoShape 219"/>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896" name="Line 220"/>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1897" name="Line 221"/>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1871" name="Group 222"/>
                        <p:cNvGrpSpPr>
                          <a:grpSpLocks/>
                        </p:cNvGrpSpPr>
                        <p:nvPr/>
                      </p:nvGrpSpPr>
                      <p:grpSpPr bwMode="auto">
                        <a:xfrm>
                          <a:off x="1492" y="2597"/>
                          <a:ext cx="83" cy="53"/>
                          <a:chOff x="1486" y="2597"/>
                          <a:chExt cx="83" cy="53"/>
                        </a:xfrm>
                      </p:grpSpPr>
                      <p:grpSp>
                        <p:nvGrpSpPr>
                          <p:cNvPr id="1883" name="Group 223"/>
                          <p:cNvGrpSpPr>
                            <a:grpSpLocks/>
                          </p:cNvGrpSpPr>
                          <p:nvPr/>
                        </p:nvGrpSpPr>
                        <p:grpSpPr bwMode="auto">
                          <a:xfrm>
                            <a:off x="1486" y="2597"/>
                            <a:ext cx="83" cy="36"/>
                            <a:chOff x="1486" y="2597"/>
                            <a:chExt cx="83" cy="36"/>
                          </a:xfrm>
                        </p:grpSpPr>
                        <p:sp>
                          <p:nvSpPr>
                            <p:cNvPr id="1888" name="Rectangle 224"/>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889" name="Oval 225"/>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890" name="Freeform 226"/>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891" name="Freeform 227"/>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892" name="Freeform 228"/>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884" name="Group 229"/>
                          <p:cNvGrpSpPr>
                            <a:grpSpLocks/>
                          </p:cNvGrpSpPr>
                          <p:nvPr/>
                        </p:nvGrpSpPr>
                        <p:grpSpPr bwMode="auto">
                          <a:xfrm>
                            <a:off x="1507" y="2628"/>
                            <a:ext cx="41" cy="22"/>
                            <a:chOff x="1507" y="2628"/>
                            <a:chExt cx="41" cy="22"/>
                          </a:xfrm>
                        </p:grpSpPr>
                        <p:sp>
                          <p:nvSpPr>
                            <p:cNvPr id="1885" name="AutoShape 230"/>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886" name="Line 231"/>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1887" name="Line 232"/>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1872" name="Group 233"/>
                        <p:cNvGrpSpPr>
                          <a:grpSpLocks/>
                        </p:cNvGrpSpPr>
                        <p:nvPr/>
                      </p:nvGrpSpPr>
                      <p:grpSpPr bwMode="auto">
                        <a:xfrm>
                          <a:off x="1588" y="2598"/>
                          <a:ext cx="84" cy="52"/>
                          <a:chOff x="1582" y="2598"/>
                          <a:chExt cx="84" cy="52"/>
                        </a:xfrm>
                      </p:grpSpPr>
                      <p:grpSp>
                        <p:nvGrpSpPr>
                          <p:cNvPr id="1873" name="Group 234"/>
                          <p:cNvGrpSpPr>
                            <a:grpSpLocks/>
                          </p:cNvGrpSpPr>
                          <p:nvPr/>
                        </p:nvGrpSpPr>
                        <p:grpSpPr bwMode="auto">
                          <a:xfrm>
                            <a:off x="1582" y="2598"/>
                            <a:ext cx="84" cy="36"/>
                            <a:chOff x="1582" y="2598"/>
                            <a:chExt cx="84" cy="36"/>
                          </a:xfrm>
                        </p:grpSpPr>
                        <p:sp>
                          <p:nvSpPr>
                            <p:cNvPr id="1878" name="Rectangle 235"/>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879" name="Oval 236"/>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880" name="Freeform 237"/>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881" name="Freeform 238"/>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882" name="Freeform 239"/>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874" name="Group 240"/>
                          <p:cNvGrpSpPr>
                            <a:grpSpLocks/>
                          </p:cNvGrpSpPr>
                          <p:nvPr/>
                        </p:nvGrpSpPr>
                        <p:grpSpPr bwMode="auto">
                          <a:xfrm>
                            <a:off x="1603" y="2629"/>
                            <a:ext cx="43" cy="21"/>
                            <a:chOff x="1603" y="2629"/>
                            <a:chExt cx="43" cy="21"/>
                          </a:xfrm>
                        </p:grpSpPr>
                        <p:sp>
                          <p:nvSpPr>
                            <p:cNvPr id="1875" name="AutoShape 241"/>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876" name="Line 242"/>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1877" name="Line 243"/>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grpSp>
                    <p:nvGrpSpPr>
                      <p:cNvPr id="1822" name="Group 244"/>
                      <p:cNvGrpSpPr>
                        <a:grpSpLocks/>
                      </p:cNvGrpSpPr>
                      <p:nvPr/>
                    </p:nvGrpSpPr>
                    <p:grpSpPr bwMode="auto">
                      <a:xfrm flipV="1">
                        <a:off x="1602" y="652"/>
                        <a:ext cx="115" cy="15"/>
                        <a:chOff x="1386" y="2597"/>
                        <a:chExt cx="286" cy="54"/>
                      </a:xfrm>
                    </p:grpSpPr>
                    <p:grpSp>
                      <p:nvGrpSpPr>
                        <p:cNvPr id="1825" name="Group 245"/>
                        <p:cNvGrpSpPr>
                          <a:grpSpLocks/>
                        </p:cNvGrpSpPr>
                        <p:nvPr/>
                      </p:nvGrpSpPr>
                      <p:grpSpPr bwMode="auto">
                        <a:xfrm>
                          <a:off x="1386" y="2598"/>
                          <a:ext cx="83" cy="52"/>
                          <a:chOff x="1380" y="2598"/>
                          <a:chExt cx="83" cy="52"/>
                        </a:xfrm>
                      </p:grpSpPr>
                      <p:grpSp>
                        <p:nvGrpSpPr>
                          <p:cNvPr id="1859" name="Group 246"/>
                          <p:cNvGrpSpPr>
                            <a:grpSpLocks/>
                          </p:cNvGrpSpPr>
                          <p:nvPr/>
                        </p:nvGrpSpPr>
                        <p:grpSpPr bwMode="auto">
                          <a:xfrm>
                            <a:off x="1380" y="2598"/>
                            <a:ext cx="83" cy="36"/>
                            <a:chOff x="1380" y="2598"/>
                            <a:chExt cx="83" cy="36"/>
                          </a:xfrm>
                        </p:grpSpPr>
                        <p:sp>
                          <p:nvSpPr>
                            <p:cNvPr id="1864" name="Rectangle 247"/>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865" name="Oval 248"/>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866" name="Freeform 249"/>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867" name="Freeform 250"/>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868" name="Freeform 251"/>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860" name="Group 252"/>
                          <p:cNvGrpSpPr>
                            <a:grpSpLocks/>
                          </p:cNvGrpSpPr>
                          <p:nvPr/>
                        </p:nvGrpSpPr>
                        <p:grpSpPr bwMode="auto">
                          <a:xfrm>
                            <a:off x="1400" y="2629"/>
                            <a:ext cx="43" cy="21"/>
                            <a:chOff x="1400" y="2629"/>
                            <a:chExt cx="43" cy="21"/>
                          </a:xfrm>
                        </p:grpSpPr>
                        <p:sp>
                          <p:nvSpPr>
                            <p:cNvPr id="1861" name="AutoShape 253"/>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862" name="Line 254"/>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1863" name="Line 255"/>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1826" name="Group 256"/>
                        <p:cNvGrpSpPr>
                          <a:grpSpLocks/>
                        </p:cNvGrpSpPr>
                        <p:nvPr/>
                      </p:nvGrpSpPr>
                      <p:grpSpPr bwMode="auto">
                        <a:xfrm>
                          <a:off x="1428" y="2599"/>
                          <a:ext cx="83" cy="52"/>
                          <a:chOff x="1422" y="2599"/>
                          <a:chExt cx="83" cy="52"/>
                        </a:xfrm>
                      </p:grpSpPr>
                      <p:grpSp>
                        <p:nvGrpSpPr>
                          <p:cNvPr id="1849" name="Group 257"/>
                          <p:cNvGrpSpPr>
                            <a:grpSpLocks/>
                          </p:cNvGrpSpPr>
                          <p:nvPr/>
                        </p:nvGrpSpPr>
                        <p:grpSpPr bwMode="auto">
                          <a:xfrm>
                            <a:off x="1422" y="2599"/>
                            <a:ext cx="83" cy="36"/>
                            <a:chOff x="1422" y="2599"/>
                            <a:chExt cx="83" cy="36"/>
                          </a:xfrm>
                        </p:grpSpPr>
                        <p:sp>
                          <p:nvSpPr>
                            <p:cNvPr id="1854" name="Rectangle 258"/>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855" name="Oval 259"/>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856" name="Freeform 260"/>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857" name="Freeform 261"/>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858" name="Freeform 262"/>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850" name="Group 263"/>
                          <p:cNvGrpSpPr>
                            <a:grpSpLocks/>
                          </p:cNvGrpSpPr>
                          <p:nvPr/>
                        </p:nvGrpSpPr>
                        <p:grpSpPr bwMode="auto">
                          <a:xfrm>
                            <a:off x="1443" y="2630"/>
                            <a:ext cx="42" cy="21"/>
                            <a:chOff x="1443" y="2630"/>
                            <a:chExt cx="42" cy="21"/>
                          </a:xfrm>
                        </p:grpSpPr>
                        <p:sp>
                          <p:nvSpPr>
                            <p:cNvPr id="1851" name="AutoShape 264"/>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852" name="Line 265"/>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1853" name="Line 266"/>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1827" name="Group 267"/>
                        <p:cNvGrpSpPr>
                          <a:grpSpLocks/>
                        </p:cNvGrpSpPr>
                        <p:nvPr/>
                      </p:nvGrpSpPr>
                      <p:grpSpPr bwMode="auto">
                        <a:xfrm>
                          <a:off x="1492" y="2597"/>
                          <a:ext cx="83" cy="53"/>
                          <a:chOff x="1486" y="2597"/>
                          <a:chExt cx="83" cy="53"/>
                        </a:xfrm>
                      </p:grpSpPr>
                      <p:grpSp>
                        <p:nvGrpSpPr>
                          <p:cNvPr id="1839" name="Group 268"/>
                          <p:cNvGrpSpPr>
                            <a:grpSpLocks/>
                          </p:cNvGrpSpPr>
                          <p:nvPr/>
                        </p:nvGrpSpPr>
                        <p:grpSpPr bwMode="auto">
                          <a:xfrm>
                            <a:off x="1486" y="2597"/>
                            <a:ext cx="83" cy="36"/>
                            <a:chOff x="1486" y="2597"/>
                            <a:chExt cx="83" cy="36"/>
                          </a:xfrm>
                        </p:grpSpPr>
                        <p:sp>
                          <p:nvSpPr>
                            <p:cNvPr id="1844" name="Rectangle 269"/>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845" name="Oval 270"/>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846" name="Freeform 271"/>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847" name="Freeform 272"/>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848" name="Freeform 273"/>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840" name="Group 274"/>
                          <p:cNvGrpSpPr>
                            <a:grpSpLocks/>
                          </p:cNvGrpSpPr>
                          <p:nvPr/>
                        </p:nvGrpSpPr>
                        <p:grpSpPr bwMode="auto">
                          <a:xfrm>
                            <a:off x="1507" y="2628"/>
                            <a:ext cx="41" cy="22"/>
                            <a:chOff x="1507" y="2628"/>
                            <a:chExt cx="41" cy="22"/>
                          </a:xfrm>
                        </p:grpSpPr>
                        <p:sp>
                          <p:nvSpPr>
                            <p:cNvPr id="1841" name="AutoShape 275"/>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842" name="Line 276"/>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1843" name="Line 277"/>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1828" name="Group 278"/>
                        <p:cNvGrpSpPr>
                          <a:grpSpLocks/>
                        </p:cNvGrpSpPr>
                        <p:nvPr/>
                      </p:nvGrpSpPr>
                      <p:grpSpPr bwMode="auto">
                        <a:xfrm>
                          <a:off x="1588" y="2598"/>
                          <a:ext cx="84" cy="52"/>
                          <a:chOff x="1582" y="2598"/>
                          <a:chExt cx="84" cy="52"/>
                        </a:xfrm>
                      </p:grpSpPr>
                      <p:grpSp>
                        <p:nvGrpSpPr>
                          <p:cNvPr id="1829" name="Group 279"/>
                          <p:cNvGrpSpPr>
                            <a:grpSpLocks/>
                          </p:cNvGrpSpPr>
                          <p:nvPr/>
                        </p:nvGrpSpPr>
                        <p:grpSpPr bwMode="auto">
                          <a:xfrm>
                            <a:off x="1582" y="2598"/>
                            <a:ext cx="84" cy="36"/>
                            <a:chOff x="1582" y="2598"/>
                            <a:chExt cx="84" cy="36"/>
                          </a:xfrm>
                        </p:grpSpPr>
                        <p:sp>
                          <p:nvSpPr>
                            <p:cNvPr id="1834" name="Rectangle 280"/>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835" name="Oval 281"/>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836" name="Freeform 282"/>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837" name="Freeform 283"/>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838" name="Freeform 284"/>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830" name="Group 285"/>
                          <p:cNvGrpSpPr>
                            <a:grpSpLocks/>
                          </p:cNvGrpSpPr>
                          <p:nvPr/>
                        </p:nvGrpSpPr>
                        <p:grpSpPr bwMode="auto">
                          <a:xfrm>
                            <a:off x="1603" y="2629"/>
                            <a:ext cx="43" cy="21"/>
                            <a:chOff x="1603" y="2629"/>
                            <a:chExt cx="43" cy="21"/>
                          </a:xfrm>
                        </p:grpSpPr>
                        <p:sp>
                          <p:nvSpPr>
                            <p:cNvPr id="1831" name="AutoShape 286"/>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832" name="Line 287"/>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1833" name="Line 288"/>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sp>
                    <p:nvSpPr>
                      <p:cNvPr id="1823" name="Line 289"/>
                      <p:cNvSpPr>
                        <a:spLocks noChangeShapeType="1"/>
                      </p:cNvSpPr>
                      <p:nvPr/>
                    </p:nvSpPr>
                    <p:spPr bwMode="auto">
                      <a:xfrm>
                        <a:off x="1592" y="174"/>
                        <a:ext cx="122" cy="0"/>
                      </a:xfrm>
                      <a:prstGeom prst="line">
                        <a:avLst/>
                      </a:prstGeom>
                      <a:noFill/>
                      <a:ln w="12700">
                        <a:solidFill>
                          <a:srgbClr val="000000"/>
                        </a:solidFill>
                        <a:round/>
                        <a:headEnd/>
                        <a:tailEnd/>
                      </a:ln>
                    </p:spPr>
                    <p:txBody>
                      <a:bodyPr wrap="none" anchor="ctr"/>
                      <a:lstStyle/>
                      <a:p>
                        <a:endParaRPr lang="it-IT"/>
                      </a:p>
                    </p:txBody>
                  </p:sp>
                  <p:sp>
                    <p:nvSpPr>
                      <p:cNvPr id="1824" name="Line 290"/>
                      <p:cNvSpPr>
                        <a:spLocks noChangeShapeType="1"/>
                      </p:cNvSpPr>
                      <p:nvPr/>
                    </p:nvSpPr>
                    <p:spPr bwMode="auto">
                      <a:xfrm>
                        <a:off x="1716" y="171"/>
                        <a:ext cx="0" cy="249"/>
                      </a:xfrm>
                      <a:prstGeom prst="line">
                        <a:avLst/>
                      </a:prstGeom>
                      <a:noFill/>
                      <a:ln w="12700">
                        <a:solidFill>
                          <a:schemeClr val="tx1"/>
                        </a:solidFill>
                        <a:round/>
                        <a:headEnd/>
                        <a:tailEnd/>
                      </a:ln>
                    </p:spPr>
                    <p:txBody>
                      <a:bodyPr wrap="none" anchor="ctr"/>
                      <a:lstStyle/>
                      <a:p>
                        <a:endParaRPr lang="it-IT"/>
                      </a:p>
                    </p:txBody>
                  </p:sp>
                </p:grpSp>
                <p:grpSp>
                  <p:nvGrpSpPr>
                    <p:cNvPr id="1688" name="Group 291"/>
                    <p:cNvGrpSpPr>
                      <a:grpSpLocks/>
                    </p:cNvGrpSpPr>
                    <p:nvPr/>
                  </p:nvGrpSpPr>
                  <p:grpSpPr bwMode="auto">
                    <a:xfrm flipH="1">
                      <a:off x="2883" y="505"/>
                      <a:ext cx="224" cy="735"/>
                      <a:chOff x="1491" y="-68"/>
                      <a:chExt cx="228" cy="735"/>
                    </a:xfrm>
                  </p:grpSpPr>
                  <p:sp>
                    <p:nvSpPr>
                      <p:cNvPr id="1689" name="Line 292"/>
                      <p:cNvSpPr>
                        <a:spLocks noChangeShapeType="1"/>
                      </p:cNvSpPr>
                      <p:nvPr/>
                    </p:nvSpPr>
                    <p:spPr bwMode="auto">
                      <a:xfrm>
                        <a:off x="1591" y="215"/>
                        <a:ext cx="123" cy="0"/>
                      </a:xfrm>
                      <a:prstGeom prst="line">
                        <a:avLst/>
                      </a:prstGeom>
                      <a:noFill/>
                      <a:ln w="12700">
                        <a:solidFill>
                          <a:srgbClr val="000000"/>
                        </a:solidFill>
                        <a:round/>
                        <a:headEnd/>
                        <a:tailEnd/>
                      </a:ln>
                    </p:spPr>
                    <p:txBody>
                      <a:bodyPr wrap="none" anchor="ctr"/>
                      <a:lstStyle/>
                      <a:p>
                        <a:endParaRPr lang="it-IT"/>
                      </a:p>
                    </p:txBody>
                  </p:sp>
                  <p:sp>
                    <p:nvSpPr>
                      <p:cNvPr id="1690" name="Line 293"/>
                      <p:cNvSpPr>
                        <a:spLocks noChangeShapeType="1"/>
                      </p:cNvSpPr>
                      <p:nvPr/>
                    </p:nvSpPr>
                    <p:spPr bwMode="auto">
                      <a:xfrm>
                        <a:off x="1641" y="219"/>
                        <a:ext cx="73" cy="0"/>
                      </a:xfrm>
                      <a:prstGeom prst="line">
                        <a:avLst/>
                      </a:prstGeom>
                      <a:noFill/>
                      <a:ln w="12700">
                        <a:solidFill>
                          <a:srgbClr val="000000"/>
                        </a:solidFill>
                        <a:round/>
                        <a:headEnd/>
                        <a:tailEnd/>
                      </a:ln>
                    </p:spPr>
                    <p:txBody>
                      <a:bodyPr wrap="none" anchor="ctr"/>
                      <a:lstStyle/>
                      <a:p>
                        <a:endParaRPr lang="it-IT"/>
                      </a:p>
                    </p:txBody>
                  </p:sp>
                  <p:sp>
                    <p:nvSpPr>
                      <p:cNvPr id="1691" name="Line 294"/>
                      <p:cNvSpPr>
                        <a:spLocks noChangeShapeType="1"/>
                      </p:cNvSpPr>
                      <p:nvPr/>
                    </p:nvSpPr>
                    <p:spPr bwMode="auto">
                      <a:xfrm>
                        <a:off x="1637" y="375"/>
                        <a:ext cx="77" cy="0"/>
                      </a:xfrm>
                      <a:prstGeom prst="line">
                        <a:avLst/>
                      </a:prstGeom>
                      <a:noFill/>
                      <a:ln w="12700">
                        <a:solidFill>
                          <a:srgbClr val="000000"/>
                        </a:solidFill>
                        <a:round/>
                        <a:headEnd/>
                        <a:tailEnd/>
                      </a:ln>
                    </p:spPr>
                    <p:txBody>
                      <a:bodyPr wrap="none" anchor="ctr"/>
                      <a:lstStyle/>
                      <a:p>
                        <a:endParaRPr lang="it-IT"/>
                      </a:p>
                    </p:txBody>
                  </p:sp>
                  <p:grpSp>
                    <p:nvGrpSpPr>
                      <p:cNvPr id="1692" name="Group 295"/>
                      <p:cNvGrpSpPr>
                        <a:grpSpLocks/>
                      </p:cNvGrpSpPr>
                      <p:nvPr/>
                    </p:nvGrpSpPr>
                    <p:grpSpPr bwMode="auto">
                      <a:xfrm>
                        <a:off x="1491" y="248"/>
                        <a:ext cx="141" cy="70"/>
                        <a:chOff x="1109" y="2706"/>
                        <a:chExt cx="353" cy="179"/>
                      </a:xfrm>
                    </p:grpSpPr>
                    <p:sp>
                      <p:nvSpPr>
                        <p:cNvPr id="1791" name="Freeform 296"/>
                        <p:cNvSpPr>
                          <a:spLocks/>
                        </p:cNvSpPr>
                        <p:nvPr/>
                      </p:nvSpPr>
                      <p:spPr bwMode="auto">
                        <a:xfrm>
                          <a:off x="1109" y="2783"/>
                          <a:ext cx="65" cy="40"/>
                        </a:xfrm>
                        <a:custGeom>
                          <a:avLst/>
                          <a:gdLst>
                            <a:gd name="T0" fmla="*/ 3 w 65"/>
                            <a:gd name="T1" fmla="*/ 0 h 40"/>
                            <a:gd name="T2" fmla="*/ 3 w 65"/>
                            <a:gd name="T3" fmla="*/ 39 h 40"/>
                            <a:gd name="T4" fmla="*/ 0 w 65"/>
                            <a:gd name="T5" fmla="*/ 37 h 40"/>
                            <a:gd name="T6" fmla="*/ 0 w 65"/>
                            <a:gd name="T7" fmla="*/ 4 h 40"/>
                            <a:gd name="T8" fmla="*/ 3 w 65"/>
                            <a:gd name="T9" fmla="*/ 1 h 40"/>
                            <a:gd name="T10" fmla="*/ 43 w 65"/>
                            <a:gd name="T11" fmla="*/ 1 h 40"/>
                            <a:gd name="T12" fmla="*/ 46 w 65"/>
                            <a:gd name="T13" fmla="*/ 3 h 40"/>
                            <a:gd name="T14" fmla="*/ 61 w 65"/>
                            <a:gd name="T15" fmla="*/ 6 h 40"/>
                            <a:gd name="T16" fmla="*/ 64 w 65"/>
                            <a:gd name="T17" fmla="*/ 9 h 40"/>
                            <a:gd name="T18" fmla="*/ 64 w 65"/>
                            <a:gd name="T19" fmla="*/ 30 h 40"/>
                            <a:gd name="T20" fmla="*/ 61 w 65"/>
                            <a:gd name="T21" fmla="*/ 33 h 40"/>
                            <a:gd name="T22" fmla="*/ 46 w 65"/>
                            <a:gd name="T23" fmla="*/ 37 h 40"/>
                            <a:gd name="T24" fmla="*/ 43 w 65"/>
                            <a:gd name="T25" fmla="*/ 39 h 40"/>
                            <a:gd name="T26" fmla="*/ 3 w 65"/>
                            <a:gd name="T27" fmla="*/ 39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5"/>
                            <a:gd name="T43" fmla="*/ 0 h 40"/>
                            <a:gd name="T44" fmla="*/ 65 w 65"/>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5" h="40">
                              <a:moveTo>
                                <a:pt x="3" y="0"/>
                              </a:moveTo>
                              <a:lnTo>
                                <a:pt x="3" y="39"/>
                              </a:lnTo>
                              <a:lnTo>
                                <a:pt x="0" y="37"/>
                              </a:lnTo>
                              <a:lnTo>
                                <a:pt x="0" y="4"/>
                              </a:lnTo>
                              <a:lnTo>
                                <a:pt x="3" y="1"/>
                              </a:lnTo>
                              <a:lnTo>
                                <a:pt x="43" y="1"/>
                              </a:lnTo>
                              <a:lnTo>
                                <a:pt x="46" y="3"/>
                              </a:lnTo>
                              <a:lnTo>
                                <a:pt x="61" y="6"/>
                              </a:lnTo>
                              <a:lnTo>
                                <a:pt x="64" y="9"/>
                              </a:lnTo>
                              <a:lnTo>
                                <a:pt x="64" y="30"/>
                              </a:lnTo>
                              <a:lnTo>
                                <a:pt x="61" y="33"/>
                              </a:lnTo>
                              <a:lnTo>
                                <a:pt x="46" y="37"/>
                              </a:lnTo>
                              <a:lnTo>
                                <a:pt x="43" y="39"/>
                              </a:lnTo>
                              <a:lnTo>
                                <a:pt x="3" y="39"/>
                              </a:lnTo>
                            </a:path>
                          </a:pathLst>
                        </a:custGeom>
                        <a:gradFill rotWithShape="0">
                          <a:gsLst>
                            <a:gs pos="0">
                              <a:srgbClr val="009688"/>
                            </a:gs>
                            <a:gs pos="100000">
                              <a:srgbClr val="002D29"/>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1792" name="Line 297"/>
                        <p:cNvSpPr>
                          <a:spLocks noChangeShapeType="1"/>
                        </p:cNvSpPr>
                        <p:nvPr/>
                      </p:nvSpPr>
                      <p:spPr bwMode="auto">
                        <a:xfrm flipV="1">
                          <a:off x="1148" y="2783"/>
                          <a:ext cx="0" cy="43"/>
                        </a:xfrm>
                        <a:prstGeom prst="line">
                          <a:avLst/>
                        </a:prstGeom>
                        <a:noFill/>
                        <a:ln w="12700">
                          <a:solidFill>
                            <a:srgbClr val="000000"/>
                          </a:solidFill>
                          <a:round/>
                          <a:headEnd/>
                          <a:tailEnd/>
                        </a:ln>
                      </p:spPr>
                      <p:txBody>
                        <a:bodyPr wrap="none" anchor="ctr"/>
                        <a:lstStyle/>
                        <a:p>
                          <a:endParaRPr lang="it-IT"/>
                        </a:p>
                      </p:txBody>
                    </p:sp>
                    <p:grpSp>
                      <p:nvGrpSpPr>
                        <p:cNvPr id="1793" name="Group 298"/>
                        <p:cNvGrpSpPr>
                          <a:grpSpLocks/>
                        </p:cNvGrpSpPr>
                        <p:nvPr/>
                      </p:nvGrpSpPr>
                      <p:grpSpPr bwMode="auto">
                        <a:xfrm>
                          <a:off x="1174" y="2706"/>
                          <a:ext cx="288" cy="179"/>
                          <a:chOff x="1174" y="2706"/>
                          <a:chExt cx="288" cy="179"/>
                        </a:xfrm>
                      </p:grpSpPr>
                      <p:sp>
                        <p:nvSpPr>
                          <p:cNvPr id="1794" name="Rectangle 299"/>
                          <p:cNvSpPr>
                            <a:spLocks noChangeArrowheads="1"/>
                          </p:cNvSpPr>
                          <p:nvPr/>
                        </p:nvSpPr>
                        <p:spPr bwMode="auto">
                          <a:xfrm>
                            <a:off x="1446" y="2746"/>
                            <a:ext cx="16" cy="112"/>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1795" name="Group 300"/>
                          <p:cNvGrpSpPr>
                            <a:grpSpLocks/>
                          </p:cNvGrpSpPr>
                          <p:nvPr/>
                        </p:nvGrpSpPr>
                        <p:grpSpPr bwMode="auto">
                          <a:xfrm>
                            <a:off x="1174" y="2745"/>
                            <a:ext cx="65" cy="111"/>
                            <a:chOff x="1174" y="2745"/>
                            <a:chExt cx="65" cy="111"/>
                          </a:xfrm>
                        </p:grpSpPr>
                        <p:sp>
                          <p:nvSpPr>
                            <p:cNvPr id="1807" name="Freeform 301"/>
                            <p:cNvSpPr>
                              <a:spLocks/>
                            </p:cNvSpPr>
                            <p:nvPr/>
                          </p:nvSpPr>
                          <p:spPr bwMode="auto">
                            <a:xfrm>
                              <a:off x="1174" y="2763"/>
                              <a:ext cx="18" cy="76"/>
                            </a:xfrm>
                            <a:custGeom>
                              <a:avLst/>
                              <a:gdLst>
                                <a:gd name="T0" fmla="*/ 17 w 18"/>
                                <a:gd name="T1" fmla="*/ 0 h 76"/>
                                <a:gd name="T2" fmla="*/ 17 w 18"/>
                                <a:gd name="T3" fmla="*/ 3 h 76"/>
                                <a:gd name="T4" fmla="*/ 16 w 18"/>
                                <a:gd name="T5" fmla="*/ 6 h 76"/>
                                <a:gd name="T6" fmla="*/ 14 w 18"/>
                                <a:gd name="T7" fmla="*/ 8 h 76"/>
                                <a:gd name="T8" fmla="*/ 10 w 18"/>
                                <a:gd name="T9" fmla="*/ 8 h 76"/>
                                <a:gd name="T10" fmla="*/ 4 w 18"/>
                                <a:gd name="T11" fmla="*/ 8 h 76"/>
                                <a:gd name="T12" fmla="*/ 0 w 18"/>
                                <a:gd name="T13" fmla="*/ 12 h 76"/>
                                <a:gd name="T14" fmla="*/ 0 w 18"/>
                                <a:gd name="T15" fmla="*/ 64 h 76"/>
                                <a:gd name="T16" fmla="*/ 4 w 18"/>
                                <a:gd name="T17" fmla="*/ 67 h 76"/>
                                <a:gd name="T18" fmla="*/ 10 w 18"/>
                                <a:gd name="T19" fmla="*/ 67 h 76"/>
                                <a:gd name="T20" fmla="*/ 14 w 18"/>
                                <a:gd name="T21" fmla="*/ 67 h 76"/>
                                <a:gd name="T22" fmla="*/ 16 w 18"/>
                                <a:gd name="T23" fmla="*/ 71 h 76"/>
                                <a:gd name="T24" fmla="*/ 17 w 18"/>
                                <a:gd name="T25" fmla="*/ 72 h 76"/>
                                <a:gd name="T26" fmla="*/ 17 w 18"/>
                                <a:gd name="T27" fmla="*/ 75 h 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76"/>
                                <a:gd name="T44" fmla="*/ 18 w 18"/>
                                <a:gd name="T45" fmla="*/ 76 h 7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76">
                                  <a:moveTo>
                                    <a:pt x="17" y="0"/>
                                  </a:moveTo>
                                  <a:lnTo>
                                    <a:pt x="17" y="3"/>
                                  </a:lnTo>
                                  <a:lnTo>
                                    <a:pt x="16" y="6"/>
                                  </a:lnTo>
                                  <a:lnTo>
                                    <a:pt x="14" y="8"/>
                                  </a:lnTo>
                                  <a:lnTo>
                                    <a:pt x="10" y="8"/>
                                  </a:lnTo>
                                  <a:lnTo>
                                    <a:pt x="4" y="8"/>
                                  </a:lnTo>
                                  <a:lnTo>
                                    <a:pt x="0" y="12"/>
                                  </a:lnTo>
                                  <a:lnTo>
                                    <a:pt x="0" y="64"/>
                                  </a:lnTo>
                                  <a:lnTo>
                                    <a:pt x="4" y="67"/>
                                  </a:lnTo>
                                  <a:lnTo>
                                    <a:pt x="10" y="67"/>
                                  </a:lnTo>
                                  <a:lnTo>
                                    <a:pt x="14" y="67"/>
                                  </a:lnTo>
                                  <a:lnTo>
                                    <a:pt x="16" y="71"/>
                                  </a:lnTo>
                                  <a:lnTo>
                                    <a:pt x="17" y="72"/>
                                  </a:lnTo>
                                  <a:lnTo>
                                    <a:pt x="17" y="75"/>
                                  </a:lnTo>
                                </a:path>
                              </a:pathLst>
                            </a:custGeom>
                            <a:gradFill rotWithShape="0">
                              <a:gsLst>
                                <a:gs pos="0">
                                  <a:srgbClr val="009688"/>
                                </a:gs>
                                <a:gs pos="100000">
                                  <a:srgbClr val="005A52"/>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1808" name="Line 302"/>
                            <p:cNvSpPr>
                              <a:spLocks noChangeShapeType="1"/>
                            </p:cNvSpPr>
                            <p:nvPr/>
                          </p:nvSpPr>
                          <p:spPr bwMode="auto">
                            <a:xfrm>
                              <a:off x="1182" y="2779"/>
                              <a:ext cx="0" cy="48"/>
                            </a:xfrm>
                            <a:prstGeom prst="line">
                              <a:avLst/>
                            </a:prstGeom>
                            <a:noFill/>
                            <a:ln w="12700">
                              <a:solidFill>
                                <a:srgbClr val="000000"/>
                              </a:solidFill>
                              <a:round/>
                              <a:headEnd/>
                              <a:tailEnd/>
                            </a:ln>
                          </p:spPr>
                          <p:txBody>
                            <a:bodyPr wrap="none" anchor="ctr"/>
                            <a:lstStyle/>
                            <a:p>
                              <a:endParaRPr lang="it-IT"/>
                            </a:p>
                          </p:txBody>
                        </p:sp>
                        <p:sp>
                          <p:nvSpPr>
                            <p:cNvPr id="1809" name="Rectangle 303"/>
                            <p:cNvSpPr>
                              <a:spLocks noChangeArrowheads="1"/>
                            </p:cNvSpPr>
                            <p:nvPr/>
                          </p:nvSpPr>
                          <p:spPr bwMode="auto">
                            <a:xfrm>
                              <a:off x="1195" y="2745"/>
                              <a:ext cx="17" cy="111"/>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810" name="Rectangle 304"/>
                            <p:cNvSpPr>
                              <a:spLocks noChangeArrowheads="1"/>
                            </p:cNvSpPr>
                            <p:nvPr/>
                          </p:nvSpPr>
                          <p:spPr bwMode="auto">
                            <a:xfrm>
                              <a:off x="1221" y="2745"/>
                              <a:ext cx="18" cy="111"/>
                            </a:xfrm>
                            <a:prstGeom prst="rect">
                              <a:avLst/>
                            </a:prstGeom>
                            <a:gradFill rotWithShape="0">
                              <a:gsLst>
                                <a:gs pos="0">
                                  <a:srgbClr val="009688"/>
                                </a:gs>
                                <a:gs pos="100000">
                                  <a:srgbClr val="005A52"/>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grpSp>
                        <p:nvGrpSpPr>
                          <p:cNvPr id="1796" name="Group 305"/>
                          <p:cNvGrpSpPr>
                            <a:grpSpLocks/>
                          </p:cNvGrpSpPr>
                          <p:nvPr/>
                        </p:nvGrpSpPr>
                        <p:grpSpPr bwMode="auto">
                          <a:xfrm>
                            <a:off x="1241" y="2749"/>
                            <a:ext cx="62" cy="100"/>
                            <a:chOff x="1241" y="2749"/>
                            <a:chExt cx="62" cy="100"/>
                          </a:xfrm>
                        </p:grpSpPr>
                        <p:sp>
                          <p:nvSpPr>
                            <p:cNvPr id="1805" name="Freeform 306"/>
                            <p:cNvSpPr>
                              <a:spLocks/>
                            </p:cNvSpPr>
                            <p:nvPr/>
                          </p:nvSpPr>
                          <p:spPr bwMode="auto">
                            <a:xfrm>
                              <a:off x="1241" y="2749"/>
                              <a:ext cx="62" cy="100"/>
                            </a:xfrm>
                            <a:custGeom>
                              <a:avLst/>
                              <a:gdLst>
                                <a:gd name="T0" fmla="*/ 60 w 62"/>
                                <a:gd name="T1" fmla="*/ 0 h 100"/>
                                <a:gd name="T2" fmla="*/ 32 w 62"/>
                                <a:gd name="T3" fmla="*/ 20 h 100"/>
                                <a:gd name="T4" fmla="*/ 13 w 62"/>
                                <a:gd name="T5" fmla="*/ 20 h 100"/>
                                <a:gd name="T6" fmla="*/ 0 w 62"/>
                                <a:gd name="T7" fmla="*/ 4 h 100"/>
                                <a:gd name="T8" fmla="*/ 0 w 62"/>
                                <a:gd name="T9" fmla="*/ 99 h 100"/>
                                <a:gd name="T10" fmla="*/ 16 w 62"/>
                                <a:gd name="T11" fmla="*/ 80 h 100"/>
                                <a:gd name="T12" fmla="*/ 33 w 62"/>
                                <a:gd name="T13" fmla="*/ 80 h 100"/>
                                <a:gd name="T14" fmla="*/ 61 w 62"/>
                                <a:gd name="T15" fmla="*/ 96 h 100"/>
                                <a:gd name="T16" fmla="*/ 60 w 62"/>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100"/>
                                <a:gd name="T29" fmla="*/ 62 w 62"/>
                                <a:gd name="T30" fmla="*/ 100 h 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100">
                                  <a:moveTo>
                                    <a:pt x="60" y="0"/>
                                  </a:moveTo>
                                  <a:lnTo>
                                    <a:pt x="32" y="20"/>
                                  </a:lnTo>
                                  <a:lnTo>
                                    <a:pt x="13" y="20"/>
                                  </a:lnTo>
                                  <a:lnTo>
                                    <a:pt x="0" y="4"/>
                                  </a:lnTo>
                                  <a:lnTo>
                                    <a:pt x="0" y="99"/>
                                  </a:lnTo>
                                  <a:lnTo>
                                    <a:pt x="16" y="80"/>
                                  </a:lnTo>
                                  <a:lnTo>
                                    <a:pt x="33" y="80"/>
                                  </a:lnTo>
                                  <a:lnTo>
                                    <a:pt x="61" y="96"/>
                                  </a:lnTo>
                                  <a:lnTo>
                                    <a:pt x="60" y="0"/>
                                  </a:lnTo>
                                </a:path>
                              </a:pathLst>
                            </a:custGeom>
                            <a:gradFill rotWithShape="0">
                              <a:gsLst>
                                <a:gs pos="0">
                                  <a:srgbClr val="009688"/>
                                </a:gs>
                                <a:gs pos="100000">
                                  <a:srgbClr val="005A52"/>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806" name="Line 307"/>
                            <p:cNvSpPr>
                              <a:spLocks noChangeShapeType="1"/>
                            </p:cNvSpPr>
                            <p:nvPr/>
                          </p:nvSpPr>
                          <p:spPr bwMode="auto">
                            <a:xfrm>
                              <a:off x="1253" y="2772"/>
                              <a:ext cx="0" cy="57"/>
                            </a:xfrm>
                            <a:prstGeom prst="line">
                              <a:avLst/>
                            </a:prstGeom>
                            <a:noFill/>
                            <a:ln w="12700">
                              <a:solidFill>
                                <a:schemeClr val="tx1"/>
                              </a:solidFill>
                              <a:round/>
                              <a:headEnd/>
                              <a:tailEnd/>
                            </a:ln>
                          </p:spPr>
                          <p:txBody>
                            <a:bodyPr wrap="none" anchor="ctr"/>
                            <a:lstStyle/>
                            <a:p>
                              <a:endParaRPr lang="it-IT"/>
                            </a:p>
                          </p:txBody>
                        </p:sp>
                      </p:grpSp>
                      <p:grpSp>
                        <p:nvGrpSpPr>
                          <p:cNvPr id="1797" name="Group 308"/>
                          <p:cNvGrpSpPr>
                            <a:grpSpLocks/>
                          </p:cNvGrpSpPr>
                          <p:nvPr/>
                        </p:nvGrpSpPr>
                        <p:grpSpPr bwMode="auto">
                          <a:xfrm>
                            <a:off x="1383" y="2749"/>
                            <a:ext cx="62" cy="100"/>
                            <a:chOff x="1383" y="2749"/>
                            <a:chExt cx="62" cy="100"/>
                          </a:xfrm>
                        </p:grpSpPr>
                        <p:sp>
                          <p:nvSpPr>
                            <p:cNvPr id="1803" name="Freeform 309"/>
                            <p:cNvSpPr>
                              <a:spLocks/>
                            </p:cNvSpPr>
                            <p:nvPr/>
                          </p:nvSpPr>
                          <p:spPr bwMode="auto">
                            <a:xfrm>
                              <a:off x="1383" y="2749"/>
                              <a:ext cx="62" cy="100"/>
                            </a:xfrm>
                            <a:custGeom>
                              <a:avLst/>
                              <a:gdLst>
                                <a:gd name="T0" fmla="*/ 1 w 62"/>
                                <a:gd name="T1" fmla="*/ 0 h 100"/>
                                <a:gd name="T2" fmla="*/ 29 w 62"/>
                                <a:gd name="T3" fmla="*/ 20 h 100"/>
                                <a:gd name="T4" fmla="*/ 48 w 62"/>
                                <a:gd name="T5" fmla="*/ 20 h 100"/>
                                <a:gd name="T6" fmla="*/ 61 w 62"/>
                                <a:gd name="T7" fmla="*/ 4 h 100"/>
                                <a:gd name="T8" fmla="*/ 61 w 62"/>
                                <a:gd name="T9" fmla="*/ 99 h 100"/>
                                <a:gd name="T10" fmla="*/ 45 w 62"/>
                                <a:gd name="T11" fmla="*/ 80 h 100"/>
                                <a:gd name="T12" fmla="*/ 28 w 62"/>
                                <a:gd name="T13" fmla="*/ 80 h 100"/>
                                <a:gd name="T14" fmla="*/ 0 w 62"/>
                                <a:gd name="T15" fmla="*/ 96 h 100"/>
                                <a:gd name="T16" fmla="*/ 1 w 62"/>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100"/>
                                <a:gd name="T29" fmla="*/ 62 w 62"/>
                                <a:gd name="T30" fmla="*/ 100 h 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100">
                                  <a:moveTo>
                                    <a:pt x="1" y="0"/>
                                  </a:moveTo>
                                  <a:lnTo>
                                    <a:pt x="29" y="20"/>
                                  </a:lnTo>
                                  <a:lnTo>
                                    <a:pt x="48" y="20"/>
                                  </a:lnTo>
                                  <a:lnTo>
                                    <a:pt x="61" y="4"/>
                                  </a:lnTo>
                                  <a:lnTo>
                                    <a:pt x="61" y="99"/>
                                  </a:lnTo>
                                  <a:lnTo>
                                    <a:pt x="45" y="80"/>
                                  </a:lnTo>
                                  <a:lnTo>
                                    <a:pt x="28" y="80"/>
                                  </a:lnTo>
                                  <a:lnTo>
                                    <a:pt x="0" y="96"/>
                                  </a:lnTo>
                                  <a:lnTo>
                                    <a:pt x="1" y="0"/>
                                  </a:lnTo>
                                </a:path>
                              </a:pathLst>
                            </a:custGeom>
                            <a:gradFill rotWithShape="0">
                              <a:gsLst>
                                <a:gs pos="0">
                                  <a:srgbClr val="009688"/>
                                </a:gs>
                                <a:gs pos="100000">
                                  <a:srgbClr val="005A52"/>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804" name="Line 310"/>
                            <p:cNvSpPr>
                              <a:spLocks noChangeShapeType="1"/>
                            </p:cNvSpPr>
                            <p:nvPr/>
                          </p:nvSpPr>
                          <p:spPr bwMode="auto">
                            <a:xfrm>
                              <a:off x="1432" y="2772"/>
                              <a:ext cx="0" cy="57"/>
                            </a:xfrm>
                            <a:prstGeom prst="line">
                              <a:avLst/>
                            </a:prstGeom>
                            <a:noFill/>
                            <a:ln w="12700">
                              <a:solidFill>
                                <a:schemeClr val="tx1"/>
                              </a:solidFill>
                              <a:round/>
                              <a:headEnd/>
                              <a:tailEnd/>
                            </a:ln>
                          </p:spPr>
                          <p:txBody>
                            <a:bodyPr wrap="none" anchor="ctr"/>
                            <a:lstStyle/>
                            <a:p>
                              <a:endParaRPr lang="it-IT"/>
                            </a:p>
                          </p:txBody>
                        </p:sp>
                      </p:grpSp>
                      <p:sp>
                        <p:nvSpPr>
                          <p:cNvPr id="1798" name="Oval 311"/>
                          <p:cNvSpPr>
                            <a:spLocks noChangeArrowheads="1"/>
                          </p:cNvSpPr>
                          <p:nvPr/>
                        </p:nvSpPr>
                        <p:spPr bwMode="auto">
                          <a:xfrm>
                            <a:off x="1280" y="2738"/>
                            <a:ext cx="125" cy="119"/>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1799" name="Oval 312"/>
                          <p:cNvSpPr>
                            <a:spLocks noChangeArrowheads="1"/>
                          </p:cNvSpPr>
                          <p:nvPr/>
                        </p:nvSpPr>
                        <p:spPr bwMode="auto">
                          <a:xfrm>
                            <a:off x="1293" y="2749"/>
                            <a:ext cx="98" cy="96"/>
                          </a:xfrm>
                          <a:prstGeom prst="ellipse">
                            <a:avLst/>
                          </a:prstGeom>
                          <a:solidFill>
                            <a:srgbClr val="006B61"/>
                          </a:solidFill>
                          <a:ln w="12700">
                            <a:solidFill>
                              <a:schemeClr val="tx1"/>
                            </a:solidFill>
                            <a:round/>
                            <a:headEnd/>
                            <a:tailEnd/>
                          </a:ln>
                        </p:spPr>
                        <p:txBody>
                          <a:bodyPr wrap="none" anchor="ctr"/>
                          <a:lstStyle/>
                          <a:p>
                            <a:endParaRPr lang="it-IT">
                              <a:cs typeface="Times New Roman" pitchFamily="18" charset="0"/>
                            </a:endParaRPr>
                          </a:p>
                        </p:txBody>
                      </p:sp>
                      <p:sp>
                        <p:nvSpPr>
                          <p:cNvPr id="1800" name="Freeform 313"/>
                          <p:cNvSpPr>
                            <a:spLocks/>
                          </p:cNvSpPr>
                          <p:nvPr/>
                        </p:nvSpPr>
                        <p:spPr bwMode="auto">
                          <a:xfrm>
                            <a:off x="1278" y="2706"/>
                            <a:ext cx="142" cy="179"/>
                          </a:xfrm>
                          <a:custGeom>
                            <a:avLst/>
                            <a:gdLst>
                              <a:gd name="T0" fmla="*/ 72 w 142"/>
                              <a:gd name="T1" fmla="*/ 0 h 179"/>
                              <a:gd name="T2" fmla="*/ 57 w 142"/>
                              <a:gd name="T3" fmla="*/ 96 h 179"/>
                              <a:gd name="T4" fmla="*/ 0 w 142"/>
                              <a:gd name="T5" fmla="*/ 177 h 179"/>
                              <a:gd name="T6" fmla="*/ 3 w 142"/>
                              <a:gd name="T7" fmla="*/ 178 h 179"/>
                              <a:gd name="T8" fmla="*/ 61 w 142"/>
                              <a:gd name="T9" fmla="*/ 97 h 179"/>
                              <a:gd name="T10" fmla="*/ 141 w 142"/>
                              <a:gd name="T11" fmla="*/ 45 h 179"/>
                              <a:gd name="T12" fmla="*/ 135 w 142"/>
                              <a:gd name="T13" fmla="*/ 38 h 179"/>
                              <a:gd name="T14" fmla="*/ 131 w 142"/>
                              <a:gd name="T15" fmla="*/ 32 h 179"/>
                              <a:gd name="T16" fmla="*/ 125 w 142"/>
                              <a:gd name="T17" fmla="*/ 25 h 179"/>
                              <a:gd name="T18" fmla="*/ 117 w 142"/>
                              <a:gd name="T19" fmla="*/ 19 h 179"/>
                              <a:gd name="T20" fmla="*/ 110 w 142"/>
                              <a:gd name="T21" fmla="*/ 14 h 179"/>
                              <a:gd name="T22" fmla="*/ 103 w 142"/>
                              <a:gd name="T23" fmla="*/ 10 h 179"/>
                              <a:gd name="T24" fmla="*/ 94 w 142"/>
                              <a:gd name="T25" fmla="*/ 6 h 179"/>
                              <a:gd name="T26" fmla="*/ 85 w 142"/>
                              <a:gd name="T27" fmla="*/ 4 h 179"/>
                              <a:gd name="T28" fmla="*/ 78 w 142"/>
                              <a:gd name="T29" fmla="*/ 1 h 179"/>
                              <a:gd name="T30" fmla="*/ 72 w 142"/>
                              <a:gd name="T31" fmla="*/ 0 h 17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2"/>
                              <a:gd name="T49" fmla="*/ 0 h 179"/>
                              <a:gd name="T50" fmla="*/ 142 w 142"/>
                              <a:gd name="T51" fmla="*/ 179 h 17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2" h="179">
                                <a:moveTo>
                                  <a:pt x="72" y="0"/>
                                </a:moveTo>
                                <a:lnTo>
                                  <a:pt x="57" y="96"/>
                                </a:lnTo>
                                <a:lnTo>
                                  <a:pt x="0" y="177"/>
                                </a:lnTo>
                                <a:lnTo>
                                  <a:pt x="3" y="178"/>
                                </a:lnTo>
                                <a:lnTo>
                                  <a:pt x="61" y="97"/>
                                </a:lnTo>
                                <a:lnTo>
                                  <a:pt x="141" y="45"/>
                                </a:lnTo>
                                <a:lnTo>
                                  <a:pt x="135" y="38"/>
                                </a:lnTo>
                                <a:lnTo>
                                  <a:pt x="131" y="32"/>
                                </a:lnTo>
                                <a:lnTo>
                                  <a:pt x="125" y="25"/>
                                </a:lnTo>
                                <a:lnTo>
                                  <a:pt x="117" y="19"/>
                                </a:lnTo>
                                <a:lnTo>
                                  <a:pt x="110" y="14"/>
                                </a:lnTo>
                                <a:lnTo>
                                  <a:pt x="103" y="10"/>
                                </a:lnTo>
                                <a:lnTo>
                                  <a:pt x="94" y="6"/>
                                </a:lnTo>
                                <a:lnTo>
                                  <a:pt x="85" y="4"/>
                                </a:lnTo>
                                <a:lnTo>
                                  <a:pt x="78" y="1"/>
                                </a:lnTo>
                                <a:lnTo>
                                  <a:pt x="72" y="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801" name="Oval 314"/>
                          <p:cNvSpPr>
                            <a:spLocks noChangeArrowheads="1"/>
                          </p:cNvSpPr>
                          <p:nvPr/>
                        </p:nvSpPr>
                        <p:spPr bwMode="auto">
                          <a:xfrm>
                            <a:off x="1334" y="2791"/>
                            <a:ext cx="15" cy="16"/>
                          </a:xfrm>
                          <a:prstGeom prst="ellipse">
                            <a:avLst/>
                          </a:prstGeom>
                          <a:solidFill>
                            <a:srgbClr val="C0FEF9"/>
                          </a:solidFill>
                          <a:ln w="12700">
                            <a:solidFill>
                              <a:schemeClr val="tx1"/>
                            </a:solidFill>
                            <a:round/>
                            <a:headEnd/>
                            <a:tailEnd/>
                          </a:ln>
                        </p:spPr>
                        <p:txBody>
                          <a:bodyPr wrap="none" anchor="ctr"/>
                          <a:lstStyle/>
                          <a:p>
                            <a:endParaRPr lang="it-IT">
                              <a:cs typeface="Times New Roman" pitchFamily="18" charset="0"/>
                            </a:endParaRPr>
                          </a:p>
                        </p:txBody>
                      </p:sp>
                      <p:sp>
                        <p:nvSpPr>
                          <p:cNvPr id="1802" name="Oval 315"/>
                          <p:cNvSpPr>
                            <a:spLocks noChangeArrowheads="1"/>
                          </p:cNvSpPr>
                          <p:nvPr/>
                        </p:nvSpPr>
                        <p:spPr bwMode="auto">
                          <a:xfrm>
                            <a:off x="1278" y="2875"/>
                            <a:ext cx="9" cy="8"/>
                          </a:xfrm>
                          <a:prstGeom prst="ellipse">
                            <a:avLst/>
                          </a:prstGeom>
                          <a:solidFill>
                            <a:schemeClr val="bg1"/>
                          </a:solidFill>
                          <a:ln w="12700">
                            <a:solidFill>
                              <a:schemeClr val="tx1"/>
                            </a:solidFill>
                            <a:round/>
                            <a:headEnd/>
                            <a:tailEnd/>
                          </a:ln>
                        </p:spPr>
                        <p:txBody>
                          <a:bodyPr wrap="none" anchor="ctr"/>
                          <a:lstStyle/>
                          <a:p>
                            <a:endParaRPr lang="it-IT">
                              <a:cs typeface="Times New Roman" pitchFamily="18" charset="0"/>
                            </a:endParaRPr>
                          </a:p>
                        </p:txBody>
                      </p:sp>
                    </p:grpSp>
                  </p:grpSp>
                  <p:sp>
                    <p:nvSpPr>
                      <p:cNvPr id="1693" name="Freeform 316"/>
                      <p:cNvSpPr>
                        <a:spLocks/>
                      </p:cNvSpPr>
                      <p:nvPr/>
                    </p:nvSpPr>
                    <p:spPr bwMode="auto">
                      <a:xfrm>
                        <a:off x="1578" y="174"/>
                        <a:ext cx="140" cy="252"/>
                      </a:xfrm>
                      <a:custGeom>
                        <a:avLst/>
                        <a:gdLst>
                          <a:gd name="T0" fmla="*/ 4 w 350"/>
                          <a:gd name="T1" fmla="*/ 6 h 639"/>
                          <a:gd name="T2" fmla="*/ 0 w 350"/>
                          <a:gd name="T3" fmla="*/ 6 h 639"/>
                          <a:gd name="T4" fmla="*/ 0 w 350"/>
                          <a:gd name="T5" fmla="*/ 6 h 639"/>
                          <a:gd name="T6" fmla="*/ 0 w 350"/>
                          <a:gd name="T7" fmla="*/ 5 h 639"/>
                          <a:gd name="T8" fmla="*/ 0 w 350"/>
                          <a:gd name="T9" fmla="*/ 5 h 639"/>
                          <a:gd name="T10" fmla="*/ 2 w 350"/>
                          <a:gd name="T11" fmla="*/ 5 h 639"/>
                          <a:gd name="T12" fmla="*/ 2 w 350"/>
                          <a:gd name="T13" fmla="*/ 5 h 639"/>
                          <a:gd name="T14" fmla="*/ 2 w 350"/>
                          <a:gd name="T15" fmla="*/ 5 h 639"/>
                          <a:gd name="T16" fmla="*/ 2 w 350"/>
                          <a:gd name="T17" fmla="*/ 5 h 639"/>
                          <a:gd name="T18" fmla="*/ 2 w 350"/>
                          <a:gd name="T19" fmla="*/ 5 h 639"/>
                          <a:gd name="T20" fmla="*/ 2 w 350"/>
                          <a:gd name="T21" fmla="*/ 5 h 639"/>
                          <a:gd name="T22" fmla="*/ 2 w 350"/>
                          <a:gd name="T23" fmla="*/ 5 h 639"/>
                          <a:gd name="T24" fmla="*/ 2 w 350"/>
                          <a:gd name="T25" fmla="*/ 5 h 639"/>
                          <a:gd name="T26" fmla="*/ 2 w 350"/>
                          <a:gd name="T27" fmla="*/ 5 h 639"/>
                          <a:gd name="T28" fmla="*/ 2 w 350"/>
                          <a:gd name="T29" fmla="*/ 5 h 639"/>
                          <a:gd name="T30" fmla="*/ 2 w 350"/>
                          <a:gd name="T31" fmla="*/ 4 h 639"/>
                          <a:gd name="T32" fmla="*/ 2 w 350"/>
                          <a:gd name="T33" fmla="*/ 4 h 639"/>
                          <a:gd name="T34" fmla="*/ 2 w 350"/>
                          <a:gd name="T35" fmla="*/ 4 h 639"/>
                          <a:gd name="T36" fmla="*/ 2 w 350"/>
                          <a:gd name="T37" fmla="*/ 4 h 639"/>
                          <a:gd name="T38" fmla="*/ 2 w 350"/>
                          <a:gd name="T39" fmla="*/ 4 h 639"/>
                          <a:gd name="T40" fmla="*/ 2 w 350"/>
                          <a:gd name="T41" fmla="*/ 4 h 639"/>
                          <a:gd name="T42" fmla="*/ 2 w 350"/>
                          <a:gd name="T43" fmla="*/ 4 h 639"/>
                          <a:gd name="T44" fmla="*/ 2 w 350"/>
                          <a:gd name="T45" fmla="*/ 4 h 639"/>
                          <a:gd name="T46" fmla="*/ 2 w 350"/>
                          <a:gd name="T47" fmla="*/ 4 h 639"/>
                          <a:gd name="T48" fmla="*/ 1 w 350"/>
                          <a:gd name="T49" fmla="*/ 4 h 639"/>
                          <a:gd name="T50" fmla="*/ 1 w 350"/>
                          <a:gd name="T51" fmla="*/ 2 h 639"/>
                          <a:gd name="T52" fmla="*/ 2 w 350"/>
                          <a:gd name="T53" fmla="*/ 2 h 639"/>
                          <a:gd name="T54" fmla="*/ 2 w 350"/>
                          <a:gd name="T55" fmla="*/ 2 h 639"/>
                          <a:gd name="T56" fmla="*/ 2 w 350"/>
                          <a:gd name="T57" fmla="*/ 2 h 639"/>
                          <a:gd name="T58" fmla="*/ 2 w 350"/>
                          <a:gd name="T59" fmla="*/ 2 h 639"/>
                          <a:gd name="T60" fmla="*/ 2 w 350"/>
                          <a:gd name="T61" fmla="*/ 2 h 639"/>
                          <a:gd name="T62" fmla="*/ 2 w 350"/>
                          <a:gd name="T63" fmla="*/ 2 h 639"/>
                          <a:gd name="T64" fmla="*/ 2 w 350"/>
                          <a:gd name="T65" fmla="*/ 2 h 639"/>
                          <a:gd name="T66" fmla="*/ 2 w 350"/>
                          <a:gd name="T67" fmla="*/ 2 h 639"/>
                          <a:gd name="T68" fmla="*/ 2 w 350"/>
                          <a:gd name="T69" fmla="*/ 2 h 639"/>
                          <a:gd name="T70" fmla="*/ 2 w 350"/>
                          <a:gd name="T71" fmla="*/ 2 h 639"/>
                          <a:gd name="T72" fmla="*/ 2 w 350"/>
                          <a:gd name="T73" fmla="*/ 2 h 639"/>
                          <a:gd name="T74" fmla="*/ 2 w 350"/>
                          <a:gd name="T75" fmla="*/ 2 h 639"/>
                          <a:gd name="T76" fmla="*/ 2 w 350"/>
                          <a:gd name="T77" fmla="*/ 1 h 639"/>
                          <a:gd name="T78" fmla="*/ 2 w 350"/>
                          <a:gd name="T79" fmla="*/ 1 h 639"/>
                          <a:gd name="T80" fmla="*/ 2 w 350"/>
                          <a:gd name="T81" fmla="*/ 1 h 639"/>
                          <a:gd name="T82" fmla="*/ 2 w 350"/>
                          <a:gd name="T83" fmla="*/ 1 h 639"/>
                          <a:gd name="T84" fmla="*/ 2 w 350"/>
                          <a:gd name="T85" fmla="*/ 1 h 639"/>
                          <a:gd name="T86" fmla="*/ 2 w 350"/>
                          <a:gd name="T87" fmla="*/ 1 h 639"/>
                          <a:gd name="T88" fmla="*/ 0 w 350"/>
                          <a:gd name="T89" fmla="*/ 1 h 639"/>
                          <a:gd name="T90" fmla="*/ 0 w 350"/>
                          <a:gd name="T91" fmla="*/ 1 h 639"/>
                          <a:gd name="T92" fmla="*/ 0 w 350"/>
                          <a:gd name="T93" fmla="*/ 0 h 639"/>
                          <a:gd name="T94" fmla="*/ 0 w 350"/>
                          <a:gd name="T95" fmla="*/ 0 h 639"/>
                          <a:gd name="T96" fmla="*/ 4 w 350"/>
                          <a:gd name="T97" fmla="*/ 0 h 6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0"/>
                          <a:gd name="T148" fmla="*/ 0 h 639"/>
                          <a:gd name="T149" fmla="*/ 350 w 350"/>
                          <a:gd name="T150" fmla="*/ 639 h 6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0" h="639">
                            <a:moveTo>
                              <a:pt x="342" y="637"/>
                            </a:moveTo>
                            <a:lnTo>
                              <a:pt x="8" y="638"/>
                            </a:lnTo>
                            <a:lnTo>
                              <a:pt x="0" y="620"/>
                            </a:lnTo>
                            <a:lnTo>
                              <a:pt x="0" y="528"/>
                            </a:lnTo>
                            <a:lnTo>
                              <a:pt x="8" y="515"/>
                            </a:lnTo>
                            <a:lnTo>
                              <a:pt x="137" y="515"/>
                            </a:lnTo>
                            <a:lnTo>
                              <a:pt x="139" y="515"/>
                            </a:lnTo>
                            <a:lnTo>
                              <a:pt x="145" y="514"/>
                            </a:lnTo>
                            <a:lnTo>
                              <a:pt x="152" y="512"/>
                            </a:lnTo>
                            <a:lnTo>
                              <a:pt x="155" y="509"/>
                            </a:lnTo>
                            <a:lnTo>
                              <a:pt x="161" y="504"/>
                            </a:lnTo>
                            <a:lnTo>
                              <a:pt x="165" y="500"/>
                            </a:lnTo>
                            <a:lnTo>
                              <a:pt x="168" y="494"/>
                            </a:lnTo>
                            <a:lnTo>
                              <a:pt x="168" y="488"/>
                            </a:lnTo>
                            <a:lnTo>
                              <a:pt x="171" y="483"/>
                            </a:lnTo>
                            <a:lnTo>
                              <a:pt x="171" y="476"/>
                            </a:lnTo>
                            <a:lnTo>
                              <a:pt x="171" y="426"/>
                            </a:lnTo>
                            <a:lnTo>
                              <a:pt x="168" y="420"/>
                            </a:lnTo>
                            <a:lnTo>
                              <a:pt x="165" y="413"/>
                            </a:lnTo>
                            <a:lnTo>
                              <a:pt x="161" y="406"/>
                            </a:lnTo>
                            <a:lnTo>
                              <a:pt x="155" y="402"/>
                            </a:lnTo>
                            <a:lnTo>
                              <a:pt x="152" y="397"/>
                            </a:lnTo>
                            <a:lnTo>
                              <a:pt x="149" y="395"/>
                            </a:lnTo>
                            <a:lnTo>
                              <a:pt x="134" y="395"/>
                            </a:lnTo>
                            <a:lnTo>
                              <a:pt x="129" y="388"/>
                            </a:lnTo>
                            <a:lnTo>
                              <a:pt x="129" y="259"/>
                            </a:lnTo>
                            <a:lnTo>
                              <a:pt x="134" y="250"/>
                            </a:lnTo>
                            <a:lnTo>
                              <a:pt x="149" y="250"/>
                            </a:lnTo>
                            <a:lnTo>
                              <a:pt x="152" y="250"/>
                            </a:lnTo>
                            <a:lnTo>
                              <a:pt x="155" y="246"/>
                            </a:lnTo>
                            <a:lnTo>
                              <a:pt x="161" y="241"/>
                            </a:lnTo>
                            <a:lnTo>
                              <a:pt x="165" y="235"/>
                            </a:lnTo>
                            <a:lnTo>
                              <a:pt x="168" y="228"/>
                            </a:lnTo>
                            <a:lnTo>
                              <a:pt x="171" y="221"/>
                            </a:lnTo>
                            <a:lnTo>
                              <a:pt x="171" y="143"/>
                            </a:lnTo>
                            <a:lnTo>
                              <a:pt x="171" y="147"/>
                            </a:lnTo>
                            <a:lnTo>
                              <a:pt x="171" y="146"/>
                            </a:lnTo>
                            <a:lnTo>
                              <a:pt x="171" y="141"/>
                            </a:lnTo>
                            <a:lnTo>
                              <a:pt x="168" y="135"/>
                            </a:lnTo>
                            <a:lnTo>
                              <a:pt x="167" y="130"/>
                            </a:lnTo>
                            <a:lnTo>
                              <a:pt x="161" y="126"/>
                            </a:lnTo>
                            <a:lnTo>
                              <a:pt x="158" y="121"/>
                            </a:lnTo>
                            <a:lnTo>
                              <a:pt x="152" y="118"/>
                            </a:lnTo>
                            <a:lnTo>
                              <a:pt x="148" y="116"/>
                            </a:lnTo>
                            <a:lnTo>
                              <a:pt x="33" y="116"/>
                            </a:lnTo>
                            <a:lnTo>
                              <a:pt x="26" y="106"/>
                            </a:lnTo>
                            <a:lnTo>
                              <a:pt x="26" y="10"/>
                            </a:lnTo>
                            <a:lnTo>
                              <a:pt x="33" y="0"/>
                            </a:lnTo>
                            <a:lnTo>
                              <a:pt x="349" y="0"/>
                            </a:lnTo>
                          </a:path>
                        </a:pathLst>
                      </a:custGeom>
                      <a:gradFill rotWithShape="0">
                        <a:gsLst>
                          <a:gs pos="0">
                            <a:srgbClr val="006B61"/>
                          </a:gs>
                          <a:gs pos="100000">
                            <a:srgbClr val="1A7A71"/>
                          </a:gs>
                        </a:gsLst>
                        <a:lin ang="0" scaled="1"/>
                      </a:gradFill>
                      <a:ln w="12700" cap="rnd" cmpd="sng">
                        <a:solidFill>
                          <a:srgbClr val="000000"/>
                        </a:solidFill>
                        <a:prstDash val="solid"/>
                        <a:round/>
                        <a:headEnd type="none" w="med" len="med"/>
                        <a:tailEnd type="none" w="med" len="med"/>
                      </a:ln>
                    </p:spPr>
                    <p:txBody>
                      <a:bodyPr/>
                      <a:lstStyle/>
                      <a:p>
                        <a:endParaRPr lang="it-IT"/>
                      </a:p>
                    </p:txBody>
                  </p:sp>
                  <p:sp>
                    <p:nvSpPr>
                      <p:cNvPr id="1694" name="Freeform 317"/>
                      <p:cNvSpPr>
                        <a:spLocks/>
                      </p:cNvSpPr>
                      <p:nvPr/>
                    </p:nvSpPr>
                    <p:spPr bwMode="auto">
                      <a:xfrm>
                        <a:off x="1665" y="269"/>
                        <a:ext cx="9" cy="65"/>
                      </a:xfrm>
                      <a:custGeom>
                        <a:avLst/>
                        <a:gdLst>
                          <a:gd name="T0" fmla="*/ 0 w 24"/>
                          <a:gd name="T1" fmla="*/ 0 h 166"/>
                          <a:gd name="T2" fmla="*/ 0 w 24"/>
                          <a:gd name="T3" fmla="*/ 1 h 166"/>
                          <a:gd name="T4" fmla="*/ 0 w 24"/>
                          <a:gd name="T5" fmla="*/ 1 h 166"/>
                          <a:gd name="T6" fmla="*/ 0 w 24"/>
                          <a:gd name="T7" fmla="*/ 1 h 166"/>
                          <a:gd name="T8" fmla="*/ 0 w 24"/>
                          <a:gd name="T9" fmla="*/ 2 h 166"/>
                          <a:gd name="T10" fmla="*/ 0 60000 65536"/>
                          <a:gd name="T11" fmla="*/ 0 60000 65536"/>
                          <a:gd name="T12" fmla="*/ 0 60000 65536"/>
                          <a:gd name="T13" fmla="*/ 0 60000 65536"/>
                          <a:gd name="T14" fmla="*/ 0 60000 65536"/>
                          <a:gd name="T15" fmla="*/ 0 w 24"/>
                          <a:gd name="T16" fmla="*/ 0 h 166"/>
                          <a:gd name="T17" fmla="*/ 24 w 24"/>
                          <a:gd name="T18" fmla="*/ 166 h 166"/>
                        </a:gdLst>
                        <a:ahLst/>
                        <a:cxnLst>
                          <a:cxn ang="T10">
                            <a:pos x="T0" y="T1"/>
                          </a:cxn>
                          <a:cxn ang="T11">
                            <a:pos x="T2" y="T3"/>
                          </a:cxn>
                          <a:cxn ang="T12">
                            <a:pos x="T4" y="T5"/>
                          </a:cxn>
                          <a:cxn ang="T13">
                            <a:pos x="T6" y="T7"/>
                          </a:cxn>
                          <a:cxn ang="T14">
                            <a:pos x="T8" y="T9"/>
                          </a:cxn>
                        </a:cxnLst>
                        <a:rect l="T15" t="T16" r="T17" b="T18"/>
                        <a:pathLst>
                          <a:path w="24" h="166">
                            <a:moveTo>
                              <a:pt x="0" y="0"/>
                            </a:moveTo>
                            <a:lnTo>
                              <a:pt x="23" y="82"/>
                            </a:lnTo>
                            <a:lnTo>
                              <a:pt x="22" y="104"/>
                            </a:lnTo>
                            <a:lnTo>
                              <a:pt x="19" y="125"/>
                            </a:lnTo>
                            <a:lnTo>
                              <a:pt x="0" y="165"/>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695" name="Line 318"/>
                      <p:cNvSpPr>
                        <a:spLocks noChangeShapeType="1"/>
                      </p:cNvSpPr>
                      <p:nvPr/>
                    </p:nvSpPr>
                    <p:spPr bwMode="auto">
                      <a:xfrm flipH="1">
                        <a:off x="1578" y="380"/>
                        <a:ext cx="139" cy="0"/>
                      </a:xfrm>
                      <a:prstGeom prst="line">
                        <a:avLst/>
                      </a:prstGeom>
                      <a:noFill/>
                      <a:ln w="12700">
                        <a:solidFill>
                          <a:srgbClr val="000000"/>
                        </a:solidFill>
                        <a:round/>
                        <a:headEnd/>
                        <a:tailEnd/>
                      </a:ln>
                    </p:spPr>
                    <p:txBody>
                      <a:bodyPr wrap="none" anchor="ctr"/>
                      <a:lstStyle/>
                      <a:p>
                        <a:endParaRPr lang="it-IT"/>
                      </a:p>
                    </p:txBody>
                  </p:sp>
                  <p:sp>
                    <p:nvSpPr>
                      <p:cNvPr id="1696" name="Line 319"/>
                      <p:cNvSpPr>
                        <a:spLocks noChangeShapeType="1"/>
                      </p:cNvSpPr>
                      <p:nvPr/>
                    </p:nvSpPr>
                    <p:spPr bwMode="auto">
                      <a:xfrm flipH="1">
                        <a:off x="1577" y="420"/>
                        <a:ext cx="139" cy="0"/>
                      </a:xfrm>
                      <a:prstGeom prst="line">
                        <a:avLst/>
                      </a:prstGeom>
                      <a:noFill/>
                      <a:ln w="12700">
                        <a:solidFill>
                          <a:srgbClr val="000000"/>
                        </a:solidFill>
                        <a:round/>
                        <a:headEnd/>
                        <a:tailEnd/>
                      </a:ln>
                    </p:spPr>
                    <p:txBody>
                      <a:bodyPr wrap="none" anchor="ctr"/>
                      <a:lstStyle/>
                      <a:p>
                        <a:endParaRPr lang="it-IT"/>
                      </a:p>
                    </p:txBody>
                  </p:sp>
                  <p:sp>
                    <p:nvSpPr>
                      <p:cNvPr id="1697" name="Line 320"/>
                      <p:cNvSpPr>
                        <a:spLocks noChangeShapeType="1"/>
                      </p:cNvSpPr>
                      <p:nvPr/>
                    </p:nvSpPr>
                    <p:spPr bwMode="auto">
                      <a:xfrm>
                        <a:off x="1591" y="214"/>
                        <a:ext cx="122" cy="0"/>
                      </a:xfrm>
                      <a:prstGeom prst="line">
                        <a:avLst/>
                      </a:prstGeom>
                      <a:noFill/>
                      <a:ln w="12700">
                        <a:solidFill>
                          <a:schemeClr val="tx1"/>
                        </a:solidFill>
                        <a:round/>
                        <a:headEnd/>
                        <a:tailEnd/>
                      </a:ln>
                    </p:spPr>
                    <p:txBody>
                      <a:bodyPr wrap="none" anchor="ctr"/>
                      <a:lstStyle/>
                      <a:p>
                        <a:endParaRPr lang="it-IT"/>
                      </a:p>
                    </p:txBody>
                  </p:sp>
                  <p:sp>
                    <p:nvSpPr>
                      <p:cNvPr id="1698" name="Line 321"/>
                      <p:cNvSpPr>
                        <a:spLocks noChangeShapeType="1"/>
                      </p:cNvSpPr>
                      <p:nvPr/>
                    </p:nvSpPr>
                    <p:spPr bwMode="auto">
                      <a:xfrm>
                        <a:off x="1596" y="219"/>
                        <a:ext cx="117" cy="0"/>
                      </a:xfrm>
                      <a:prstGeom prst="line">
                        <a:avLst/>
                      </a:prstGeom>
                      <a:noFill/>
                      <a:ln w="12700">
                        <a:solidFill>
                          <a:schemeClr val="tx1"/>
                        </a:solidFill>
                        <a:round/>
                        <a:headEnd/>
                        <a:tailEnd/>
                      </a:ln>
                    </p:spPr>
                    <p:txBody>
                      <a:bodyPr wrap="none" anchor="ctr"/>
                      <a:lstStyle/>
                      <a:p>
                        <a:endParaRPr lang="it-IT"/>
                      </a:p>
                    </p:txBody>
                  </p:sp>
                  <p:grpSp>
                    <p:nvGrpSpPr>
                      <p:cNvPr id="1699" name="Group 322"/>
                      <p:cNvGrpSpPr>
                        <a:grpSpLocks/>
                      </p:cNvGrpSpPr>
                      <p:nvPr/>
                    </p:nvGrpSpPr>
                    <p:grpSpPr bwMode="auto">
                      <a:xfrm>
                        <a:off x="1604" y="-68"/>
                        <a:ext cx="115" cy="16"/>
                        <a:chOff x="1386" y="2597"/>
                        <a:chExt cx="286" cy="54"/>
                      </a:xfrm>
                    </p:grpSpPr>
                    <p:grpSp>
                      <p:nvGrpSpPr>
                        <p:cNvPr id="1747" name="Group 323"/>
                        <p:cNvGrpSpPr>
                          <a:grpSpLocks/>
                        </p:cNvGrpSpPr>
                        <p:nvPr/>
                      </p:nvGrpSpPr>
                      <p:grpSpPr bwMode="auto">
                        <a:xfrm>
                          <a:off x="1386" y="2598"/>
                          <a:ext cx="83" cy="52"/>
                          <a:chOff x="1380" y="2598"/>
                          <a:chExt cx="83" cy="52"/>
                        </a:xfrm>
                      </p:grpSpPr>
                      <p:grpSp>
                        <p:nvGrpSpPr>
                          <p:cNvPr id="1781" name="Group 324"/>
                          <p:cNvGrpSpPr>
                            <a:grpSpLocks/>
                          </p:cNvGrpSpPr>
                          <p:nvPr/>
                        </p:nvGrpSpPr>
                        <p:grpSpPr bwMode="auto">
                          <a:xfrm>
                            <a:off x="1380" y="2598"/>
                            <a:ext cx="83" cy="36"/>
                            <a:chOff x="1380" y="2598"/>
                            <a:chExt cx="83" cy="36"/>
                          </a:xfrm>
                        </p:grpSpPr>
                        <p:sp>
                          <p:nvSpPr>
                            <p:cNvPr id="1786" name="Rectangle 325"/>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787" name="Oval 326"/>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788" name="Freeform 327"/>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789" name="Freeform 328"/>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790" name="Freeform 329"/>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782" name="Group 330"/>
                          <p:cNvGrpSpPr>
                            <a:grpSpLocks/>
                          </p:cNvGrpSpPr>
                          <p:nvPr/>
                        </p:nvGrpSpPr>
                        <p:grpSpPr bwMode="auto">
                          <a:xfrm>
                            <a:off x="1400" y="2629"/>
                            <a:ext cx="43" cy="21"/>
                            <a:chOff x="1400" y="2629"/>
                            <a:chExt cx="43" cy="21"/>
                          </a:xfrm>
                        </p:grpSpPr>
                        <p:sp>
                          <p:nvSpPr>
                            <p:cNvPr id="1783" name="AutoShape 331"/>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784" name="Line 332"/>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1785" name="Line 333"/>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1748" name="Group 334"/>
                        <p:cNvGrpSpPr>
                          <a:grpSpLocks/>
                        </p:cNvGrpSpPr>
                        <p:nvPr/>
                      </p:nvGrpSpPr>
                      <p:grpSpPr bwMode="auto">
                        <a:xfrm>
                          <a:off x="1428" y="2599"/>
                          <a:ext cx="83" cy="52"/>
                          <a:chOff x="1422" y="2599"/>
                          <a:chExt cx="83" cy="52"/>
                        </a:xfrm>
                      </p:grpSpPr>
                      <p:grpSp>
                        <p:nvGrpSpPr>
                          <p:cNvPr id="1771" name="Group 335"/>
                          <p:cNvGrpSpPr>
                            <a:grpSpLocks/>
                          </p:cNvGrpSpPr>
                          <p:nvPr/>
                        </p:nvGrpSpPr>
                        <p:grpSpPr bwMode="auto">
                          <a:xfrm>
                            <a:off x="1422" y="2599"/>
                            <a:ext cx="83" cy="36"/>
                            <a:chOff x="1422" y="2599"/>
                            <a:chExt cx="83" cy="36"/>
                          </a:xfrm>
                        </p:grpSpPr>
                        <p:sp>
                          <p:nvSpPr>
                            <p:cNvPr id="1776" name="Rectangle 336"/>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777" name="Oval 337"/>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778" name="Freeform 338"/>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779" name="Freeform 339"/>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780" name="Freeform 340"/>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772" name="Group 341"/>
                          <p:cNvGrpSpPr>
                            <a:grpSpLocks/>
                          </p:cNvGrpSpPr>
                          <p:nvPr/>
                        </p:nvGrpSpPr>
                        <p:grpSpPr bwMode="auto">
                          <a:xfrm>
                            <a:off x="1443" y="2630"/>
                            <a:ext cx="42" cy="21"/>
                            <a:chOff x="1443" y="2630"/>
                            <a:chExt cx="42" cy="21"/>
                          </a:xfrm>
                        </p:grpSpPr>
                        <p:sp>
                          <p:nvSpPr>
                            <p:cNvPr id="1773" name="AutoShape 342"/>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774" name="Line 343"/>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1775" name="Line 344"/>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1749" name="Group 345"/>
                        <p:cNvGrpSpPr>
                          <a:grpSpLocks/>
                        </p:cNvGrpSpPr>
                        <p:nvPr/>
                      </p:nvGrpSpPr>
                      <p:grpSpPr bwMode="auto">
                        <a:xfrm>
                          <a:off x="1492" y="2597"/>
                          <a:ext cx="83" cy="53"/>
                          <a:chOff x="1486" y="2597"/>
                          <a:chExt cx="83" cy="53"/>
                        </a:xfrm>
                      </p:grpSpPr>
                      <p:grpSp>
                        <p:nvGrpSpPr>
                          <p:cNvPr id="1761" name="Group 346"/>
                          <p:cNvGrpSpPr>
                            <a:grpSpLocks/>
                          </p:cNvGrpSpPr>
                          <p:nvPr/>
                        </p:nvGrpSpPr>
                        <p:grpSpPr bwMode="auto">
                          <a:xfrm>
                            <a:off x="1486" y="2597"/>
                            <a:ext cx="83" cy="36"/>
                            <a:chOff x="1486" y="2597"/>
                            <a:chExt cx="83" cy="36"/>
                          </a:xfrm>
                        </p:grpSpPr>
                        <p:sp>
                          <p:nvSpPr>
                            <p:cNvPr id="1766" name="Rectangle 347"/>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767" name="Oval 348"/>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768" name="Freeform 349"/>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769" name="Freeform 350"/>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770" name="Freeform 351"/>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762" name="Group 352"/>
                          <p:cNvGrpSpPr>
                            <a:grpSpLocks/>
                          </p:cNvGrpSpPr>
                          <p:nvPr/>
                        </p:nvGrpSpPr>
                        <p:grpSpPr bwMode="auto">
                          <a:xfrm>
                            <a:off x="1507" y="2628"/>
                            <a:ext cx="41" cy="22"/>
                            <a:chOff x="1507" y="2628"/>
                            <a:chExt cx="41" cy="22"/>
                          </a:xfrm>
                        </p:grpSpPr>
                        <p:sp>
                          <p:nvSpPr>
                            <p:cNvPr id="1763" name="AutoShape 353"/>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764" name="Line 354"/>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1765" name="Line 355"/>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1750" name="Group 356"/>
                        <p:cNvGrpSpPr>
                          <a:grpSpLocks/>
                        </p:cNvGrpSpPr>
                        <p:nvPr/>
                      </p:nvGrpSpPr>
                      <p:grpSpPr bwMode="auto">
                        <a:xfrm>
                          <a:off x="1588" y="2598"/>
                          <a:ext cx="84" cy="52"/>
                          <a:chOff x="1582" y="2598"/>
                          <a:chExt cx="84" cy="52"/>
                        </a:xfrm>
                      </p:grpSpPr>
                      <p:grpSp>
                        <p:nvGrpSpPr>
                          <p:cNvPr id="1751" name="Group 357"/>
                          <p:cNvGrpSpPr>
                            <a:grpSpLocks/>
                          </p:cNvGrpSpPr>
                          <p:nvPr/>
                        </p:nvGrpSpPr>
                        <p:grpSpPr bwMode="auto">
                          <a:xfrm>
                            <a:off x="1582" y="2598"/>
                            <a:ext cx="84" cy="36"/>
                            <a:chOff x="1582" y="2598"/>
                            <a:chExt cx="84" cy="36"/>
                          </a:xfrm>
                        </p:grpSpPr>
                        <p:sp>
                          <p:nvSpPr>
                            <p:cNvPr id="1756" name="Rectangle 358"/>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757" name="Oval 359"/>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758" name="Freeform 360"/>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759" name="Freeform 361"/>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760" name="Freeform 362"/>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752" name="Group 363"/>
                          <p:cNvGrpSpPr>
                            <a:grpSpLocks/>
                          </p:cNvGrpSpPr>
                          <p:nvPr/>
                        </p:nvGrpSpPr>
                        <p:grpSpPr bwMode="auto">
                          <a:xfrm>
                            <a:off x="1603" y="2629"/>
                            <a:ext cx="43" cy="21"/>
                            <a:chOff x="1603" y="2629"/>
                            <a:chExt cx="43" cy="21"/>
                          </a:xfrm>
                        </p:grpSpPr>
                        <p:sp>
                          <p:nvSpPr>
                            <p:cNvPr id="1753" name="AutoShape 364"/>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754" name="Line 365"/>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1755" name="Line 366"/>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grpSp>
                    <p:nvGrpSpPr>
                      <p:cNvPr id="1700" name="Group 367"/>
                      <p:cNvGrpSpPr>
                        <a:grpSpLocks/>
                      </p:cNvGrpSpPr>
                      <p:nvPr/>
                    </p:nvGrpSpPr>
                    <p:grpSpPr bwMode="auto">
                      <a:xfrm flipV="1">
                        <a:off x="1602" y="652"/>
                        <a:ext cx="115" cy="15"/>
                        <a:chOff x="1386" y="2597"/>
                        <a:chExt cx="286" cy="54"/>
                      </a:xfrm>
                    </p:grpSpPr>
                    <p:grpSp>
                      <p:nvGrpSpPr>
                        <p:cNvPr id="1703" name="Group 368"/>
                        <p:cNvGrpSpPr>
                          <a:grpSpLocks/>
                        </p:cNvGrpSpPr>
                        <p:nvPr/>
                      </p:nvGrpSpPr>
                      <p:grpSpPr bwMode="auto">
                        <a:xfrm>
                          <a:off x="1386" y="2598"/>
                          <a:ext cx="83" cy="52"/>
                          <a:chOff x="1380" y="2598"/>
                          <a:chExt cx="83" cy="52"/>
                        </a:xfrm>
                      </p:grpSpPr>
                      <p:grpSp>
                        <p:nvGrpSpPr>
                          <p:cNvPr id="1737" name="Group 369"/>
                          <p:cNvGrpSpPr>
                            <a:grpSpLocks/>
                          </p:cNvGrpSpPr>
                          <p:nvPr/>
                        </p:nvGrpSpPr>
                        <p:grpSpPr bwMode="auto">
                          <a:xfrm>
                            <a:off x="1380" y="2598"/>
                            <a:ext cx="83" cy="36"/>
                            <a:chOff x="1380" y="2598"/>
                            <a:chExt cx="83" cy="36"/>
                          </a:xfrm>
                        </p:grpSpPr>
                        <p:sp>
                          <p:nvSpPr>
                            <p:cNvPr id="1742" name="Rectangle 370"/>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743" name="Oval 371"/>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744" name="Freeform 372"/>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745" name="Freeform 373"/>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746" name="Freeform 374"/>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738" name="Group 375"/>
                          <p:cNvGrpSpPr>
                            <a:grpSpLocks/>
                          </p:cNvGrpSpPr>
                          <p:nvPr/>
                        </p:nvGrpSpPr>
                        <p:grpSpPr bwMode="auto">
                          <a:xfrm>
                            <a:off x="1400" y="2629"/>
                            <a:ext cx="43" cy="21"/>
                            <a:chOff x="1400" y="2629"/>
                            <a:chExt cx="43" cy="21"/>
                          </a:xfrm>
                        </p:grpSpPr>
                        <p:sp>
                          <p:nvSpPr>
                            <p:cNvPr id="1739" name="AutoShape 376"/>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740" name="Line 377"/>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1741" name="Line 378"/>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1704" name="Group 379"/>
                        <p:cNvGrpSpPr>
                          <a:grpSpLocks/>
                        </p:cNvGrpSpPr>
                        <p:nvPr/>
                      </p:nvGrpSpPr>
                      <p:grpSpPr bwMode="auto">
                        <a:xfrm>
                          <a:off x="1428" y="2599"/>
                          <a:ext cx="83" cy="52"/>
                          <a:chOff x="1422" y="2599"/>
                          <a:chExt cx="83" cy="52"/>
                        </a:xfrm>
                      </p:grpSpPr>
                      <p:grpSp>
                        <p:nvGrpSpPr>
                          <p:cNvPr id="1727" name="Group 380"/>
                          <p:cNvGrpSpPr>
                            <a:grpSpLocks/>
                          </p:cNvGrpSpPr>
                          <p:nvPr/>
                        </p:nvGrpSpPr>
                        <p:grpSpPr bwMode="auto">
                          <a:xfrm>
                            <a:off x="1422" y="2599"/>
                            <a:ext cx="83" cy="36"/>
                            <a:chOff x="1422" y="2599"/>
                            <a:chExt cx="83" cy="36"/>
                          </a:xfrm>
                        </p:grpSpPr>
                        <p:sp>
                          <p:nvSpPr>
                            <p:cNvPr id="1732" name="Rectangle 381"/>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733" name="Oval 382"/>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734" name="Freeform 383"/>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735" name="Freeform 384"/>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736" name="Freeform 385"/>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728" name="Group 386"/>
                          <p:cNvGrpSpPr>
                            <a:grpSpLocks/>
                          </p:cNvGrpSpPr>
                          <p:nvPr/>
                        </p:nvGrpSpPr>
                        <p:grpSpPr bwMode="auto">
                          <a:xfrm>
                            <a:off x="1443" y="2630"/>
                            <a:ext cx="42" cy="21"/>
                            <a:chOff x="1443" y="2630"/>
                            <a:chExt cx="42" cy="21"/>
                          </a:xfrm>
                        </p:grpSpPr>
                        <p:sp>
                          <p:nvSpPr>
                            <p:cNvPr id="1729" name="AutoShape 387"/>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730" name="Line 388"/>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1731" name="Line 389"/>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1705" name="Group 390"/>
                        <p:cNvGrpSpPr>
                          <a:grpSpLocks/>
                        </p:cNvGrpSpPr>
                        <p:nvPr/>
                      </p:nvGrpSpPr>
                      <p:grpSpPr bwMode="auto">
                        <a:xfrm>
                          <a:off x="1492" y="2597"/>
                          <a:ext cx="83" cy="53"/>
                          <a:chOff x="1486" y="2597"/>
                          <a:chExt cx="83" cy="53"/>
                        </a:xfrm>
                      </p:grpSpPr>
                      <p:grpSp>
                        <p:nvGrpSpPr>
                          <p:cNvPr id="1717" name="Group 391"/>
                          <p:cNvGrpSpPr>
                            <a:grpSpLocks/>
                          </p:cNvGrpSpPr>
                          <p:nvPr/>
                        </p:nvGrpSpPr>
                        <p:grpSpPr bwMode="auto">
                          <a:xfrm>
                            <a:off x="1486" y="2597"/>
                            <a:ext cx="83" cy="36"/>
                            <a:chOff x="1486" y="2597"/>
                            <a:chExt cx="83" cy="36"/>
                          </a:xfrm>
                        </p:grpSpPr>
                        <p:sp>
                          <p:nvSpPr>
                            <p:cNvPr id="1722" name="Rectangle 392"/>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723" name="Oval 393"/>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724" name="Freeform 394"/>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725" name="Freeform 395"/>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726" name="Freeform 396"/>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718" name="Group 397"/>
                          <p:cNvGrpSpPr>
                            <a:grpSpLocks/>
                          </p:cNvGrpSpPr>
                          <p:nvPr/>
                        </p:nvGrpSpPr>
                        <p:grpSpPr bwMode="auto">
                          <a:xfrm>
                            <a:off x="1507" y="2628"/>
                            <a:ext cx="41" cy="22"/>
                            <a:chOff x="1507" y="2628"/>
                            <a:chExt cx="41" cy="22"/>
                          </a:xfrm>
                        </p:grpSpPr>
                        <p:sp>
                          <p:nvSpPr>
                            <p:cNvPr id="1719" name="AutoShape 398"/>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720" name="Line 399"/>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1721" name="Line 400"/>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1706" name="Group 401"/>
                        <p:cNvGrpSpPr>
                          <a:grpSpLocks/>
                        </p:cNvGrpSpPr>
                        <p:nvPr/>
                      </p:nvGrpSpPr>
                      <p:grpSpPr bwMode="auto">
                        <a:xfrm>
                          <a:off x="1588" y="2598"/>
                          <a:ext cx="84" cy="52"/>
                          <a:chOff x="1582" y="2598"/>
                          <a:chExt cx="84" cy="52"/>
                        </a:xfrm>
                      </p:grpSpPr>
                      <p:grpSp>
                        <p:nvGrpSpPr>
                          <p:cNvPr id="1707" name="Group 402"/>
                          <p:cNvGrpSpPr>
                            <a:grpSpLocks/>
                          </p:cNvGrpSpPr>
                          <p:nvPr/>
                        </p:nvGrpSpPr>
                        <p:grpSpPr bwMode="auto">
                          <a:xfrm>
                            <a:off x="1582" y="2598"/>
                            <a:ext cx="84" cy="36"/>
                            <a:chOff x="1582" y="2598"/>
                            <a:chExt cx="84" cy="36"/>
                          </a:xfrm>
                        </p:grpSpPr>
                        <p:sp>
                          <p:nvSpPr>
                            <p:cNvPr id="1712" name="Rectangle 403"/>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713" name="Oval 404"/>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714" name="Freeform 405"/>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715" name="Freeform 406"/>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716" name="Freeform 407"/>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708" name="Group 408"/>
                          <p:cNvGrpSpPr>
                            <a:grpSpLocks/>
                          </p:cNvGrpSpPr>
                          <p:nvPr/>
                        </p:nvGrpSpPr>
                        <p:grpSpPr bwMode="auto">
                          <a:xfrm>
                            <a:off x="1603" y="2629"/>
                            <a:ext cx="43" cy="21"/>
                            <a:chOff x="1603" y="2629"/>
                            <a:chExt cx="43" cy="21"/>
                          </a:xfrm>
                        </p:grpSpPr>
                        <p:sp>
                          <p:nvSpPr>
                            <p:cNvPr id="1709" name="AutoShape 409"/>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710" name="Line 410"/>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1711" name="Line 411"/>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sp>
                    <p:nvSpPr>
                      <p:cNvPr id="1701" name="Line 412"/>
                      <p:cNvSpPr>
                        <a:spLocks noChangeShapeType="1"/>
                      </p:cNvSpPr>
                      <p:nvPr/>
                    </p:nvSpPr>
                    <p:spPr bwMode="auto">
                      <a:xfrm>
                        <a:off x="1592" y="174"/>
                        <a:ext cx="122" cy="0"/>
                      </a:xfrm>
                      <a:prstGeom prst="line">
                        <a:avLst/>
                      </a:prstGeom>
                      <a:noFill/>
                      <a:ln w="12700">
                        <a:solidFill>
                          <a:srgbClr val="000000"/>
                        </a:solidFill>
                        <a:round/>
                        <a:headEnd/>
                        <a:tailEnd/>
                      </a:ln>
                    </p:spPr>
                    <p:txBody>
                      <a:bodyPr wrap="none" anchor="ctr"/>
                      <a:lstStyle/>
                      <a:p>
                        <a:endParaRPr lang="it-IT"/>
                      </a:p>
                    </p:txBody>
                  </p:sp>
                  <p:sp>
                    <p:nvSpPr>
                      <p:cNvPr id="1702" name="Line 413"/>
                      <p:cNvSpPr>
                        <a:spLocks noChangeShapeType="1"/>
                      </p:cNvSpPr>
                      <p:nvPr/>
                    </p:nvSpPr>
                    <p:spPr bwMode="auto">
                      <a:xfrm>
                        <a:off x="1716" y="171"/>
                        <a:ext cx="0" cy="249"/>
                      </a:xfrm>
                      <a:prstGeom prst="line">
                        <a:avLst/>
                      </a:prstGeom>
                      <a:noFill/>
                      <a:ln w="12700">
                        <a:solidFill>
                          <a:schemeClr val="tx1"/>
                        </a:solidFill>
                        <a:round/>
                        <a:headEnd/>
                        <a:tailEnd/>
                      </a:ln>
                    </p:spPr>
                    <p:txBody>
                      <a:bodyPr wrap="none" anchor="ctr"/>
                      <a:lstStyle/>
                      <a:p>
                        <a:endParaRPr lang="it-IT"/>
                      </a:p>
                    </p:txBody>
                  </p:sp>
                </p:grpSp>
              </p:grpSp>
            </p:grpSp>
            <p:sp>
              <p:nvSpPr>
                <p:cNvPr id="50" name="Rectangle 414"/>
                <p:cNvSpPr>
                  <a:spLocks noChangeArrowheads="1"/>
                </p:cNvSpPr>
                <p:nvPr/>
              </p:nvSpPr>
              <p:spPr bwMode="auto">
                <a:xfrm>
                  <a:off x="658" y="1867"/>
                  <a:ext cx="816" cy="872"/>
                </a:xfrm>
                <a:prstGeom prst="rect">
                  <a:avLst/>
                </a:prstGeom>
                <a:solidFill>
                  <a:srgbClr val="CCFFFF"/>
                </a:solidFill>
                <a:ln w="9525">
                  <a:noFill/>
                  <a:miter lim="800000"/>
                  <a:headEnd/>
                  <a:tailEnd/>
                </a:ln>
              </p:spPr>
              <p:txBody>
                <a:bodyPr wrap="none" anchor="ctr"/>
                <a:lstStyle/>
                <a:p>
                  <a:endParaRPr lang="it-IT">
                    <a:cs typeface="Times New Roman" pitchFamily="18" charset="0"/>
                  </a:endParaRPr>
                </a:p>
              </p:txBody>
            </p:sp>
            <p:grpSp>
              <p:nvGrpSpPr>
                <p:cNvPr id="51" name="Group 415"/>
                <p:cNvGrpSpPr>
                  <a:grpSpLocks/>
                </p:cNvGrpSpPr>
                <p:nvPr/>
              </p:nvGrpSpPr>
              <p:grpSpPr bwMode="auto">
                <a:xfrm>
                  <a:off x="889" y="2345"/>
                  <a:ext cx="380" cy="492"/>
                  <a:chOff x="2137" y="155"/>
                  <a:chExt cx="492" cy="492"/>
                </a:xfrm>
              </p:grpSpPr>
              <p:grpSp>
                <p:nvGrpSpPr>
                  <p:cNvPr id="1337" name="Group 416"/>
                  <p:cNvGrpSpPr>
                    <a:grpSpLocks/>
                  </p:cNvGrpSpPr>
                  <p:nvPr/>
                </p:nvGrpSpPr>
                <p:grpSpPr bwMode="auto">
                  <a:xfrm>
                    <a:off x="2137" y="155"/>
                    <a:ext cx="258" cy="492"/>
                    <a:chOff x="2137" y="155"/>
                    <a:chExt cx="258" cy="492"/>
                  </a:xfrm>
                </p:grpSpPr>
                <p:sp>
                  <p:nvSpPr>
                    <p:cNvPr id="1512" name="Line 417"/>
                    <p:cNvSpPr>
                      <a:spLocks noChangeShapeType="1"/>
                    </p:cNvSpPr>
                    <p:nvPr/>
                  </p:nvSpPr>
                  <p:spPr bwMode="auto">
                    <a:xfrm flipV="1">
                      <a:off x="2380" y="371"/>
                      <a:ext cx="0" cy="185"/>
                    </a:xfrm>
                    <a:prstGeom prst="line">
                      <a:avLst/>
                    </a:prstGeom>
                    <a:noFill/>
                    <a:ln w="12700">
                      <a:solidFill>
                        <a:schemeClr val="tx1"/>
                      </a:solidFill>
                      <a:round/>
                      <a:headEnd/>
                      <a:tailEnd/>
                    </a:ln>
                  </p:spPr>
                  <p:txBody>
                    <a:bodyPr wrap="none" anchor="ctr"/>
                    <a:lstStyle/>
                    <a:p>
                      <a:endParaRPr lang="it-IT"/>
                    </a:p>
                  </p:txBody>
                </p:sp>
                <p:sp>
                  <p:nvSpPr>
                    <p:cNvPr id="1513" name="Freeform 418"/>
                    <p:cNvSpPr>
                      <a:spLocks/>
                    </p:cNvSpPr>
                    <p:nvPr/>
                  </p:nvSpPr>
                  <p:spPr bwMode="auto">
                    <a:xfrm>
                      <a:off x="2268" y="274"/>
                      <a:ext cx="1" cy="21"/>
                    </a:xfrm>
                    <a:custGeom>
                      <a:avLst/>
                      <a:gdLst>
                        <a:gd name="T0" fmla="*/ 1 w 2"/>
                        <a:gd name="T1" fmla="*/ 0 h 40"/>
                        <a:gd name="T2" fmla="*/ 1 w 2"/>
                        <a:gd name="T3" fmla="*/ 1 h 40"/>
                        <a:gd name="T4" fmla="*/ 0 w 2"/>
                        <a:gd name="T5" fmla="*/ 1 h 40"/>
                        <a:gd name="T6" fmla="*/ 0 w 2"/>
                        <a:gd name="T7" fmla="*/ 1 h 40"/>
                        <a:gd name="T8" fmla="*/ 1 w 2"/>
                        <a:gd name="T9" fmla="*/ 1 h 40"/>
                        <a:gd name="T10" fmla="*/ 1 w 2"/>
                        <a:gd name="T11" fmla="*/ 1 h 40"/>
                        <a:gd name="T12" fmla="*/ 1 w 2"/>
                        <a:gd name="T13" fmla="*/ 1 h 40"/>
                        <a:gd name="T14" fmla="*/ 0 w 2"/>
                        <a:gd name="T15" fmla="*/ 1 h 40"/>
                        <a:gd name="T16" fmla="*/ 0 w 2"/>
                        <a:gd name="T17" fmla="*/ 1 h 40"/>
                        <a:gd name="T18" fmla="*/ 1 w 2"/>
                        <a:gd name="T19" fmla="*/ 1 h 40"/>
                        <a:gd name="T20" fmla="*/ 1 w 2"/>
                        <a:gd name="T21" fmla="*/ 1 h 40"/>
                        <a:gd name="T22" fmla="*/ 1 w 2"/>
                        <a:gd name="T23" fmla="*/ 1 h 40"/>
                        <a:gd name="T24" fmla="*/ 0 w 2"/>
                        <a:gd name="T25" fmla="*/ 2 h 40"/>
                        <a:gd name="T26" fmla="*/ 0 w 2"/>
                        <a:gd name="T27" fmla="*/ 2 h 40"/>
                        <a:gd name="T28" fmla="*/ 1 w 2"/>
                        <a:gd name="T29" fmla="*/ 2 h 40"/>
                        <a:gd name="T30" fmla="*/ 1 w 2"/>
                        <a:gd name="T31" fmla="*/ 2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
                        <a:gd name="T49" fmla="*/ 0 h 40"/>
                        <a:gd name="T50" fmla="*/ 2 w 2"/>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 h="40">
                          <a:moveTo>
                            <a:pt x="1" y="0"/>
                          </a:moveTo>
                          <a:lnTo>
                            <a:pt x="1" y="1"/>
                          </a:lnTo>
                          <a:lnTo>
                            <a:pt x="0" y="3"/>
                          </a:lnTo>
                          <a:lnTo>
                            <a:pt x="0" y="5"/>
                          </a:lnTo>
                          <a:lnTo>
                            <a:pt x="1" y="8"/>
                          </a:lnTo>
                          <a:lnTo>
                            <a:pt x="1" y="11"/>
                          </a:lnTo>
                          <a:lnTo>
                            <a:pt x="0" y="16"/>
                          </a:lnTo>
                          <a:lnTo>
                            <a:pt x="0" y="21"/>
                          </a:lnTo>
                          <a:lnTo>
                            <a:pt x="1" y="25"/>
                          </a:lnTo>
                          <a:lnTo>
                            <a:pt x="1" y="30"/>
                          </a:lnTo>
                          <a:lnTo>
                            <a:pt x="1" y="31"/>
                          </a:lnTo>
                          <a:lnTo>
                            <a:pt x="0" y="34"/>
                          </a:lnTo>
                          <a:lnTo>
                            <a:pt x="0" y="35"/>
                          </a:lnTo>
                          <a:lnTo>
                            <a:pt x="1" y="37"/>
                          </a:lnTo>
                          <a:lnTo>
                            <a:pt x="1" y="39"/>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14" name="Freeform 419"/>
                    <p:cNvSpPr>
                      <a:spLocks/>
                    </p:cNvSpPr>
                    <p:nvPr/>
                  </p:nvSpPr>
                  <p:spPr bwMode="auto">
                    <a:xfrm>
                      <a:off x="2271" y="274"/>
                      <a:ext cx="1" cy="21"/>
                    </a:xfrm>
                    <a:custGeom>
                      <a:avLst/>
                      <a:gdLst>
                        <a:gd name="T0" fmla="*/ 0 w 3"/>
                        <a:gd name="T1" fmla="*/ 0 h 40"/>
                        <a:gd name="T2" fmla="*/ 0 w 3"/>
                        <a:gd name="T3" fmla="*/ 1 h 40"/>
                        <a:gd name="T4" fmla="*/ 0 w 3"/>
                        <a:gd name="T5" fmla="*/ 1 h 40"/>
                        <a:gd name="T6" fmla="*/ 0 w 3"/>
                        <a:gd name="T7" fmla="*/ 1 h 40"/>
                        <a:gd name="T8" fmla="*/ 0 w 3"/>
                        <a:gd name="T9" fmla="*/ 1 h 40"/>
                        <a:gd name="T10" fmla="*/ 0 w 3"/>
                        <a:gd name="T11" fmla="*/ 1 h 40"/>
                        <a:gd name="T12" fmla="*/ 0 w 3"/>
                        <a:gd name="T13" fmla="*/ 1 h 40"/>
                        <a:gd name="T14" fmla="*/ 0 w 3"/>
                        <a:gd name="T15" fmla="*/ 1 h 40"/>
                        <a:gd name="T16" fmla="*/ 0 w 3"/>
                        <a:gd name="T17" fmla="*/ 1 h 40"/>
                        <a:gd name="T18" fmla="*/ 0 w 3"/>
                        <a:gd name="T19" fmla="*/ 1 h 40"/>
                        <a:gd name="T20" fmla="*/ 0 w 3"/>
                        <a:gd name="T21" fmla="*/ 1 h 40"/>
                        <a:gd name="T22" fmla="*/ 0 w 3"/>
                        <a:gd name="T23" fmla="*/ 1 h 40"/>
                        <a:gd name="T24" fmla="*/ 0 w 3"/>
                        <a:gd name="T25" fmla="*/ 2 h 40"/>
                        <a:gd name="T26" fmla="*/ 0 w 3"/>
                        <a:gd name="T27" fmla="*/ 2 h 40"/>
                        <a:gd name="T28" fmla="*/ 0 w 3"/>
                        <a:gd name="T29" fmla="*/ 2 h 40"/>
                        <a:gd name="T30" fmla="*/ 0 w 3"/>
                        <a:gd name="T31" fmla="*/ 2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
                        <a:gd name="T49" fmla="*/ 0 h 40"/>
                        <a:gd name="T50" fmla="*/ 3 w 3"/>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 h="40">
                          <a:moveTo>
                            <a:pt x="0" y="0"/>
                          </a:moveTo>
                          <a:lnTo>
                            <a:pt x="2" y="1"/>
                          </a:lnTo>
                          <a:lnTo>
                            <a:pt x="2" y="3"/>
                          </a:lnTo>
                          <a:lnTo>
                            <a:pt x="2" y="5"/>
                          </a:lnTo>
                          <a:lnTo>
                            <a:pt x="2" y="8"/>
                          </a:lnTo>
                          <a:lnTo>
                            <a:pt x="0" y="8"/>
                          </a:lnTo>
                          <a:lnTo>
                            <a:pt x="1" y="11"/>
                          </a:lnTo>
                          <a:lnTo>
                            <a:pt x="2" y="16"/>
                          </a:lnTo>
                          <a:lnTo>
                            <a:pt x="2" y="21"/>
                          </a:lnTo>
                          <a:lnTo>
                            <a:pt x="2" y="25"/>
                          </a:lnTo>
                          <a:lnTo>
                            <a:pt x="0" y="30"/>
                          </a:lnTo>
                          <a:lnTo>
                            <a:pt x="2" y="31"/>
                          </a:lnTo>
                          <a:lnTo>
                            <a:pt x="2" y="34"/>
                          </a:lnTo>
                          <a:lnTo>
                            <a:pt x="2" y="35"/>
                          </a:lnTo>
                          <a:lnTo>
                            <a:pt x="2" y="37"/>
                          </a:lnTo>
                          <a:lnTo>
                            <a:pt x="0" y="39"/>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15" name="Freeform 420"/>
                    <p:cNvSpPr>
                      <a:spLocks/>
                    </p:cNvSpPr>
                    <p:nvPr/>
                  </p:nvSpPr>
                  <p:spPr bwMode="auto">
                    <a:xfrm>
                      <a:off x="2268" y="274"/>
                      <a:ext cx="4" cy="21"/>
                    </a:xfrm>
                    <a:custGeom>
                      <a:avLst/>
                      <a:gdLst>
                        <a:gd name="T0" fmla="*/ 1 w 8"/>
                        <a:gd name="T1" fmla="*/ 2 h 40"/>
                        <a:gd name="T2" fmla="*/ 1 w 8"/>
                        <a:gd name="T3" fmla="*/ 2 h 40"/>
                        <a:gd name="T4" fmla="*/ 0 w 8"/>
                        <a:gd name="T5" fmla="*/ 2 h 40"/>
                        <a:gd name="T6" fmla="*/ 0 w 8"/>
                        <a:gd name="T7" fmla="*/ 1 h 40"/>
                        <a:gd name="T8" fmla="*/ 1 w 8"/>
                        <a:gd name="T9" fmla="*/ 0 h 40"/>
                        <a:gd name="T10" fmla="*/ 1 w 8"/>
                        <a:gd name="T11" fmla="*/ 0 h 40"/>
                        <a:gd name="T12" fmla="*/ 1 w 8"/>
                        <a:gd name="T13" fmla="*/ 1 h 40"/>
                        <a:gd name="T14" fmla="*/ 1 w 8"/>
                        <a:gd name="T15" fmla="*/ 2 h 40"/>
                        <a:gd name="T16" fmla="*/ 1 w 8"/>
                        <a:gd name="T17" fmla="*/ 2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40"/>
                        <a:gd name="T29" fmla="*/ 8 w 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40">
                          <a:moveTo>
                            <a:pt x="5" y="39"/>
                          </a:moveTo>
                          <a:lnTo>
                            <a:pt x="1" y="39"/>
                          </a:lnTo>
                          <a:lnTo>
                            <a:pt x="0" y="37"/>
                          </a:lnTo>
                          <a:lnTo>
                            <a:pt x="0" y="1"/>
                          </a:lnTo>
                          <a:lnTo>
                            <a:pt x="1" y="0"/>
                          </a:lnTo>
                          <a:lnTo>
                            <a:pt x="5" y="0"/>
                          </a:lnTo>
                          <a:lnTo>
                            <a:pt x="7" y="1"/>
                          </a:lnTo>
                          <a:lnTo>
                            <a:pt x="7" y="37"/>
                          </a:lnTo>
                          <a:lnTo>
                            <a:pt x="5" y="39"/>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16" name="Freeform 421"/>
                    <p:cNvSpPr>
                      <a:spLocks/>
                    </p:cNvSpPr>
                    <p:nvPr/>
                  </p:nvSpPr>
                  <p:spPr bwMode="auto">
                    <a:xfrm>
                      <a:off x="2272" y="274"/>
                      <a:ext cx="8" cy="5"/>
                    </a:xfrm>
                    <a:custGeom>
                      <a:avLst/>
                      <a:gdLst>
                        <a:gd name="T0" fmla="*/ 1 w 15"/>
                        <a:gd name="T1" fmla="*/ 0 h 11"/>
                        <a:gd name="T2" fmla="*/ 1 w 15"/>
                        <a:gd name="T3" fmla="*/ 0 h 11"/>
                        <a:gd name="T4" fmla="*/ 1 w 15"/>
                        <a:gd name="T5" fmla="*/ 0 h 11"/>
                        <a:gd name="T6" fmla="*/ 1 w 15"/>
                        <a:gd name="T7" fmla="*/ 0 h 11"/>
                        <a:gd name="T8" fmla="*/ 1 w 15"/>
                        <a:gd name="T9" fmla="*/ 0 h 11"/>
                        <a:gd name="T10" fmla="*/ 1 w 15"/>
                        <a:gd name="T11" fmla="*/ 0 h 11"/>
                        <a:gd name="T12" fmla="*/ 1 w 15"/>
                        <a:gd name="T13" fmla="*/ 0 h 11"/>
                        <a:gd name="T14" fmla="*/ 1 w 15"/>
                        <a:gd name="T15" fmla="*/ 0 h 11"/>
                        <a:gd name="T16" fmla="*/ 0 w 15"/>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1"/>
                        <a:gd name="T29" fmla="*/ 15 w 1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1">
                          <a:moveTo>
                            <a:pt x="1" y="9"/>
                          </a:moveTo>
                          <a:lnTo>
                            <a:pt x="2" y="9"/>
                          </a:lnTo>
                          <a:lnTo>
                            <a:pt x="2" y="0"/>
                          </a:lnTo>
                          <a:lnTo>
                            <a:pt x="4" y="0"/>
                          </a:lnTo>
                          <a:lnTo>
                            <a:pt x="5" y="4"/>
                          </a:lnTo>
                          <a:lnTo>
                            <a:pt x="14" y="4"/>
                          </a:lnTo>
                          <a:lnTo>
                            <a:pt x="14" y="9"/>
                          </a:lnTo>
                          <a:lnTo>
                            <a:pt x="14" y="10"/>
                          </a:lnTo>
                          <a:lnTo>
                            <a:pt x="0" y="1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17" name="Line 422"/>
                    <p:cNvSpPr>
                      <a:spLocks noChangeShapeType="1"/>
                    </p:cNvSpPr>
                    <p:nvPr/>
                  </p:nvSpPr>
                  <p:spPr bwMode="auto">
                    <a:xfrm flipH="1">
                      <a:off x="2267" y="278"/>
                      <a:ext cx="6" cy="0"/>
                    </a:xfrm>
                    <a:prstGeom prst="line">
                      <a:avLst/>
                    </a:prstGeom>
                    <a:noFill/>
                    <a:ln w="12700">
                      <a:solidFill>
                        <a:srgbClr val="000000"/>
                      </a:solidFill>
                      <a:round/>
                      <a:headEnd/>
                      <a:tailEnd/>
                    </a:ln>
                  </p:spPr>
                  <p:txBody>
                    <a:bodyPr wrap="none" anchor="ctr"/>
                    <a:lstStyle/>
                    <a:p>
                      <a:endParaRPr lang="it-IT"/>
                    </a:p>
                  </p:txBody>
                </p:sp>
                <p:sp>
                  <p:nvSpPr>
                    <p:cNvPr id="1518" name="Line 423"/>
                    <p:cNvSpPr>
                      <a:spLocks noChangeShapeType="1"/>
                    </p:cNvSpPr>
                    <p:nvPr/>
                  </p:nvSpPr>
                  <p:spPr bwMode="auto">
                    <a:xfrm flipH="1">
                      <a:off x="2267" y="289"/>
                      <a:ext cx="6" cy="0"/>
                    </a:xfrm>
                    <a:prstGeom prst="line">
                      <a:avLst/>
                    </a:prstGeom>
                    <a:noFill/>
                    <a:ln w="12700">
                      <a:solidFill>
                        <a:srgbClr val="000000"/>
                      </a:solidFill>
                      <a:round/>
                      <a:headEnd/>
                      <a:tailEnd/>
                    </a:ln>
                  </p:spPr>
                  <p:txBody>
                    <a:bodyPr wrap="none" anchor="ctr"/>
                    <a:lstStyle/>
                    <a:p>
                      <a:endParaRPr lang="it-IT"/>
                    </a:p>
                  </p:txBody>
                </p:sp>
                <p:sp>
                  <p:nvSpPr>
                    <p:cNvPr id="1519" name="Line 424"/>
                    <p:cNvSpPr>
                      <a:spLocks noChangeShapeType="1"/>
                    </p:cNvSpPr>
                    <p:nvPr/>
                  </p:nvSpPr>
                  <p:spPr bwMode="auto">
                    <a:xfrm flipV="1">
                      <a:off x="2272" y="279"/>
                      <a:ext cx="0" cy="10"/>
                    </a:xfrm>
                    <a:prstGeom prst="line">
                      <a:avLst/>
                    </a:prstGeom>
                    <a:noFill/>
                    <a:ln w="12700">
                      <a:solidFill>
                        <a:srgbClr val="000000"/>
                      </a:solidFill>
                      <a:round/>
                      <a:headEnd/>
                      <a:tailEnd/>
                    </a:ln>
                  </p:spPr>
                  <p:txBody>
                    <a:bodyPr wrap="none" anchor="ctr"/>
                    <a:lstStyle/>
                    <a:p>
                      <a:endParaRPr lang="it-IT"/>
                    </a:p>
                  </p:txBody>
                </p:sp>
                <p:sp>
                  <p:nvSpPr>
                    <p:cNvPr id="1520" name="Line 425"/>
                    <p:cNvSpPr>
                      <a:spLocks noChangeShapeType="1"/>
                    </p:cNvSpPr>
                    <p:nvPr/>
                  </p:nvSpPr>
                  <p:spPr bwMode="auto">
                    <a:xfrm flipH="1">
                      <a:off x="2266" y="284"/>
                      <a:ext cx="8" cy="0"/>
                    </a:xfrm>
                    <a:prstGeom prst="line">
                      <a:avLst/>
                    </a:prstGeom>
                    <a:noFill/>
                    <a:ln w="12700">
                      <a:solidFill>
                        <a:srgbClr val="000000"/>
                      </a:solidFill>
                      <a:round/>
                      <a:headEnd/>
                      <a:tailEnd/>
                    </a:ln>
                  </p:spPr>
                  <p:txBody>
                    <a:bodyPr wrap="none" anchor="ctr"/>
                    <a:lstStyle/>
                    <a:p>
                      <a:endParaRPr lang="it-IT"/>
                    </a:p>
                  </p:txBody>
                </p:sp>
                <p:sp>
                  <p:nvSpPr>
                    <p:cNvPr id="1521" name="Freeform 426"/>
                    <p:cNvSpPr>
                      <a:spLocks/>
                    </p:cNvSpPr>
                    <p:nvPr/>
                  </p:nvSpPr>
                  <p:spPr bwMode="auto">
                    <a:xfrm>
                      <a:off x="2272" y="289"/>
                      <a:ext cx="8" cy="6"/>
                    </a:xfrm>
                    <a:custGeom>
                      <a:avLst/>
                      <a:gdLst>
                        <a:gd name="T0" fmla="*/ 1 w 15"/>
                        <a:gd name="T1" fmla="*/ 1 h 11"/>
                        <a:gd name="T2" fmla="*/ 1 w 15"/>
                        <a:gd name="T3" fmla="*/ 1 h 11"/>
                        <a:gd name="T4" fmla="*/ 1 w 15"/>
                        <a:gd name="T5" fmla="*/ 1 h 11"/>
                        <a:gd name="T6" fmla="*/ 1 w 15"/>
                        <a:gd name="T7" fmla="*/ 1 h 11"/>
                        <a:gd name="T8" fmla="*/ 1 w 15"/>
                        <a:gd name="T9" fmla="*/ 1 h 11"/>
                        <a:gd name="T10" fmla="*/ 1 w 15"/>
                        <a:gd name="T11" fmla="*/ 1 h 11"/>
                        <a:gd name="T12" fmla="*/ 1 w 15"/>
                        <a:gd name="T13" fmla="*/ 1 h 11"/>
                        <a:gd name="T14" fmla="*/ 1 w 15"/>
                        <a:gd name="T15" fmla="*/ 0 h 11"/>
                        <a:gd name="T16" fmla="*/ 0 w 15"/>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1"/>
                        <a:gd name="T29" fmla="*/ 15 w 1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1">
                          <a:moveTo>
                            <a:pt x="1" y="1"/>
                          </a:moveTo>
                          <a:lnTo>
                            <a:pt x="2" y="1"/>
                          </a:lnTo>
                          <a:lnTo>
                            <a:pt x="2" y="10"/>
                          </a:lnTo>
                          <a:lnTo>
                            <a:pt x="4" y="10"/>
                          </a:lnTo>
                          <a:lnTo>
                            <a:pt x="5" y="6"/>
                          </a:lnTo>
                          <a:lnTo>
                            <a:pt x="14" y="6"/>
                          </a:lnTo>
                          <a:lnTo>
                            <a:pt x="14" y="1"/>
                          </a:lnTo>
                          <a:lnTo>
                            <a:pt x="14" y="0"/>
                          </a:lnTo>
                          <a:lnTo>
                            <a:pt x="0" y="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22" name="Freeform 427"/>
                    <p:cNvSpPr>
                      <a:spLocks/>
                    </p:cNvSpPr>
                    <p:nvPr/>
                  </p:nvSpPr>
                  <p:spPr bwMode="auto">
                    <a:xfrm>
                      <a:off x="2210" y="506"/>
                      <a:ext cx="5" cy="21"/>
                    </a:xfrm>
                    <a:custGeom>
                      <a:avLst/>
                      <a:gdLst>
                        <a:gd name="T0" fmla="*/ 1 w 9"/>
                        <a:gd name="T1" fmla="*/ 0 h 39"/>
                        <a:gd name="T2" fmla="*/ 1 w 9"/>
                        <a:gd name="T3" fmla="*/ 1 h 39"/>
                        <a:gd name="T4" fmla="*/ 0 w 9"/>
                        <a:gd name="T5" fmla="*/ 1 h 39"/>
                        <a:gd name="T6" fmla="*/ 0 w 9"/>
                        <a:gd name="T7" fmla="*/ 1 h 39"/>
                        <a:gd name="T8" fmla="*/ 1 w 9"/>
                        <a:gd name="T9" fmla="*/ 1 h 39"/>
                        <a:gd name="T10" fmla="*/ 1 w 9"/>
                        <a:gd name="T11" fmla="*/ 1 h 39"/>
                        <a:gd name="T12" fmla="*/ 1 w 9"/>
                        <a:gd name="T13" fmla="*/ 1 h 39"/>
                        <a:gd name="T14" fmla="*/ 1 w 9"/>
                        <a:gd name="T15" fmla="*/ 1 h 39"/>
                        <a:gd name="T16" fmla="*/ 1 w 9"/>
                        <a:gd name="T17" fmla="*/ 1 h 39"/>
                        <a:gd name="T18" fmla="*/ 1 w 9"/>
                        <a:gd name="T19" fmla="*/ 1 h 39"/>
                        <a:gd name="T20" fmla="*/ 1 w 9"/>
                        <a:gd name="T21" fmla="*/ 2 h 39"/>
                        <a:gd name="T22" fmla="*/ 1 w 9"/>
                        <a:gd name="T23" fmla="*/ 2 h 39"/>
                        <a:gd name="T24" fmla="*/ 1 w 9"/>
                        <a:gd name="T25" fmla="*/ 2 h 39"/>
                        <a:gd name="T26" fmla="*/ 1 w 9"/>
                        <a:gd name="T27" fmla="*/ 2 h 39"/>
                        <a:gd name="T28" fmla="*/ 1 w 9"/>
                        <a:gd name="T29" fmla="*/ 2 h 39"/>
                        <a:gd name="T30" fmla="*/ 1 w 9"/>
                        <a:gd name="T31" fmla="*/ 2 h 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39"/>
                        <a:gd name="T50" fmla="*/ 9 w 9"/>
                        <a:gd name="T51" fmla="*/ 39 h 3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39">
                          <a:moveTo>
                            <a:pt x="1" y="0"/>
                          </a:moveTo>
                          <a:lnTo>
                            <a:pt x="1" y="1"/>
                          </a:lnTo>
                          <a:lnTo>
                            <a:pt x="0" y="3"/>
                          </a:lnTo>
                          <a:lnTo>
                            <a:pt x="0" y="6"/>
                          </a:lnTo>
                          <a:lnTo>
                            <a:pt x="1" y="7"/>
                          </a:lnTo>
                          <a:lnTo>
                            <a:pt x="2" y="7"/>
                          </a:lnTo>
                          <a:lnTo>
                            <a:pt x="2" y="10"/>
                          </a:lnTo>
                          <a:lnTo>
                            <a:pt x="2" y="15"/>
                          </a:lnTo>
                          <a:lnTo>
                            <a:pt x="2" y="20"/>
                          </a:lnTo>
                          <a:lnTo>
                            <a:pt x="4" y="24"/>
                          </a:lnTo>
                          <a:lnTo>
                            <a:pt x="5" y="29"/>
                          </a:lnTo>
                          <a:lnTo>
                            <a:pt x="6" y="30"/>
                          </a:lnTo>
                          <a:lnTo>
                            <a:pt x="5" y="32"/>
                          </a:lnTo>
                          <a:lnTo>
                            <a:pt x="5" y="35"/>
                          </a:lnTo>
                          <a:lnTo>
                            <a:pt x="6" y="36"/>
                          </a:lnTo>
                          <a:lnTo>
                            <a:pt x="8" y="38"/>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23" name="Freeform 428"/>
                    <p:cNvSpPr>
                      <a:spLocks/>
                    </p:cNvSpPr>
                    <p:nvPr/>
                  </p:nvSpPr>
                  <p:spPr bwMode="auto">
                    <a:xfrm>
                      <a:off x="2212" y="506"/>
                      <a:ext cx="5" cy="19"/>
                    </a:xfrm>
                    <a:custGeom>
                      <a:avLst/>
                      <a:gdLst>
                        <a:gd name="T0" fmla="*/ 0 w 10"/>
                        <a:gd name="T1" fmla="*/ 0 h 38"/>
                        <a:gd name="T2" fmla="*/ 1 w 10"/>
                        <a:gd name="T3" fmla="*/ 0 h 38"/>
                        <a:gd name="T4" fmla="*/ 1 w 10"/>
                        <a:gd name="T5" fmla="*/ 1 h 38"/>
                        <a:gd name="T6" fmla="*/ 1 w 10"/>
                        <a:gd name="T7" fmla="*/ 1 h 38"/>
                        <a:gd name="T8" fmla="*/ 1 w 10"/>
                        <a:gd name="T9" fmla="*/ 1 h 38"/>
                        <a:gd name="T10" fmla="*/ 1 w 10"/>
                        <a:gd name="T11" fmla="*/ 1 h 38"/>
                        <a:gd name="T12" fmla="*/ 1 w 10"/>
                        <a:gd name="T13" fmla="*/ 1 h 38"/>
                        <a:gd name="T14" fmla="*/ 1 w 10"/>
                        <a:gd name="T15" fmla="*/ 1 h 38"/>
                        <a:gd name="T16" fmla="*/ 1 w 10"/>
                        <a:gd name="T17" fmla="*/ 1 h 38"/>
                        <a:gd name="T18" fmla="*/ 1 w 10"/>
                        <a:gd name="T19" fmla="*/ 1 h 38"/>
                        <a:gd name="T20" fmla="*/ 1 w 10"/>
                        <a:gd name="T21" fmla="*/ 1 h 38"/>
                        <a:gd name="T22" fmla="*/ 1 w 10"/>
                        <a:gd name="T23" fmla="*/ 1 h 38"/>
                        <a:gd name="T24" fmla="*/ 1 w 10"/>
                        <a:gd name="T25" fmla="*/ 1 h 38"/>
                        <a:gd name="T26" fmla="*/ 1 w 10"/>
                        <a:gd name="T27" fmla="*/ 1 h 38"/>
                        <a:gd name="T28" fmla="*/ 1 w 10"/>
                        <a:gd name="T29" fmla="*/ 1 h 38"/>
                        <a:gd name="T30" fmla="*/ 1 w 10"/>
                        <a:gd name="T31" fmla="*/ 1 h 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38"/>
                        <a:gd name="T50" fmla="*/ 10 w 10"/>
                        <a:gd name="T51" fmla="*/ 38 h 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38">
                          <a:moveTo>
                            <a:pt x="0" y="0"/>
                          </a:moveTo>
                          <a:lnTo>
                            <a:pt x="2" y="0"/>
                          </a:lnTo>
                          <a:lnTo>
                            <a:pt x="2" y="2"/>
                          </a:lnTo>
                          <a:lnTo>
                            <a:pt x="2" y="3"/>
                          </a:lnTo>
                          <a:lnTo>
                            <a:pt x="2" y="7"/>
                          </a:lnTo>
                          <a:lnTo>
                            <a:pt x="3" y="8"/>
                          </a:lnTo>
                          <a:lnTo>
                            <a:pt x="3" y="10"/>
                          </a:lnTo>
                          <a:lnTo>
                            <a:pt x="5" y="15"/>
                          </a:lnTo>
                          <a:lnTo>
                            <a:pt x="5" y="19"/>
                          </a:lnTo>
                          <a:lnTo>
                            <a:pt x="6" y="23"/>
                          </a:lnTo>
                          <a:lnTo>
                            <a:pt x="5" y="28"/>
                          </a:lnTo>
                          <a:lnTo>
                            <a:pt x="6" y="28"/>
                          </a:lnTo>
                          <a:lnTo>
                            <a:pt x="8" y="32"/>
                          </a:lnTo>
                          <a:lnTo>
                            <a:pt x="8" y="33"/>
                          </a:lnTo>
                          <a:lnTo>
                            <a:pt x="9" y="35"/>
                          </a:lnTo>
                          <a:lnTo>
                            <a:pt x="8" y="37"/>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24" name="Line 429"/>
                    <p:cNvSpPr>
                      <a:spLocks noChangeShapeType="1"/>
                    </p:cNvSpPr>
                    <p:nvPr/>
                  </p:nvSpPr>
                  <p:spPr bwMode="auto">
                    <a:xfrm flipH="1">
                      <a:off x="2208" y="510"/>
                      <a:ext cx="7" cy="0"/>
                    </a:xfrm>
                    <a:prstGeom prst="line">
                      <a:avLst/>
                    </a:prstGeom>
                    <a:noFill/>
                    <a:ln w="12700">
                      <a:solidFill>
                        <a:srgbClr val="000000"/>
                      </a:solidFill>
                      <a:round/>
                      <a:headEnd/>
                      <a:tailEnd/>
                    </a:ln>
                  </p:spPr>
                  <p:txBody>
                    <a:bodyPr wrap="none" anchor="ctr"/>
                    <a:lstStyle/>
                    <a:p>
                      <a:endParaRPr lang="it-IT"/>
                    </a:p>
                  </p:txBody>
                </p:sp>
                <p:sp>
                  <p:nvSpPr>
                    <p:cNvPr id="1525" name="Line 430"/>
                    <p:cNvSpPr>
                      <a:spLocks noChangeShapeType="1"/>
                    </p:cNvSpPr>
                    <p:nvPr/>
                  </p:nvSpPr>
                  <p:spPr bwMode="auto">
                    <a:xfrm flipH="1">
                      <a:off x="2210" y="520"/>
                      <a:ext cx="7" cy="1"/>
                    </a:xfrm>
                    <a:prstGeom prst="line">
                      <a:avLst/>
                    </a:prstGeom>
                    <a:noFill/>
                    <a:ln w="12700">
                      <a:solidFill>
                        <a:srgbClr val="000000"/>
                      </a:solidFill>
                      <a:round/>
                      <a:headEnd/>
                      <a:tailEnd/>
                    </a:ln>
                  </p:spPr>
                  <p:txBody>
                    <a:bodyPr wrap="none" anchor="ctr"/>
                    <a:lstStyle/>
                    <a:p>
                      <a:endParaRPr lang="it-IT"/>
                    </a:p>
                  </p:txBody>
                </p:sp>
                <p:sp>
                  <p:nvSpPr>
                    <p:cNvPr id="1526" name="Freeform 431"/>
                    <p:cNvSpPr>
                      <a:spLocks/>
                    </p:cNvSpPr>
                    <p:nvPr/>
                  </p:nvSpPr>
                  <p:spPr bwMode="auto">
                    <a:xfrm>
                      <a:off x="2210" y="506"/>
                      <a:ext cx="7" cy="21"/>
                    </a:xfrm>
                    <a:custGeom>
                      <a:avLst/>
                      <a:gdLst>
                        <a:gd name="T0" fmla="*/ 0 w 15"/>
                        <a:gd name="T1" fmla="*/ 2 h 40"/>
                        <a:gd name="T2" fmla="*/ 0 w 15"/>
                        <a:gd name="T3" fmla="*/ 2 h 40"/>
                        <a:gd name="T4" fmla="*/ 0 w 15"/>
                        <a:gd name="T5" fmla="*/ 2 h 40"/>
                        <a:gd name="T6" fmla="*/ 0 w 15"/>
                        <a:gd name="T7" fmla="*/ 1 h 40"/>
                        <a:gd name="T8" fmla="*/ 0 w 15"/>
                        <a:gd name="T9" fmla="*/ 1 h 40"/>
                        <a:gd name="T10" fmla="*/ 0 w 15"/>
                        <a:gd name="T11" fmla="*/ 0 h 40"/>
                        <a:gd name="T12" fmla="*/ 0 w 15"/>
                        <a:gd name="T13" fmla="*/ 1 h 40"/>
                        <a:gd name="T14" fmla="*/ 0 w 15"/>
                        <a:gd name="T15" fmla="*/ 2 h 40"/>
                        <a:gd name="T16" fmla="*/ 0 w 15"/>
                        <a:gd name="T17" fmla="*/ 2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40"/>
                        <a:gd name="T29" fmla="*/ 15 w 15"/>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40">
                          <a:moveTo>
                            <a:pt x="13" y="38"/>
                          </a:moveTo>
                          <a:lnTo>
                            <a:pt x="7" y="39"/>
                          </a:lnTo>
                          <a:lnTo>
                            <a:pt x="5" y="37"/>
                          </a:lnTo>
                          <a:lnTo>
                            <a:pt x="0" y="3"/>
                          </a:lnTo>
                          <a:lnTo>
                            <a:pt x="1" y="2"/>
                          </a:lnTo>
                          <a:lnTo>
                            <a:pt x="5" y="0"/>
                          </a:lnTo>
                          <a:lnTo>
                            <a:pt x="7" y="1"/>
                          </a:lnTo>
                          <a:lnTo>
                            <a:pt x="14" y="36"/>
                          </a:lnTo>
                          <a:lnTo>
                            <a:pt x="13" y="38"/>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27" name="Line 432"/>
                    <p:cNvSpPr>
                      <a:spLocks noChangeShapeType="1"/>
                    </p:cNvSpPr>
                    <p:nvPr/>
                  </p:nvSpPr>
                  <p:spPr bwMode="auto">
                    <a:xfrm flipH="1" flipV="1">
                      <a:off x="2212" y="510"/>
                      <a:ext cx="5" cy="10"/>
                    </a:xfrm>
                    <a:prstGeom prst="line">
                      <a:avLst/>
                    </a:prstGeom>
                    <a:noFill/>
                    <a:ln w="12700">
                      <a:solidFill>
                        <a:srgbClr val="000000"/>
                      </a:solidFill>
                      <a:round/>
                      <a:headEnd/>
                      <a:tailEnd/>
                    </a:ln>
                  </p:spPr>
                  <p:txBody>
                    <a:bodyPr wrap="none" anchor="ctr"/>
                    <a:lstStyle/>
                    <a:p>
                      <a:endParaRPr lang="it-IT"/>
                    </a:p>
                  </p:txBody>
                </p:sp>
                <p:sp>
                  <p:nvSpPr>
                    <p:cNvPr id="1528" name="Line 433"/>
                    <p:cNvSpPr>
                      <a:spLocks noChangeShapeType="1"/>
                    </p:cNvSpPr>
                    <p:nvPr/>
                  </p:nvSpPr>
                  <p:spPr bwMode="auto">
                    <a:xfrm flipH="1">
                      <a:off x="2208" y="514"/>
                      <a:ext cx="9" cy="2"/>
                    </a:xfrm>
                    <a:prstGeom prst="line">
                      <a:avLst/>
                    </a:prstGeom>
                    <a:noFill/>
                    <a:ln w="12700">
                      <a:solidFill>
                        <a:srgbClr val="000000"/>
                      </a:solidFill>
                      <a:round/>
                      <a:headEnd/>
                      <a:tailEnd/>
                    </a:ln>
                  </p:spPr>
                  <p:txBody>
                    <a:bodyPr wrap="none" anchor="ctr"/>
                    <a:lstStyle/>
                    <a:p>
                      <a:endParaRPr lang="it-IT"/>
                    </a:p>
                  </p:txBody>
                </p:sp>
                <p:sp>
                  <p:nvSpPr>
                    <p:cNvPr id="1529" name="Freeform 434"/>
                    <p:cNvSpPr>
                      <a:spLocks/>
                    </p:cNvSpPr>
                    <p:nvPr/>
                  </p:nvSpPr>
                  <p:spPr bwMode="auto">
                    <a:xfrm>
                      <a:off x="2214" y="505"/>
                      <a:ext cx="8" cy="6"/>
                    </a:xfrm>
                    <a:custGeom>
                      <a:avLst/>
                      <a:gdLst>
                        <a:gd name="T0" fmla="*/ 1 w 15"/>
                        <a:gd name="T1" fmla="*/ 1 h 11"/>
                        <a:gd name="T2" fmla="*/ 0 w 15"/>
                        <a:gd name="T3" fmla="*/ 0 h 11"/>
                        <a:gd name="T4" fmla="*/ 1 w 15"/>
                        <a:gd name="T5" fmla="*/ 0 h 11"/>
                        <a:gd name="T6" fmla="*/ 1 w 15"/>
                        <a:gd name="T7" fmla="*/ 1 h 11"/>
                        <a:gd name="T8" fmla="*/ 1 w 15"/>
                        <a:gd name="T9" fmla="*/ 1 h 11"/>
                        <a:gd name="T10" fmla="*/ 1 w 15"/>
                        <a:gd name="T11" fmla="*/ 1 h 11"/>
                        <a:gd name="T12" fmla="*/ 1 w 15"/>
                        <a:gd name="T13" fmla="*/ 1 h 11"/>
                        <a:gd name="T14" fmla="*/ 1 w 15"/>
                        <a:gd name="T15" fmla="*/ 1 h 11"/>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1"/>
                        <a:gd name="T26" fmla="*/ 15 w 15"/>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1">
                          <a:moveTo>
                            <a:pt x="1" y="9"/>
                          </a:moveTo>
                          <a:lnTo>
                            <a:pt x="0" y="0"/>
                          </a:lnTo>
                          <a:lnTo>
                            <a:pt x="2" y="0"/>
                          </a:lnTo>
                          <a:lnTo>
                            <a:pt x="5" y="4"/>
                          </a:lnTo>
                          <a:lnTo>
                            <a:pt x="13" y="4"/>
                          </a:lnTo>
                          <a:lnTo>
                            <a:pt x="14" y="7"/>
                          </a:lnTo>
                          <a:lnTo>
                            <a:pt x="14" y="9"/>
                          </a:lnTo>
                          <a:lnTo>
                            <a:pt x="1" y="1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30" name="Freeform 435"/>
                    <p:cNvSpPr>
                      <a:spLocks/>
                    </p:cNvSpPr>
                    <p:nvPr/>
                  </p:nvSpPr>
                  <p:spPr bwMode="auto">
                    <a:xfrm>
                      <a:off x="2217" y="519"/>
                      <a:ext cx="7" cy="6"/>
                    </a:xfrm>
                    <a:custGeom>
                      <a:avLst/>
                      <a:gdLst>
                        <a:gd name="T0" fmla="*/ 0 w 14"/>
                        <a:gd name="T1" fmla="*/ 1 h 12"/>
                        <a:gd name="T2" fmla="*/ 1 w 14"/>
                        <a:gd name="T3" fmla="*/ 1 h 12"/>
                        <a:gd name="T4" fmla="*/ 1 w 14"/>
                        <a:gd name="T5" fmla="*/ 1 h 12"/>
                        <a:gd name="T6" fmla="*/ 1 w 14"/>
                        <a:gd name="T7" fmla="*/ 1 h 12"/>
                        <a:gd name="T8" fmla="*/ 1 w 14"/>
                        <a:gd name="T9" fmla="*/ 1 h 12"/>
                        <a:gd name="T10" fmla="*/ 1 w 14"/>
                        <a:gd name="T11" fmla="*/ 1 h 12"/>
                        <a:gd name="T12" fmla="*/ 1 w 14"/>
                        <a:gd name="T13" fmla="*/ 0 h 12"/>
                        <a:gd name="T14" fmla="*/ 1 w 14"/>
                        <a:gd name="T15" fmla="*/ 0 h 12"/>
                        <a:gd name="T16" fmla="*/ 0 w 14"/>
                        <a:gd name="T17" fmla="*/ 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2"/>
                        <a:gd name="T29" fmla="*/ 14 w 14"/>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2">
                          <a:moveTo>
                            <a:pt x="0" y="3"/>
                          </a:moveTo>
                          <a:lnTo>
                            <a:pt x="1" y="3"/>
                          </a:lnTo>
                          <a:lnTo>
                            <a:pt x="3" y="11"/>
                          </a:lnTo>
                          <a:lnTo>
                            <a:pt x="5" y="10"/>
                          </a:lnTo>
                          <a:lnTo>
                            <a:pt x="5" y="6"/>
                          </a:lnTo>
                          <a:lnTo>
                            <a:pt x="13" y="5"/>
                          </a:lnTo>
                          <a:lnTo>
                            <a:pt x="12" y="0"/>
                          </a:lnTo>
                          <a:lnTo>
                            <a:pt x="0" y="1"/>
                          </a:lnTo>
                        </a:path>
                      </a:pathLst>
                    </a:custGeom>
                    <a:noFill/>
                    <a:ln w="12700" cap="rnd" cmpd="sng">
                      <a:solidFill>
                        <a:srgbClr val="000000"/>
                      </a:solidFill>
                      <a:prstDash val="solid"/>
                      <a:round/>
                      <a:headEnd type="none" w="med" len="med"/>
                      <a:tailEnd type="none" w="med" len="med"/>
                    </a:ln>
                  </p:spPr>
                  <p:txBody>
                    <a:bodyPr/>
                    <a:lstStyle/>
                    <a:p>
                      <a:endParaRPr lang="it-IT"/>
                    </a:p>
                  </p:txBody>
                </p:sp>
                <p:grpSp>
                  <p:nvGrpSpPr>
                    <p:cNvPr id="1531" name="Group 436"/>
                    <p:cNvGrpSpPr>
                      <a:grpSpLocks/>
                    </p:cNvGrpSpPr>
                    <p:nvPr/>
                  </p:nvGrpSpPr>
                  <p:grpSpPr bwMode="auto">
                    <a:xfrm>
                      <a:off x="2137" y="373"/>
                      <a:ext cx="122" cy="77"/>
                      <a:chOff x="1234" y="2131"/>
                      <a:chExt cx="244" cy="151"/>
                    </a:xfrm>
                  </p:grpSpPr>
                  <p:sp>
                    <p:nvSpPr>
                      <p:cNvPr id="1668" name="Rectangle 437"/>
                      <p:cNvSpPr>
                        <a:spLocks noChangeArrowheads="1"/>
                      </p:cNvSpPr>
                      <p:nvPr/>
                    </p:nvSpPr>
                    <p:spPr bwMode="auto">
                      <a:xfrm>
                        <a:off x="1466" y="2165"/>
                        <a:ext cx="12" cy="93"/>
                      </a:xfrm>
                      <a:prstGeom prst="rect">
                        <a:avLst/>
                      </a:prstGeom>
                      <a:gradFill rotWithShape="0">
                        <a:gsLst>
                          <a:gs pos="0">
                            <a:srgbClr val="009688"/>
                          </a:gs>
                          <a:gs pos="100000">
                            <a:srgbClr val="00877A"/>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1669" name="Group 438"/>
                      <p:cNvGrpSpPr>
                        <a:grpSpLocks/>
                      </p:cNvGrpSpPr>
                      <p:nvPr/>
                    </p:nvGrpSpPr>
                    <p:grpSpPr bwMode="auto">
                      <a:xfrm>
                        <a:off x="1234" y="2163"/>
                        <a:ext cx="53" cy="94"/>
                        <a:chOff x="1234" y="2163"/>
                        <a:chExt cx="53" cy="94"/>
                      </a:xfrm>
                    </p:grpSpPr>
                    <p:sp>
                      <p:nvSpPr>
                        <p:cNvPr id="1681" name="Freeform 439"/>
                        <p:cNvSpPr>
                          <a:spLocks/>
                        </p:cNvSpPr>
                        <p:nvPr/>
                      </p:nvSpPr>
                      <p:spPr bwMode="auto">
                        <a:xfrm>
                          <a:off x="1234" y="2180"/>
                          <a:ext cx="15" cy="63"/>
                        </a:xfrm>
                        <a:custGeom>
                          <a:avLst/>
                          <a:gdLst>
                            <a:gd name="T0" fmla="*/ 14 w 15"/>
                            <a:gd name="T1" fmla="*/ 0 h 63"/>
                            <a:gd name="T2" fmla="*/ 14 w 15"/>
                            <a:gd name="T3" fmla="*/ 2 h 63"/>
                            <a:gd name="T4" fmla="*/ 13 w 15"/>
                            <a:gd name="T5" fmla="*/ 5 h 63"/>
                            <a:gd name="T6" fmla="*/ 11 w 15"/>
                            <a:gd name="T7" fmla="*/ 6 h 63"/>
                            <a:gd name="T8" fmla="*/ 8 w 15"/>
                            <a:gd name="T9" fmla="*/ 7 h 63"/>
                            <a:gd name="T10" fmla="*/ 3 w 15"/>
                            <a:gd name="T11" fmla="*/ 7 h 63"/>
                            <a:gd name="T12" fmla="*/ 0 w 15"/>
                            <a:gd name="T13" fmla="*/ 10 h 63"/>
                            <a:gd name="T14" fmla="*/ 0 w 15"/>
                            <a:gd name="T15" fmla="*/ 53 h 63"/>
                            <a:gd name="T16" fmla="*/ 3 w 15"/>
                            <a:gd name="T17" fmla="*/ 56 h 63"/>
                            <a:gd name="T18" fmla="*/ 8 w 15"/>
                            <a:gd name="T19" fmla="*/ 56 h 63"/>
                            <a:gd name="T20" fmla="*/ 11 w 15"/>
                            <a:gd name="T21" fmla="*/ 56 h 63"/>
                            <a:gd name="T22" fmla="*/ 13 w 15"/>
                            <a:gd name="T23" fmla="*/ 58 h 63"/>
                            <a:gd name="T24" fmla="*/ 14 w 15"/>
                            <a:gd name="T25" fmla="*/ 60 h 63"/>
                            <a:gd name="T26" fmla="*/ 14 w 15"/>
                            <a:gd name="T27" fmla="*/ 62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63"/>
                            <a:gd name="T44" fmla="*/ 15 w 15"/>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63">
                              <a:moveTo>
                                <a:pt x="14" y="0"/>
                              </a:moveTo>
                              <a:lnTo>
                                <a:pt x="14" y="2"/>
                              </a:lnTo>
                              <a:lnTo>
                                <a:pt x="13" y="5"/>
                              </a:lnTo>
                              <a:lnTo>
                                <a:pt x="11" y="6"/>
                              </a:lnTo>
                              <a:lnTo>
                                <a:pt x="8" y="7"/>
                              </a:lnTo>
                              <a:lnTo>
                                <a:pt x="3" y="7"/>
                              </a:lnTo>
                              <a:lnTo>
                                <a:pt x="0" y="10"/>
                              </a:lnTo>
                              <a:lnTo>
                                <a:pt x="0" y="53"/>
                              </a:lnTo>
                              <a:lnTo>
                                <a:pt x="3" y="56"/>
                              </a:lnTo>
                              <a:lnTo>
                                <a:pt x="8" y="56"/>
                              </a:lnTo>
                              <a:lnTo>
                                <a:pt x="11" y="56"/>
                              </a:lnTo>
                              <a:lnTo>
                                <a:pt x="13" y="58"/>
                              </a:lnTo>
                              <a:lnTo>
                                <a:pt x="14" y="60"/>
                              </a:lnTo>
                              <a:lnTo>
                                <a:pt x="14" y="62"/>
                              </a:lnTo>
                            </a:path>
                          </a:pathLst>
                        </a:custGeom>
                        <a:gradFill rotWithShape="0">
                          <a:gsLst>
                            <a:gs pos="0">
                              <a:srgbClr val="009688"/>
                            </a:gs>
                            <a:gs pos="100000">
                              <a:srgbClr val="00877A"/>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1682" name="Line 440"/>
                        <p:cNvSpPr>
                          <a:spLocks noChangeShapeType="1"/>
                        </p:cNvSpPr>
                        <p:nvPr/>
                      </p:nvSpPr>
                      <p:spPr bwMode="auto">
                        <a:xfrm>
                          <a:off x="1240" y="2191"/>
                          <a:ext cx="0" cy="42"/>
                        </a:xfrm>
                        <a:prstGeom prst="line">
                          <a:avLst/>
                        </a:prstGeom>
                        <a:noFill/>
                        <a:ln w="12700">
                          <a:solidFill>
                            <a:srgbClr val="000000"/>
                          </a:solidFill>
                          <a:round/>
                          <a:headEnd/>
                          <a:tailEnd/>
                        </a:ln>
                      </p:spPr>
                      <p:txBody>
                        <a:bodyPr wrap="none" anchor="ctr"/>
                        <a:lstStyle/>
                        <a:p>
                          <a:endParaRPr lang="it-IT"/>
                        </a:p>
                      </p:txBody>
                    </p:sp>
                    <p:sp>
                      <p:nvSpPr>
                        <p:cNvPr id="1683" name="Rectangle 441"/>
                        <p:cNvSpPr>
                          <a:spLocks noChangeArrowheads="1"/>
                        </p:cNvSpPr>
                        <p:nvPr/>
                      </p:nvSpPr>
                      <p:spPr bwMode="auto">
                        <a:xfrm>
                          <a:off x="1252" y="2163"/>
                          <a:ext cx="12" cy="94"/>
                        </a:xfrm>
                        <a:prstGeom prst="rect">
                          <a:avLst/>
                        </a:prstGeom>
                        <a:gradFill rotWithShape="0">
                          <a:gsLst>
                            <a:gs pos="0">
                              <a:srgbClr val="009688"/>
                            </a:gs>
                            <a:gs pos="100000">
                              <a:srgbClr val="00877A"/>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684" name="Rectangle 442"/>
                        <p:cNvSpPr>
                          <a:spLocks noChangeArrowheads="1"/>
                        </p:cNvSpPr>
                        <p:nvPr/>
                      </p:nvSpPr>
                      <p:spPr bwMode="auto">
                        <a:xfrm>
                          <a:off x="1275" y="2163"/>
                          <a:ext cx="12" cy="94"/>
                        </a:xfrm>
                        <a:prstGeom prst="rect">
                          <a:avLst/>
                        </a:prstGeom>
                        <a:gradFill rotWithShape="0">
                          <a:gsLst>
                            <a:gs pos="0">
                              <a:srgbClr val="009688"/>
                            </a:gs>
                            <a:gs pos="100000">
                              <a:srgbClr val="00877A"/>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grpSp>
                    <p:nvGrpSpPr>
                      <p:cNvPr id="1670" name="Group 443"/>
                      <p:cNvGrpSpPr>
                        <a:grpSpLocks/>
                      </p:cNvGrpSpPr>
                      <p:nvPr/>
                    </p:nvGrpSpPr>
                    <p:grpSpPr bwMode="auto">
                      <a:xfrm>
                        <a:off x="1291" y="2167"/>
                        <a:ext cx="52" cy="84"/>
                        <a:chOff x="1291" y="2167"/>
                        <a:chExt cx="52" cy="84"/>
                      </a:xfrm>
                    </p:grpSpPr>
                    <p:sp>
                      <p:nvSpPr>
                        <p:cNvPr id="1679" name="Freeform 444"/>
                        <p:cNvSpPr>
                          <a:spLocks/>
                        </p:cNvSpPr>
                        <p:nvPr/>
                      </p:nvSpPr>
                      <p:spPr bwMode="auto">
                        <a:xfrm>
                          <a:off x="1291" y="2167"/>
                          <a:ext cx="52" cy="84"/>
                        </a:xfrm>
                        <a:custGeom>
                          <a:avLst/>
                          <a:gdLst>
                            <a:gd name="T0" fmla="*/ 50 w 52"/>
                            <a:gd name="T1" fmla="*/ 0 h 84"/>
                            <a:gd name="T2" fmla="*/ 27 w 52"/>
                            <a:gd name="T3" fmla="*/ 17 h 84"/>
                            <a:gd name="T4" fmla="*/ 11 w 52"/>
                            <a:gd name="T5" fmla="*/ 17 h 84"/>
                            <a:gd name="T6" fmla="*/ 0 w 52"/>
                            <a:gd name="T7" fmla="*/ 3 h 84"/>
                            <a:gd name="T8" fmla="*/ 0 w 52"/>
                            <a:gd name="T9" fmla="*/ 83 h 84"/>
                            <a:gd name="T10" fmla="*/ 13 w 52"/>
                            <a:gd name="T11" fmla="*/ 67 h 84"/>
                            <a:gd name="T12" fmla="*/ 27 w 52"/>
                            <a:gd name="T13" fmla="*/ 67 h 84"/>
                            <a:gd name="T14" fmla="*/ 51 w 52"/>
                            <a:gd name="T15" fmla="*/ 80 h 84"/>
                            <a:gd name="T16" fmla="*/ 50 w 52"/>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84"/>
                            <a:gd name="T29" fmla="*/ 52 w 52"/>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84">
                              <a:moveTo>
                                <a:pt x="50" y="0"/>
                              </a:moveTo>
                              <a:lnTo>
                                <a:pt x="27" y="17"/>
                              </a:lnTo>
                              <a:lnTo>
                                <a:pt x="11" y="17"/>
                              </a:lnTo>
                              <a:lnTo>
                                <a:pt x="0" y="3"/>
                              </a:lnTo>
                              <a:lnTo>
                                <a:pt x="0" y="83"/>
                              </a:lnTo>
                              <a:lnTo>
                                <a:pt x="13" y="67"/>
                              </a:lnTo>
                              <a:lnTo>
                                <a:pt x="27" y="67"/>
                              </a:lnTo>
                              <a:lnTo>
                                <a:pt x="51" y="80"/>
                              </a:lnTo>
                              <a:lnTo>
                                <a:pt x="50" y="0"/>
                              </a:lnTo>
                            </a:path>
                          </a:pathLst>
                        </a:custGeom>
                        <a:gradFill rotWithShape="0">
                          <a:gsLst>
                            <a:gs pos="0">
                              <a:srgbClr val="009688"/>
                            </a:gs>
                            <a:gs pos="100000">
                              <a:srgbClr val="00877A"/>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680" name="Line 445"/>
                        <p:cNvSpPr>
                          <a:spLocks noChangeShapeType="1"/>
                        </p:cNvSpPr>
                        <p:nvPr/>
                      </p:nvSpPr>
                      <p:spPr bwMode="auto">
                        <a:xfrm>
                          <a:off x="1300" y="2186"/>
                          <a:ext cx="0" cy="48"/>
                        </a:xfrm>
                        <a:prstGeom prst="line">
                          <a:avLst/>
                        </a:prstGeom>
                        <a:noFill/>
                        <a:ln w="12700">
                          <a:solidFill>
                            <a:schemeClr val="tx1"/>
                          </a:solidFill>
                          <a:round/>
                          <a:headEnd/>
                          <a:tailEnd/>
                        </a:ln>
                      </p:spPr>
                      <p:txBody>
                        <a:bodyPr wrap="none" anchor="ctr"/>
                        <a:lstStyle/>
                        <a:p>
                          <a:endParaRPr lang="it-IT"/>
                        </a:p>
                      </p:txBody>
                    </p:sp>
                  </p:grpSp>
                  <p:grpSp>
                    <p:nvGrpSpPr>
                      <p:cNvPr id="1671" name="Group 446"/>
                      <p:cNvGrpSpPr>
                        <a:grpSpLocks/>
                      </p:cNvGrpSpPr>
                      <p:nvPr/>
                    </p:nvGrpSpPr>
                    <p:grpSpPr bwMode="auto">
                      <a:xfrm>
                        <a:off x="1412" y="2167"/>
                        <a:ext cx="52" cy="84"/>
                        <a:chOff x="1412" y="2167"/>
                        <a:chExt cx="52" cy="84"/>
                      </a:xfrm>
                    </p:grpSpPr>
                    <p:sp>
                      <p:nvSpPr>
                        <p:cNvPr id="1677" name="Freeform 447"/>
                        <p:cNvSpPr>
                          <a:spLocks/>
                        </p:cNvSpPr>
                        <p:nvPr/>
                      </p:nvSpPr>
                      <p:spPr bwMode="auto">
                        <a:xfrm>
                          <a:off x="1412" y="2167"/>
                          <a:ext cx="52" cy="84"/>
                        </a:xfrm>
                        <a:custGeom>
                          <a:avLst/>
                          <a:gdLst>
                            <a:gd name="T0" fmla="*/ 1 w 52"/>
                            <a:gd name="T1" fmla="*/ 0 h 84"/>
                            <a:gd name="T2" fmla="*/ 24 w 52"/>
                            <a:gd name="T3" fmla="*/ 17 h 84"/>
                            <a:gd name="T4" fmla="*/ 40 w 52"/>
                            <a:gd name="T5" fmla="*/ 17 h 84"/>
                            <a:gd name="T6" fmla="*/ 51 w 52"/>
                            <a:gd name="T7" fmla="*/ 3 h 84"/>
                            <a:gd name="T8" fmla="*/ 51 w 52"/>
                            <a:gd name="T9" fmla="*/ 83 h 84"/>
                            <a:gd name="T10" fmla="*/ 38 w 52"/>
                            <a:gd name="T11" fmla="*/ 67 h 84"/>
                            <a:gd name="T12" fmla="*/ 24 w 52"/>
                            <a:gd name="T13" fmla="*/ 67 h 84"/>
                            <a:gd name="T14" fmla="*/ 0 w 52"/>
                            <a:gd name="T15" fmla="*/ 80 h 84"/>
                            <a:gd name="T16" fmla="*/ 1 w 52"/>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84"/>
                            <a:gd name="T29" fmla="*/ 52 w 52"/>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84">
                              <a:moveTo>
                                <a:pt x="1" y="0"/>
                              </a:moveTo>
                              <a:lnTo>
                                <a:pt x="24" y="17"/>
                              </a:lnTo>
                              <a:lnTo>
                                <a:pt x="40" y="17"/>
                              </a:lnTo>
                              <a:lnTo>
                                <a:pt x="51" y="3"/>
                              </a:lnTo>
                              <a:lnTo>
                                <a:pt x="51" y="83"/>
                              </a:lnTo>
                              <a:lnTo>
                                <a:pt x="38" y="67"/>
                              </a:lnTo>
                              <a:lnTo>
                                <a:pt x="24" y="67"/>
                              </a:lnTo>
                              <a:lnTo>
                                <a:pt x="0" y="80"/>
                              </a:lnTo>
                              <a:lnTo>
                                <a:pt x="1" y="0"/>
                              </a:lnTo>
                            </a:path>
                          </a:pathLst>
                        </a:custGeom>
                        <a:gradFill rotWithShape="0">
                          <a:gsLst>
                            <a:gs pos="0">
                              <a:srgbClr val="009688"/>
                            </a:gs>
                            <a:gs pos="100000">
                              <a:srgbClr val="00877A"/>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678" name="Line 448"/>
                        <p:cNvSpPr>
                          <a:spLocks noChangeShapeType="1"/>
                        </p:cNvSpPr>
                        <p:nvPr/>
                      </p:nvSpPr>
                      <p:spPr bwMode="auto">
                        <a:xfrm>
                          <a:off x="1453" y="2186"/>
                          <a:ext cx="0" cy="48"/>
                        </a:xfrm>
                        <a:prstGeom prst="line">
                          <a:avLst/>
                        </a:prstGeom>
                        <a:noFill/>
                        <a:ln w="12700">
                          <a:solidFill>
                            <a:schemeClr val="tx1"/>
                          </a:solidFill>
                          <a:round/>
                          <a:headEnd/>
                          <a:tailEnd/>
                        </a:ln>
                      </p:spPr>
                      <p:txBody>
                        <a:bodyPr wrap="none" anchor="ctr"/>
                        <a:lstStyle/>
                        <a:p>
                          <a:endParaRPr lang="it-IT"/>
                        </a:p>
                      </p:txBody>
                    </p:sp>
                  </p:grpSp>
                  <p:sp>
                    <p:nvSpPr>
                      <p:cNvPr id="1672" name="Oval 449"/>
                      <p:cNvSpPr>
                        <a:spLocks noChangeArrowheads="1"/>
                      </p:cNvSpPr>
                      <p:nvPr/>
                    </p:nvSpPr>
                    <p:spPr bwMode="auto">
                      <a:xfrm>
                        <a:off x="1324" y="2158"/>
                        <a:ext cx="105" cy="99"/>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1673" name="Oval 450"/>
                      <p:cNvSpPr>
                        <a:spLocks noChangeArrowheads="1"/>
                      </p:cNvSpPr>
                      <p:nvPr/>
                    </p:nvSpPr>
                    <p:spPr bwMode="auto">
                      <a:xfrm>
                        <a:off x="1334" y="2166"/>
                        <a:ext cx="84" cy="82"/>
                      </a:xfrm>
                      <a:prstGeom prst="ellipse">
                        <a:avLst/>
                      </a:prstGeom>
                      <a:solidFill>
                        <a:srgbClr val="006B61"/>
                      </a:solidFill>
                      <a:ln w="12700">
                        <a:solidFill>
                          <a:schemeClr val="tx1"/>
                        </a:solidFill>
                        <a:round/>
                        <a:headEnd/>
                        <a:tailEnd/>
                      </a:ln>
                    </p:spPr>
                    <p:txBody>
                      <a:bodyPr wrap="none" anchor="ctr"/>
                      <a:lstStyle/>
                      <a:p>
                        <a:endParaRPr lang="it-IT">
                          <a:cs typeface="Times New Roman" pitchFamily="18" charset="0"/>
                        </a:endParaRPr>
                      </a:p>
                    </p:txBody>
                  </p:sp>
                  <p:sp>
                    <p:nvSpPr>
                      <p:cNvPr id="1674" name="Freeform 451"/>
                      <p:cNvSpPr>
                        <a:spLocks/>
                      </p:cNvSpPr>
                      <p:nvPr/>
                    </p:nvSpPr>
                    <p:spPr bwMode="auto">
                      <a:xfrm>
                        <a:off x="1322" y="2131"/>
                        <a:ext cx="120" cy="151"/>
                      </a:xfrm>
                      <a:custGeom>
                        <a:avLst/>
                        <a:gdLst>
                          <a:gd name="T0" fmla="*/ 60 w 120"/>
                          <a:gd name="T1" fmla="*/ 0 h 151"/>
                          <a:gd name="T2" fmla="*/ 48 w 120"/>
                          <a:gd name="T3" fmla="*/ 81 h 151"/>
                          <a:gd name="T4" fmla="*/ 0 w 120"/>
                          <a:gd name="T5" fmla="*/ 149 h 151"/>
                          <a:gd name="T6" fmla="*/ 2 w 120"/>
                          <a:gd name="T7" fmla="*/ 150 h 151"/>
                          <a:gd name="T8" fmla="*/ 51 w 120"/>
                          <a:gd name="T9" fmla="*/ 82 h 151"/>
                          <a:gd name="T10" fmla="*/ 119 w 120"/>
                          <a:gd name="T11" fmla="*/ 38 h 151"/>
                          <a:gd name="T12" fmla="*/ 114 w 120"/>
                          <a:gd name="T13" fmla="*/ 32 h 151"/>
                          <a:gd name="T14" fmla="*/ 110 w 120"/>
                          <a:gd name="T15" fmla="*/ 27 h 151"/>
                          <a:gd name="T16" fmla="*/ 105 w 120"/>
                          <a:gd name="T17" fmla="*/ 21 h 151"/>
                          <a:gd name="T18" fmla="*/ 98 w 120"/>
                          <a:gd name="T19" fmla="*/ 16 h 151"/>
                          <a:gd name="T20" fmla="*/ 93 w 120"/>
                          <a:gd name="T21" fmla="*/ 12 h 151"/>
                          <a:gd name="T22" fmla="*/ 87 w 120"/>
                          <a:gd name="T23" fmla="*/ 8 h 151"/>
                          <a:gd name="T24" fmla="*/ 79 w 120"/>
                          <a:gd name="T25" fmla="*/ 5 h 151"/>
                          <a:gd name="T26" fmla="*/ 72 w 120"/>
                          <a:gd name="T27" fmla="*/ 3 h 151"/>
                          <a:gd name="T28" fmla="*/ 65 w 120"/>
                          <a:gd name="T29" fmla="*/ 1 h 151"/>
                          <a:gd name="T30" fmla="*/ 60 w 120"/>
                          <a:gd name="T31" fmla="*/ 0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151"/>
                          <a:gd name="T50" fmla="*/ 120 w 120"/>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151">
                            <a:moveTo>
                              <a:pt x="60" y="0"/>
                            </a:moveTo>
                            <a:lnTo>
                              <a:pt x="48" y="81"/>
                            </a:lnTo>
                            <a:lnTo>
                              <a:pt x="0" y="149"/>
                            </a:lnTo>
                            <a:lnTo>
                              <a:pt x="2" y="150"/>
                            </a:lnTo>
                            <a:lnTo>
                              <a:pt x="51" y="82"/>
                            </a:lnTo>
                            <a:lnTo>
                              <a:pt x="119" y="38"/>
                            </a:lnTo>
                            <a:lnTo>
                              <a:pt x="114" y="32"/>
                            </a:lnTo>
                            <a:lnTo>
                              <a:pt x="110" y="27"/>
                            </a:lnTo>
                            <a:lnTo>
                              <a:pt x="105" y="21"/>
                            </a:lnTo>
                            <a:lnTo>
                              <a:pt x="98" y="16"/>
                            </a:lnTo>
                            <a:lnTo>
                              <a:pt x="93" y="12"/>
                            </a:lnTo>
                            <a:lnTo>
                              <a:pt x="87" y="8"/>
                            </a:lnTo>
                            <a:lnTo>
                              <a:pt x="79" y="5"/>
                            </a:lnTo>
                            <a:lnTo>
                              <a:pt x="72" y="3"/>
                            </a:lnTo>
                            <a:lnTo>
                              <a:pt x="65" y="1"/>
                            </a:lnTo>
                            <a:lnTo>
                              <a:pt x="60" y="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675" name="Oval 452"/>
                      <p:cNvSpPr>
                        <a:spLocks noChangeArrowheads="1"/>
                      </p:cNvSpPr>
                      <p:nvPr/>
                    </p:nvSpPr>
                    <p:spPr bwMode="auto">
                      <a:xfrm>
                        <a:off x="1370" y="2200"/>
                        <a:ext cx="11" cy="14"/>
                      </a:xfrm>
                      <a:prstGeom prst="ellipse">
                        <a:avLst/>
                      </a:prstGeom>
                      <a:solidFill>
                        <a:srgbClr val="C0FEF9"/>
                      </a:solidFill>
                      <a:ln w="12700">
                        <a:solidFill>
                          <a:schemeClr val="tx1"/>
                        </a:solidFill>
                        <a:round/>
                        <a:headEnd/>
                        <a:tailEnd/>
                      </a:ln>
                    </p:spPr>
                    <p:txBody>
                      <a:bodyPr wrap="none" anchor="ctr"/>
                      <a:lstStyle/>
                      <a:p>
                        <a:endParaRPr lang="it-IT">
                          <a:cs typeface="Times New Roman" pitchFamily="18" charset="0"/>
                        </a:endParaRPr>
                      </a:p>
                    </p:txBody>
                  </p:sp>
                  <p:sp>
                    <p:nvSpPr>
                      <p:cNvPr id="1676" name="Oval 453"/>
                      <p:cNvSpPr>
                        <a:spLocks noChangeArrowheads="1"/>
                      </p:cNvSpPr>
                      <p:nvPr/>
                    </p:nvSpPr>
                    <p:spPr bwMode="auto">
                      <a:xfrm>
                        <a:off x="1322" y="2274"/>
                        <a:ext cx="6" cy="6"/>
                      </a:xfrm>
                      <a:prstGeom prst="ellipse">
                        <a:avLst/>
                      </a:prstGeom>
                      <a:solidFill>
                        <a:schemeClr val="bg1"/>
                      </a:solidFill>
                      <a:ln w="12700">
                        <a:solidFill>
                          <a:schemeClr val="tx1"/>
                        </a:solidFill>
                        <a:round/>
                        <a:headEnd/>
                        <a:tailEnd/>
                      </a:ln>
                    </p:spPr>
                    <p:txBody>
                      <a:bodyPr wrap="none" anchor="ctr"/>
                      <a:lstStyle/>
                      <a:p>
                        <a:endParaRPr lang="it-IT">
                          <a:cs typeface="Times New Roman" pitchFamily="18" charset="0"/>
                        </a:endParaRPr>
                      </a:p>
                    </p:txBody>
                  </p:sp>
                </p:grpSp>
                <p:grpSp>
                  <p:nvGrpSpPr>
                    <p:cNvPr id="1532" name="Group 454"/>
                    <p:cNvGrpSpPr>
                      <a:grpSpLocks/>
                    </p:cNvGrpSpPr>
                    <p:nvPr/>
                  </p:nvGrpSpPr>
                  <p:grpSpPr bwMode="auto">
                    <a:xfrm>
                      <a:off x="2223" y="449"/>
                      <a:ext cx="42" cy="28"/>
                      <a:chOff x="1372" y="2279"/>
                      <a:chExt cx="83" cy="55"/>
                    </a:xfrm>
                  </p:grpSpPr>
                  <p:grpSp>
                    <p:nvGrpSpPr>
                      <p:cNvPr id="1658" name="Group 455"/>
                      <p:cNvGrpSpPr>
                        <a:grpSpLocks/>
                      </p:cNvGrpSpPr>
                      <p:nvPr/>
                    </p:nvGrpSpPr>
                    <p:grpSpPr bwMode="auto">
                      <a:xfrm>
                        <a:off x="1372" y="2298"/>
                        <a:ext cx="83" cy="36"/>
                        <a:chOff x="1372" y="2298"/>
                        <a:chExt cx="83" cy="36"/>
                      </a:xfrm>
                    </p:grpSpPr>
                    <p:sp>
                      <p:nvSpPr>
                        <p:cNvPr id="1663" name="Rectangle 456"/>
                        <p:cNvSpPr>
                          <a:spLocks noChangeArrowheads="1"/>
                        </p:cNvSpPr>
                        <p:nvPr/>
                      </p:nvSpPr>
                      <p:spPr bwMode="auto">
                        <a:xfrm>
                          <a:off x="1387" y="2302"/>
                          <a:ext cx="53"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664" name="Oval 457"/>
                        <p:cNvSpPr>
                          <a:spLocks noChangeArrowheads="1"/>
                        </p:cNvSpPr>
                        <p:nvPr/>
                      </p:nvSpPr>
                      <p:spPr bwMode="auto">
                        <a:xfrm>
                          <a:off x="1396" y="2301"/>
                          <a:ext cx="36"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665" name="Freeform 458"/>
                        <p:cNvSpPr>
                          <a:spLocks/>
                        </p:cNvSpPr>
                        <p:nvPr/>
                      </p:nvSpPr>
                      <p:spPr bwMode="auto">
                        <a:xfrm>
                          <a:off x="1372" y="2306"/>
                          <a:ext cx="83" cy="28"/>
                        </a:xfrm>
                        <a:custGeom>
                          <a:avLst/>
                          <a:gdLst>
                            <a:gd name="T0" fmla="*/ 0 w 83"/>
                            <a:gd name="T1" fmla="*/ 2 h 28"/>
                            <a:gd name="T2" fmla="*/ 0 w 83"/>
                            <a:gd name="T3" fmla="*/ 27 h 28"/>
                            <a:gd name="T4" fmla="*/ 82 w 83"/>
                            <a:gd name="T5" fmla="*/ 27 h 28"/>
                            <a:gd name="T6" fmla="*/ 82 w 83"/>
                            <a:gd name="T7" fmla="*/ 0 h 28"/>
                            <a:gd name="T8" fmla="*/ 82 w 83"/>
                            <a:gd name="T9" fmla="*/ 0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
                              </a:moveTo>
                              <a:lnTo>
                                <a:pt x="0" y="27"/>
                              </a:lnTo>
                              <a:lnTo>
                                <a:pt x="82" y="27"/>
                              </a:lnTo>
                              <a:lnTo>
                                <a:pt x="82"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666" name="Freeform 459"/>
                        <p:cNvSpPr>
                          <a:spLocks/>
                        </p:cNvSpPr>
                        <p:nvPr/>
                      </p:nvSpPr>
                      <p:spPr bwMode="auto">
                        <a:xfrm>
                          <a:off x="1436" y="2298"/>
                          <a:ext cx="19" cy="36"/>
                        </a:xfrm>
                        <a:custGeom>
                          <a:avLst/>
                          <a:gdLst>
                            <a:gd name="T0" fmla="*/ 18 w 19"/>
                            <a:gd name="T1" fmla="*/ 35 h 36"/>
                            <a:gd name="T2" fmla="*/ 18 w 19"/>
                            <a:gd name="T3" fmla="*/ 6 h 36"/>
                            <a:gd name="T4" fmla="*/ 17 w 19"/>
                            <a:gd name="T5" fmla="*/ 4 h 36"/>
                            <a:gd name="T6" fmla="*/ 15 w 19"/>
                            <a:gd name="T7" fmla="*/ 2 h 36"/>
                            <a:gd name="T8" fmla="*/ 13 w 19"/>
                            <a:gd name="T9" fmla="*/ 1 h 36"/>
                            <a:gd name="T10" fmla="*/ 10 w 19"/>
                            <a:gd name="T11" fmla="*/ 0 h 36"/>
                            <a:gd name="T12" fmla="*/ 7 w 19"/>
                            <a:gd name="T13" fmla="*/ 0 h 36"/>
                            <a:gd name="T14" fmla="*/ 4 w 19"/>
                            <a:gd name="T15" fmla="*/ 2 h 36"/>
                            <a:gd name="T16" fmla="*/ 2 w 19"/>
                            <a:gd name="T17" fmla="*/ 3 h 36"/>
                            <a:gd name="T18" fmla="*/ 1 w 19"/>
                            <a:gd name="T19" fmla="*/ 5 h 36"/>
                            <a:gd name="T20" fmla="*/ 0 w 19"/>
                            <a:gd name="T21" fmla="*/ 7 h 36"/>
                            <a:gd name="T22" fmla="*/ 0 w 19"/>
                            <a:gd name="T23" fmla="*/ 35 h 36"/>
                            <a:gd name="T24" fmla="*/ 18 w 19"/>
                            <a:gd name="T25" fmla="*/ 35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35"/>
                              </a:moveTo>
                              <a:lnTo>
                                <a:pt x="18" y="6"/>
                              </a:lnTo>
                              <a:lnTo>
                                <a:pt x="17" y="4"/>
                              </a:lnTo>
                              <a:lnTo>
                                <a:pt x="15" y="2"/>
                              </a:lnTo>
                              <a:lnTo>
                                <a:pt x="13" y="1"/>
                              </a:lnTo>
                              <a:lnTo>
                                <a:pt x="10" y="0"/>
                              </a:lnTo>
                              <a:lnTo>
                                <a:pt x="7" y="0"/>
                              </a:lnTo>
                              <a:lnTo>
                                <a:pt x="4" y="2"/>
                              </a:lnTo>
                              <a:lnTo>
                                <a:pt x="2" y="3"/>
                              </a:lnTo>
                              <a:lnTo>
                                <a:pt x="1" y="5"/>
                              </a:lnTo>
                              <a:lnTo>
                                <a:pt x="0" y="7"/>
                              </a:lnTo>
                              <a:lnTo>
                                <a:pt x="0" y="35"/>
                              </a:lnTo>
                              <a:lnTo>
                                <a:pt x="18" y="3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667" name="Freeform 460"/>
                        <p:cNvSpPr>
                          <a:spLocks/>
                        </p:cNvSpPr>
                        <p:nvPr/>
                      </p:nvSpPr>
                      <p:spPr bwMode="auto">
                        <a:xfrm>
                          <a:off x="1372" y="2298"/>
                          <a:ext cx="21" cy="36"/>
                        </a:xfrm>
                        <a:custGeom>
                          <a:avLst/>
                          <a:gdLst>
                            <a:gd name="T0" fmla="*/ 20 w 21"/>
                            <a:gd name="T1" fmla="*/ 35 h 36"/>
                            <a:gd name="T2" fmla="*/ 20 w 21"/>
                            <a:gd name="T3" fmla="*/ 6 h 36"/>
                            <a:gd name="T4" fmla="*/ 19 w 21"/>
                            <a:gd name="T5" fmla="*/ 4 h 36"/>
                            <a:gd name="T6" fmla="*/ 16 w 21"/>
                            <a:gd name="T7" fmla="*/ 2 h 36"/>
                            <a:gd name="T8" fmla="*/ 14 w 21"/>
                            <a:gd name="T9" fmla="*/ 1 h 36"/>
                            <a:gd name="T10" fmla="*/ 11 w 21"/>
                            <a:gd name="T11" fmla="*/ 0 h 36"/>
                            <a:gd name="T12" fmla="*/ 8 w 21"/>
                            <a:gd name="T13" fmla="*/ 0 h 36"/>
                            <a:gd name="T14" fmla="*/ 4 w 21"/>
                            <a:gd name="T15" fmla="*/ 2 h 36"/>
                            <a:gd name="T16" fmla="*/ 2 w 21"/>
                            <a:gd name="T17" fmla="*/ 3 h 36"/>
                            <a:gd name="T18" fmla="*/ 1 w 21"/>
                            <a:gd name="T19" fmla="*/ 5 h 36"/>
                            <a:gd name="T20" fmla="*/ 0 w 21"/>
                            <a:gd name="T21" fmla="*/ 7 h 36"/>
                            <a:gd name="T22" fmla="*/ 0 w 21"/>
                            <a:gd name="T23" fmla="*/ 35 h 36"/>
                            <a:gd name="T24" fmla="*/ 20 w 21"/>
                            <a:gd name="T25" fmla="*/ 35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35"/>
                              </a:moveTo>
                              <a:lnTo>
                                <a:pt x="20" y="6"/>
                              </a:lnTo>
                              <a:lnTo>
                                <a:pt x="19" y="4"/>
                              </a:lnTo>
                              <a:lnTo>
                                <a:pt x="16" y="2"/>
                              </a:lnTo>
                              <a:lnTo>
                                <a:pt x="14" y="1"/>
                              </a:lnTo>
                              <a:lnTo>
                                <a:pt x="11" y="0"/>
                              </a:lnTo>
                              <a:lnTo>
                                <a:pt x="8" y="0"/>
                              </a:lnTo>
                              <a:lnTo>
                                <a:pt x="4" y="2"/>
                              </a:lnTo>
                              <a:lnTo>
                                <a:pt x="2" y="3"/>
                              </a:lnTo>
                              <a:lnTo>
                                <a:pt x="1" y="5"/>
                              </a:lnTo>
                              <a:lnTo>
                                <a:pt x="0" y="7"/>
                              </a:lnTo>
                              <a:lnTo>
                                <a:pt x="0" y="35"/>
                              </a:lnTo>
                              <a:lnTo>
                                <a:pt x="20" y="3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659" name="Group 461"/>
                      <p:cNvGrpSpPr>
                        <a:grpSpLocks/>
                      </p:cNvGrpSpPr>
                      <p:nvPr/>
                    </p:nvGrpSpPr>
                    <p:grpSpPr bwMode="auto">
                      <a:xfrm>
                        <a:off x="1393" y="2279"/>
                        <a:ext cx="41" cy="22"/>
                        <a:chOff x="1393" y="2279"/>
                        <a:chExt cx="41" cy="22"/>
                      </a:xfrm>
                    </p:grpSpPr>
                    <p:sp>
                      <p:nvSpPr>
                        <p:cNvPr id="1660" name="AutoShape 462"/>
                        <p:cNvSpPr>
                          <a:spLocks noChangeArrowheads="1"/>
                        </p:cNvSpPr>
                        <p:nvPr/>
                      </p:nvSpPr>
                      <p:spPr bwMode="auto">
                        <a:xfrm>
                          <a:off x="1393" y="2286"/>
                          <a:ext cx="41" cy="10"/>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661" name="Line 463"/>
                        <p:cNvSpPr>
                          <a:spLocks noChangeShapeType="1"/>
                        </p:cNvSpPr>
                        <p:nvPr/>
                      </p:nvSpPr>
                      <p:spPr bwMode="auto">
                        <a:xfrm flipV="1">
                          <a:off x="1398" y="2279"/>
                          <a:ext cx="31" cy="14"/>
                        </a:xfrm>
                        <a:prstGeom prst="line">
                          <a:avLst/>
                        </a:prstGeom>
                        <a:noFill/>
                        <a:ln w="12700">
                          <a:solidFill>
                            <a:schemeClr val="tx1"/>
                          </a:solidFill>
                          <a:round/>
                          <a:headEnd/>
                          <a:tailEnd/>
                        </a:ln>
                      </p:spPr>
                      <p:txBody>
                        <a:bodyPr wrap="none" anchor="ctr"/>
                        <a:lstStyle/>
                        <a:p>
                          <a:endParaRPr lang="it-IT"/>
                        </a:p>
                      </p:txBody>
                    </p:sp>
                    <p:sp>
                      <p:nvSpPr>
                        <p:cNvPr id="1662" name="Line 464"/>
                        <p:cNvSpPr>
                          <a:spLocks noChangeShapeType="1"/>
                        </p:cNvSpPr>
                        <p:nvPr/>
                      </p:nvSpPr>
                      <p:spPr bwMode="auto">
                        <a:xfrm flipV="1">
                          <a:off x="1395" y="2285"/>
                          <a:ext cx="37" cy="16"/>
                        </a:xfrm>
                        <a:prstGeom prst="line">
                          <a:avLst/>
                        </a:prstGeom>
                        <a:noFill/>
                        <a:ln w="12700">
                          <a:solidFill>
                            <a:schemeClr val="tx1"/>
                          </a:solidFill>
                          <a:round/>
                          <a:headEnd/>
                          <a:tailEnd/>
                        </a:ln>
                      </p:spPr>
                      <p:txBody>
                        <a:bodyPr wrap="none" anchor="ctr"/>
                        <a:lstStyle/>
                        <a:p>
                          <a:endParaRPr lang="it-IT"/>
                        </a:p>
                      </p:txBody>
                    </p:sp>
                  </p:grpSp>
                </p:grpSp>
                <p:grpSp>
                  <p:nvGrpSpPr>
                    <p:cNvPr id="1533" name="Group 465"/>
                    <p:cNvGrpSpPr>
                      <a:grpSpLocks/>
                    </p:cNvGrpSpPr>
                    <p:nvPr/>
                  </p:nvGrpSpPr>
                  <p:grpSpPr bwMode="auto">
                    <a:xfrm>
                      <a:off x="2309" y="379"/>
                      <a:ext cx="29" cy="18"/>
                      <a:chOff x="1489" y="2025"/>
                      <a:chExt cx="57" cy="34"/>
                    </a:xfrm>
                  </p:grpSpPr>
                  <p:grpSp>
                    <p:nvGrpSpPr>
                      <p:cNvPr id="1648" name="Group 466"/>
                      <p:cNvGrpSpPr>
                        <a:grpSpLocks/>
                      </p:cNvGrpSpPr>
                      <p:nvPr/>
                    </p:nvGrpSpPr>
                    <p:grpSpPr bwMode="auto">
                      <a:xfrm>
                        <a:off x="1489" y="2025"/>
                        <a:ext cx="57" cy="23"/>
                        <a:chOff x="1489" y="2025"/>
                        <a:chExt cx="57" cy="23"/>
                      </a:xfrm>
                    </p:grpSpPr>
                    <p:sp>
                      <p:nvSpPr>
                        <p:cNvPr id="1653" name="Rectangle 467"/>
                        <p:cNvSpPr>
                          <a:spLocks noChangeArrowheads="1"/>
                        </p:cNvSpPr>
                        <p:nvPr/>
                      </p:nvSpPr>
                      <p:spPr bwMode="auto">
                        <a:xfrm>
                          <a:off x="1501" y="2030"/>
                          <a:ext cx="32" cy="14"/>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654" name="Oval 468"/>
                        <p:cNvSpPr>
                          <a:spLocks noChangeArrowheads="1"/>
                        </p:cNvSpPr>
                        <p:nvPr/>
                      </p:nvSpPr>
                      <p:spPr bwMode="auto">
                        <a:xfrm>
                          <a:off x="1506" y="2041"/>
                          <a:ext cx="22"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655" name="Freeform 469"/>
                        <p:cNvSpPr>
                          <a:spLocks/>
                        </p:cNvSpPr>
                        <p:nvPr/>
                      </p:nvSpPr>
                      <p:spPr bwMode="auto">
                        <a:xfrm>
                          <a:off x="1489" y="2025"/>
                          <a:ext cx="57" cy="18"/>
                        </a:xfrm>
                        <a:custGeom>
                          <a:avLst/>
                          <a:gdLst>
                            <a:gd name="T0" fmla="*/ 0 w 57"/>
                            <a:gd name="T1" fmla="*/ 16 h 18"/>
                            <a:gd name="T2" fmla="*/ 0 w 57"/>
                            <a:gd name="T3" fmla="*/ 0 h 18"/>
                            <a:gd name="T4" fmla="*/ 56 w 57"/>
                            <a:gd name="T5" fmla="*/ 0 h 18"/>
                            <a:gd name="T6" fmla="*/ 56 w 57"/>
                            <a:gd name="T7" fmla="*/ 17 h 18"/>
                            <a:gd name="T8" fmla="*/ 56 w 57"/>
                            <a:gd name="T9" fmla="*/ 17 h 18"/>
                            <a:gd name="T10" fmla="*/ 0 60000 65536"/>
                            <a:gd name="T11" fmla="*/ 0 60000 65536"/>
                            <a:gd name="T12" fmla="*/ 0 60000 65536"/>
                            <a:gd name="T13" fmla="*/ 0 60000 65536"/>
                            <a:gd name="T14" fmla="*/ 0 60000 65536"/>
                            <a:gd name="T15" fmla="*/ 0 w 57"/>
                            <a:gd name="T16" fmla="*/ 0 h 18"/>
                            <a:gd name="T17" fmla="*/ 57 w 57"/>
                            <a:gd name="T18" fmla="*/ 18 h 18"/>
                          </a:gdLst>
                          <a:ahLst/>
                          <a:cxnLst>
                            <a:cxn ang="T10">
                              <a:pos x="T0" y="T1"/>
                            </a:cxn>
                            <a:cxn ang="T11">
                              <a:pos x="T2" y="T3"/>
                            </a:cxn>
                            <a:cxn ang="T12">
                              <a:pos x="T4" y="T5"/>
                            </a:cxn>
                            <a:cxn ang="T13">
                              <a:pos x="T6" y="T7"/>
                            </a:cxn>
                            <a:cxn ang="T14">
                              <a:pos x="T8" y="T9"/>
                            </a:cxn>
                          </a:cxnLst>
                          <a:rect l="T15" t="T16" r="T17" b="T18"/>
                          <a:pathLst>
                            <a:path w="57" h="18">
                              <a:moveTo>
                                <a:pt x="0" y="16"/>
                              </a:moveTo>
                              <a:lnTo>
                                <a:pt x="0" y="0"/>
                              </a:lnTo>
                              <a:lnTo>
                                <a:pt x="56" y="0"/>
                              </a:lnTo>
                              <a:lnTo>
                                <a:pt x="56" y="1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656" name="Freeform 470"/>
                        <p:cNvSpPr>
                          <a:spLocks/>
                        </p:cNvSpPr>
                        <p:nvPr/>
                      </p:nvSpPr>
                      <p:spPr bwMode="auto">
                        <a:xfrm>
                          <a:off x="1532" y="2025"/>
                          <a:ext cx="14" cy="23"/>
                        </a:xfrm>
                        <a:custGeom>
                          <a:avLst/>
                          <a:gdLst>
                            <a:gd name="T0" fmla="*/ 13 w 14"/>
                            <a:gd name="T1" fmla="*/ 0 h 23"/>
                            <a:gd name="T2" fmla="*/ 13 w 14"/>
                            <a:gd name="T3" fmla="*/ 18 h 23"/>
                            <a:gd name="T4" fmla="*/ 12 w 14"/>
                            <a:gd name="T5" fmla="*/ 19 h 23"/>
                            <a:gd name="T6" fmla="*/ 11 w 14"/>
                            <a:gd name="T7" fmla="*/ 21 h 23"/>
                            <a:gd name="T8" fmla="*/ 9 w 14"/>
                            <a:gd name="T9" fmla="*/ 21 h 23"/>
                            <a:gd name="T10" fmla="*/ 7 w 14"/>
                            <a:gd name="T11" fmla="*/ 22 h 23"/>
                            <a:gd name="T12" fmla="*/ 5 w 14"/>
                            <a:gd name="T13" fmla="*/ 22 h 23"/>
                            <a:gd name="T14" fmla="*/ 3 w 14"/>
                            <a:gd name="T15" fmla="*/ 21 h 23"/>
                            <a:gd name="T16" fmla="*/ 1 w 14"/>
                            <a:gd name="T17" fmla="*/ 20 h 23"/>
                            <a:gd name="T18" fmla="*/ 0 w 14"/>
                            <a:gd name="T19" fmla="*/ 19 h 23"/>
                            <a:gd name="T20" fmla="*/ 0 w 14"/>
                            <a:gd name="T21" fmla="*/ 18 h 23"/>
                            <a:gd name="T22" fmla="*/ 0 w 14"/>
                            <a:gd name="T23" fmla="*/ 0 h 23"/>
                            <a:gd name="T24" fmla="*/ 13 w 14"/>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3"/>
                            <a:gd name="T41" fmla="*/ 14 w 14"/>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3">
                              <a:moveTo>
                                <a:pt x="13" y="0"/>
                              </a:moveTo>
                              <a:lnTo>
                                <a:pt x="13" y="18"/>
                              </a:lnTo>
                              <a:lnTo>
                                <a:pt x="12" y="19"/>
                              </a:lnTo>
                              <a:lnTo>
                                <a:pt x="11" y="21"/>
                              </a:lnTo>
                              <a:lnTo>
                                <a:pt x="9" y="21"/>
                              </a:lnTo>
                              <a:lnTo>
                                <a:pt x="7" y="22"/>
                              </a:lnTo>
                              <a:lnTo>
                                <a:pt x="5" y="22"/>
                              </a:lnTo>
                              <a:lnTo>
                                <a:pt x="3" y="21"/>
                              </a:lnTo>
                              <a:lnTo>
                                <a:pt x="1" y="20"/>
                              </a:lnTo>
                              <a:lnTo>
                                <a:pt x="0" y="19"/>
                              </a:lnTo>
                              <a:lnTo>
                                <a:pt x="0" y="18"/>
                              </a:lnTo>
                              <a:lnTo>
                                <a:pt x="0" y="0"/>
                              </a:lnTo>
                              <a:lnTo>
                                <a:pt x="13"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657" name="Freeform 471"/>
                        <p:cNvSpPr>
                          <a:spLocks/>
                        </p:cNvSpPr>
                        <p:nvPr/>
                      </p:nvSpPr>
                      <p:spPr bwMode="auto">
                        <a:xfrm>
                          <a:off x="1489" y="2025"/>
                          <a:ext cx="15" cy="23"/>
                        </a:xfrm>
                        <a:custGeom>
                          <a:avLst/>
                          <a:gdLst>
                            <a:gd name="T0" fmla="*/ 14 w 15"/>
                            <a:gd name="T1" fmla="*/ 0 h 23"/>
                            <a:gd name="T2" fmla="*/ 14 w 15"/>
                            <a:gd name="T3" fmla="*/ 18 h 23"/>
                            <a:gd name="T4" fmla="*/ 13 w 15"/>
                            <a:gd name="T5" fmla="*/ 19 h 23"/>
                            <a:gd name="T6" fmla="*/ 11 w 15"/>
                            <a:gd name="T7" fmla="*/ 21 h 23"/>
                            <a:gd name="T8" fmla="*/ 10 w 15"/>
                            <a:gd name="T9" fmla="*/ 21 h 23"/>
                            <a:gd name="T10" fmla="*/ 8 w 15"/>
                            <a:gd name="T11" fmla="*/ 22 h 23"/>
                            <a:gd name="T12" fmla="*/ 5 w 15"/>
                            <a:gd name="T13" fmla="*/ 22 h 23"/>
                            <a:gd name="T14" fmla="*/ 3 w 15"/>
                            <a:gd name="T15" fmla="*/ 21 h 23"/>
                            <a:gd name="T16" fmla="*/ 2 w 15"/>
                            <a:gd name="T17" fmla="*/ 20 h 23"/>
                            <a:gd name="T18" fmla="*/ 0 w 15"/>
                            <a:gd name="T19" fmla="*/ 19 h 23"/>
                            <a:gd name="T20" fmla="*/ 0 w 15"/>
                            <a:gd name="T21" fmla="*/ 18 h 23"/>
                            <a:gd name="T22" fmla="*/ 0 w 15"/>
                            <a:gd name="T23" fmla="*/ 0 h 23"/>
                            <a:gd name="T24" fmla="*/ 14 w 15"/>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
                            <a:gd name="T40" fmla="*/ 0 h 23"/>
                            <a:gd name="T41" fmla="*/ 15 w 15"/>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 h="23">
                              <a:moveTo>
                                <a:pt x="14" y="0"/>
                              </a:moveTo>
                              <a:lnTo>
                                <a:pt x="14" y="18"/>
                              </a:lnTo>
                              <a:lnTo>
                                <a:pt x="13" y="19"/>
                              </a:lnTo>
                              <a:lnTo>
                                <a:pt x="11" y="21"/>
                              </a:lnTo>
                              <a:lnTo>
                                <a:pt x="10" y="21"/>
                              </a:lnTo>
                              <a:lnTo>
                                <a:pt x="8" y="22"/>
                              </a:lnTo>
                              <a:lnTo>
                                <a:pt x="5" y="22"/>
                              </a:lnTo>
                              <a:lnTo>
                                <a:pt x="3" y="21"/>
                              </a:lnTo>
                              <a:lnTo>
                                <a:pt x="2" y="20"/>
                              </a:lnTo>
                              <a:lnTo>
                                <a:pt x="0" y="19"/>
                              </a:lnTo>
                              <a:lnTo>
                                <a:pt x="0" y="18"/>
                              </a:lnTo>
                              <a:lnTo>
                                <a:pt x="0" y="0"/>
                              </a:lnTo>
                              <a:lnTo>
                                <a:pt x="14"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649" name="Group 472"/>
                      <p:cNvGrpSpPr>
                        <a:grpSpLocks/>
                      </p:cNvGrpSpPr>
                      <p:nvPr/>
                    </p:nvGrpSpPr>
                    <p:grpSpPr bwMode="auto">
                      <a:xfrm>
                        <a:off x="1505" y="2043"/>
                        <a:ext cx="25" cy="16"/>
                        <a:chOff x="1505" y="2043"/>
                        <a:chExt cx="25" cy="16"/>
                      </a:xfrm>
                    </p:grpSpPr>
                    <p:sp>
                      <p:nvSpPr>
                        <p:cNvPr id="1650" name="AutoShape 473"/>
                        <p:cNvSpPr>
                          <a:spLocks noChangeArrowheads="1"/>
                        </p:cNvSpPr>
                        <p:nvPr/>
                      </p:nvSpPr>
                      <p:spPr bwMode="auto">
                        <a:xfrm>
                          <a:off x="1505" y="2049"/>
                          <a:ext cx="25" cy="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651" name="Line 474"/>
                        <p:cNvSpPr>
                          <a:spLocks noChangeShapeType="1"/>
                        </p:cNvSpPr>
                        <p:nvPr/>
                      </p:nvSpPr>
                      <p:spPr bwMode="auto">
                        <a:xfrm flipV="1">
                          <a:off x="1508" y="2043"/>
                          <a:ext cx="18" cy="12"/>
                        </a:xfrm>
                        <a:prstGeom prst="line">
                          <a:avLst/>
                        </a:prstGeom>
                        <a:noFill/>
                        <a:ln w="12700">
                          <a:solidFill>
                            <a:schemeClr val="tx1"/>
                          </a:solidFill>
                          <a:round/>
                          <a:headEnd/>
                          <a:tailEnd/>
                        </a:ln>
                      </p:spPr>
                      <p:txBody>
                        <a:bodyPr wrap="none" anchor="ctr"/>
                        <a:lstStyle/>
                        <a:p>
                          <a:endParaRPr lang="it-IT"/>
                        </a:p>
                      </p:txBody>
                    </p:sp>
                    <p:sp>
                      <p:nvSpPr>
                        <p:cNvPr id="1652" name="Line 475"/>
                        <p:cNvSpPr>
                          <a:spLocks noChangeShapeType="1"/>
                        </p:cNvSpPr>
                        <p:nvPr/>
                      </p:nvSpPr>
                      <p:spPr bwMode="auto">
                        <a:xfrm flipV="1">
                          <a:off x="1507" y="2047"/>
                          <a:ext cx="21" cy="12"/>
                        </a:xfrm>
                        <a:prstGeom prst="line">
                          <a:avLst/>
                        </a:prstGeom>
                        <a:noFill/>
                        <a:ln w="12700">
                          <a:solidFill>
                            <a:schemeClr val="tx1"/>
                          </a:solidFill>
                          <a:round/>
                          <a:headEnd/>
                          <a:tailEnd/>
                        </a:ln>
                      </p:spPr>
                      <p:txBody>
                        <a:bodyPr wrap="none" anchor="ctr"/>
                        <a:lstStyle/>
                        <a:p>
                          <a:endParaRPr lang="it-IT"/>
                        </a:p>
                      </p:txBody>
                    </p:sp>
                  </p:grpSp>
                </p:grpSp>
                <p:sp>
                  <p:nvSpPr>
                    <p:cNvPr id="1534" name="Line 476"/>
                    <p:cNvSpPr>
                      <a:spLocks noChangeShapeType="1"/>
                    </p:cNvSpPr>
                    <p:nvPr/>
                  </p:nvSpPr>
                  <p:spPr bwMode="auto">
                    <a:xfrm flipH="1">
                      <a:off x="2378" y="326"/>
                      <a:ext cx="17" cy="0"/>
                    </a:xfrm>
                    <a:prstGeom prst="line">
                      <a:avLst/>
                    </a:prstGeom>
                    <a:noFill/>
                    <a:ln w="12700">
                      <a:solidFill>
                        <a:srgbClr val="000000"/>
                      </a:solidFill>
                      <a:round/>
                      <a:headEnd/>
                      <a:tailEnd/>
                    </a:ln>
                  </p:spPr>
                  <p:txBody>
                    <a:bodyPr wrap="none" anchor="ctr"/>
                    <a:lstStyle/>
                    <a:p>
                      <a:endParaRPr lang="it-IT"/>
                    </a:p>
                  </p:txBody>
                </p:sp>
                <p:sp>
                  <p:nvSpPr>
                    <p:cNvPr id="1535" name="Line 477"/>
                    <p:cNvSpPr>
                      <a:spLocks noChangeShapeType="1"/>
                    </p:cNvSpPr>
                    <p:nvPr/>
                  </p:nvSpPr>
                  <p:spPr bwMode="auto">
                    <a:xfrm flipH="1">
                      <a:off x="2379" y="379"/>
                      <a:ext cx="14" cy="0"/>
                    </a:xfrm>
                    <a:prstGeom prst="line">
                      <a:avLst/>
                    </a:prstGeom>
                    <a:noFill/>
                    <a:ln w="12700">
                      <a:solidFill>
                        <a:srgbClr val="000000"/>
                      </a:solidFill>
                      <a:round/>
                      <a:headEnd/>
                      <a:tailEnd/>
                    </a:ln>
                  </p:spPr>
                  <p:txBody>
                    <a:bodyPr wrap="none" anchor="ctr"/>
                    <a:lstStyle/>
                    <a:p>
                      <a:endParaRPr lang="it-IT"/>
                    </a:p>
                  </p:txBody>
                </p:sp>
                <p:grpSp>
                  <p:nvGrpSpPr>
                    <p:cNvPr id="1536" name="Group 478"/>
                    <p:cNvGrpSpPr>
                      <a:grpSpLocks/>
                    </p:cNvGrpSpPr>
                    <p:nvPr/>
                  </p:nvGrpSpPr>
                  <p:grpSpPr bwMode="auto">
                    <a:xfrm>
                      <a:off x="2219" y="266"/>
                      <a:ext cx="166" cy="287"/>
                      <a:chOff x="1365" y="1922"/>
                      <a:chExt cx="317" cy="561"/>
                    </a:xfrm>
                  </p:grpSpPr>
                  <p:sp>
                    <p:nvSpPr>
                      <p:cNvPr id="1644" name="Freeform 479"/>
                      <p:cNvSpPr>
                        <a:spLocks/>
                      </p:cNvSpPr>
                      <p:nvPr/>
                    </p:nvSpPr>
                    <p:spPr bwMode="auto">
                      <a:xfrm>
                        <a:off x="1365" y="1922"/>
                        <a:ext cx="317" cy="561"/>
                      </a:xfrm>
                      <a:custGeom>
                        <a:avLst/>
                        <a:gdLst>
                          <a:gd name="T0" fmla="*/ 315 w 317"/>
                          <a:gd name="T1" fmla="*/ 560 h 561"/>
                          <a:gd name="T2" fmla="*/ 8 w 317"/>
                          <a:gd name="T3" fmla="*/ 559 h 561"/>
                          <a:gd name="T4" fmla="*/ 0 w 317"/>
                          <a:gd name="T5" fmla="*/ 543 h 561"/>
                          <a:gd name="T6" fmla="*/ 0 w 317"/>
                          <a:gd name="T7" fmla="*/ 514 h 561"/>
                          <a:gd name="T8" fmla="*/ 12 w 317"/>
                          <a:gd name="T9" fmla="*/ 514 h 561"/>
                          <a:gd name="T10" fmla="*/ 0 w 317"/>
                          <a:gd name="T11" fmla="*/ 460 h 561"/>
                          <a:gd name="T12" fmla="*/ 0 w 317"/>
                          <a:gd name="T13" fmla="*/ 414 h 561"/>
                          <a:gd name="T14" fmla="*/ 92 w 317"/>
                          <a:gd name="T15" fmla="*/ 414 h 561"/>
                          <a:gd name="T16" fmla="*/ 118 w 317"/>
                          <a:gd name="T17" fmla="*/ 376 h 561"/>
                          <a:gd name="T18" fmla="*/ 118 w 317"/>
                          <a:gd name="T19" fmla="*/ 224 h 561"/>
                          <a:gd name="T20" fmla="*/ 133 w 317"/>
                          <a:gd name="T21" fmla="*/ 213 h 561"/>
                          <a:gd name="T22" fmla="*/ 190 w 317"/>
                          <a:gd name="T23" fmla="*/ 213 h 561"/>
                          <a:gd name="T24" fmla="*/ 190 w 317"/>
                          <a:gd name="T25" fmla="*/ 104 h 561"/>
                          <a:gd name="T26" fmla="*/ 118 w 317"/>
                          <a:gd name="T27" fmla="*/ 104 h 561"/>
                          <a:gd name="T28" fmla="*/ 118 w 317"/>
                          <a:gd name="T29" fmla="*/ 0 h 561"/>
                          <a:gd name="T30" fmla="*/ 214 w 317"/>
                          <a:gd name="T31" fmla="*/ 0 h 561"/>
                          <a:gd name="T32" fmla="*/ 222 w 317"/>
                          <a:gd name="T33" fmla="*/ 0 h 561"/>
                          <a:gd name="T34" fmla="*/ 231 w 317"/>
                          <a:gd name="T35" fmla="*/ 1 h 561"/>
                          <a:gd name="T36" fmla="*/ 237 w 317"/>
                          <a:gd name="T37" fmla="*/ 0 h 561"/>
                          <a:gd name="T38" fmla="*/ 316 w 317"/>
                          <a:gd name="T39" fmla="*/ 0 h 5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7"/>
                          <a:gd name="T61" fmla="*/ 0 h 561"/>
                          <a:gd name="T62" fmla="*/ 317 w 317"/>
                          <a:gd name="T63" fmla="*/ 561 h 5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7" h="561">
                            <a:moveTo>
                              <a:pt x="315" y="560"/>
                            </a:moveTo>
                            <a:lnTo>
                              <a:pt x="8" y="559"/>
                            </a:lnTo>
                            <a:lnTo>
                              <a:pt x="0" y="543"/>
                            </a:lnTo>
                            <a:lnTo>
                              <a:pt x="0" y="514"/>
                            </a:lnTo>
                            <a:lnTo>
                              <a:pt x="12" y="514"/>
                            </a:lnTo>
                            <a:lnTo>
                              <a:pt x="0" y="460"/>
                            </a:lnTo>
                            <a:lnTo>
                              <a:pt x="0" y="414"/>
                            </a:lnTo>
                            <a:lnTo>
                              <a:pt x="92" y="414"/>
                            </a:lnTo>
                            <a:lnTo>
                              <a:pt x="118" y="376"/>
                            </a:lnTo>
                            <a:lnTo>
                              <a:pt x="118" y="224"/>
                            </a:lnTo>
                            <a:lnTo>
                              <a:pt x="133" y="213"/>
                            </a:lnTo>
                            <a:lnTo>
                              <a:pt x="190" y="213"/>
                            </a:lnTo>
                            <a:lnTo>
                              <a:pt x="190" y="104"/>
                            </a:lnTo>
                            <a:lnTo>
                              <a:pt x="118" y="104"/>
                            </a:lnTo>
                            <a:lnTo>
                              <a:pt x="118" y="0"/>
                            </a:lnTo>
                            <a:lnTo>
                              <a:pt x="214" y="0"/>
                            </a:lnTo>
                            <a:lnTo>
                              <a:pt x="222" y="0"/>
                            </a:lnTo>
                            <a:lnTo>
                              <a:pt x="231" y="1"/>
                            </a:lnTo>
                            <a:lnTo>
                              <a:pt x="237" y="0"/>
                            </a:lnTo>
                            <a:lnTo>
                              <a:pt x="316" y="0"/>
                            </a:lnTo>
                          </a:path>
                        </a:pathLst>
                      </a:custGeom>
                      <a:gradFill rotWithShape="0">
                        <a:gsLst>
                          <a:gs pos="0">
                            <a:srgbClr val="006B61"/>
                          </a:gs>
                          <a:gs pos="100000">
                            <a:srgbClr val="338981"/>
                          </a:gs>
                        </a:gsLst>
                        <a:lin ang="0" scaled="1"/>
                      </a:gradFill>
                      <a:ln w="12700" cap="rnd" cmpd="sng">
                        <a:solidFill>
                          <a:srgbClr val="000000"/>
                        </a:solidFill>
                        <a:prstDash val="solid"/>
                        <a:round/>
                        <a:headEnd type="none" w="med" len="med"/>
                        <a:tailEnd type="none" w="med" len="med"/>
                      </a:ln>
                    </p:spPr>
                    <p:txBody>
                      <a:bodyPr/>
                      <a:lstStyle/>
                      <a:p>
                        <a:endParaRPr lang="it-IT"/>
                      </a:p>
                    </p:txBody>
                  </p:sp>
                  <p:sp>
                    <p:nvSpPr>
                      <p:cNvPr id="1645" name="Line 480"/>
                      <p:cNvSpPr>
                        <a:spLocks noChangeShapeType="1"/>
                      </p:cNvSpPr>
                      <p:nvPr/>
                    </p:nvSpPr>
                    <p:spPr bwMode="auto">
                      <a:xfrm>
                        <a:off x="1369" y="2468"/>
                        <a:ext cx="306" cy="0"/>
                      </a:xfrm>
                      <a:prstGeom prst="line">
                        <a:avLst/>
                      </a:prstGeom>
                      <a:noFill/>
                      <a:ln w="12700">
                        <a:solidFill>
                          <a:schemeClr val="tx1"/>
                        </a:solidFill>
                        <a:round/>
                        <a:headEnd/>
                        <a:tailEnd/>
                      </a:ln>
                    </p:spPr>
                    <p:txBody>
                      <a:bodyPr wrap="none" anchor="ctr"/>
                      <a:lstStyle/>
                      <a:p>
                        <a:endParaRPr lang="it-IT"/>
                      </a:p>
                    </p:txBody>
                  </p:sp>
                  <p:sp>
                    <p:nvSpPr>
                      <p:cNvPr id="1646" name="Line 481"/>
                      <p:cNvSpPr>
                        <a:spLocks noChangeShapeType="1"/>
                      </p:cNvSpPr>
                      <p:nvPr/>
                    </p:nvSpPr>
                    <p:spPr bwMode="auto">
                      <a:xfrm>
                        <a:off x="1461" y="2336"/>
                        <a:ext cx="215" cy="0"/>
                      </a:xfrm>
                      <a:prstGeom prst="line">
                        <a:avLst/>
                      </a:prstGeom>
                      <a:noFill/>
                      <a:ln w="12700">
                        <a:solidFill>
                          <a:schemeClr val="tx1"/>
                        </a:solidFill>
                        <a:round/>
                        <a:headEnd/>
                        <a:tailEnd/>
                      </a:ln>
                    </p:spPr>
                    <p:txBody>
                      <a:bodyPr wrap="none" anchor="ctr"/>
                      <a:lstStyle/>
                      <a:p>
                        <a:endParaRPr lang="it-IT"/>
                      </a:p>
                    </p:txBody>
                  </p:sp>
                  <p:sp>
                    <p:nvSpPr>
                      <p:cNvPr id="1647" name="Line 482"/>
                      <p:cNvSpPr>
                        <a:spLocks noChangeShapeType="1"/>
                      </p:cNvSpPr>
                      <p:nvPr/>
                    </p:nvSpPr>
                    <p:spPr bwMode="auto">
                      <a:xfrm>
                        <a:off x="1490" y="2300"/>
                        <a:ext cx="186" cy="2"/>
                      </a:xfrm>
                      <a:prstGeom prst="line">
                        <a:avLst/>
                      </a:prstGeom>
                      <a:noFill/>
                      <a:ln w="12700">
                        <a:solidFill>
                          <a:schemeClr val="tx1"/>
                        </a:solidFill>
                        <a:round/>
                        <a:headEnd/>
                        <a:tailEnd/>
                      </a:ln>
                    </p:spPr>
                    <p:txBody>
                      <a:bodyPr wrap="none" anchor="ctr"/>
                      <a:lstStyle/>
                      <a:p>
                        <a:endParaRPr lang="it-IT"/>
                      </a:p>
                    </p:txBody>
                  </p:sp>
                </p:grpSp>
                <p:sp>
                  <p:nvSpPr>
                    <p:cNvPr id="1537" name="Line 483"/>
                    <p:cNvSpPr>
                      <a:spLocks noChangeShapeType="1"/>
                    </p:cNvSpPr>
                    <p:nvPr/>
                  </p:nvSpPr>
                  <p:spPr bwMode="auto">
                    <a:xfrm flipH="1">
                      <a:off x="2314" y="376"/>
                      <a:ext cx="69" cy="0"/>
                    </a:xfrm>
                    <a:prstGeom prst="line">
                      <a:avLst/>
                    </a:prstGeom>
                    <a:noFill/>
                    <a:ln w="12700">
                      <a:solidFill>
                        <a:srgbClr val="000000"/>
                      </a:solidFill>
                      <a:round/>
                      <a:headEnd/>
                      <a:tailEnd/>
                    </a:ln>
                  </p:spPr>
                  <p:txBody>
                    <a:bodyPr wrap="none" anchor="ctr"/>
                    <a:lstStyle/>
                    <a:p>
                      <a:endParaRPr lang="it-IT"/>
                    </a:p>
                  </p:txBody>
                </p:sp>
                <p:sp>
                  <p:nvSpPr>
                    <p:cNvPr id="1538" name="Line 484"/>
                    <p:cNvSpPr>
                      <a:spLocks noChangeShapeType="1"/>
                    </p:cNvSpPr>
                    <p:nvPr/>
                  </p:nvSpPr>
                  <p:spPr bwMode="auto">
                    <a:xfrm flipH="1">
                      <a:off x="2277" y="381"/>
                      <a:ext cx="106" cy="0"/>
                    </a:xfrm>
                    <a:prstGeom prst="line">
                      <a:avLst/>
                    </a:prstGeom>
                    <a:noFill/>
                    <a:ln w="12700">
                      <a:solidFill>
                        <a:srgbClr val="000000"/>
                      </a:solidFill>
                      <a:round/>
                      <a:headEnd/>
                      <a:tailEnd/>
                    </a:ln>
                  </p:spPr>
                  <p:txBody>
                    <a:bodyPr wrap="none" anchor="ctr"/>
                    <a:lstStyle/>
                    <a:p>
                      <a:endParaRPr lang="it-IT"/>
                    </a:p>
                  </p:txBody>
                </p:sp>
                <p:sp>
                  <p:nvSpPr>
                    <p:cNvPr id="1539" name="Line 485"/>
                    <p:cNvSpPr>
                      <a:spLocks noChangeShapeType="1"/>
                    </p:cNvSpPr>
                    <p:nvPr/>
                  </p:nvSpPr>
                  <p:spPr bwMode="auto">
                    <a:xfrm>
                      <a:off x="2317" y="318"/>
                      <a:ext cx="62" cy="0"/>
                    </a:xfrm>
                    <a:prstGeom prst="line">
                      <a:avLst/>
                    </a:prstGeom>
                    <a:noFill/>
                    <a:ln w="12700">
                      <a:solidFill>
                        <a:schemeClr val="tx1"/>
                      </a:solidFill>
                      <a:round/>
                      <a:headEnd/>
                      <a:tailEnd/>
                    </a:ln>
                  </p:spPr>
                  <p:txBody>
                    <a:bodyPr wrap="none" anchor="ctr"/>
                    <a:lstStyle/>
                    <a:p>
                      <a:endParaRPr lang="it-IT"/>
                    </a:p>
                  </p:txBody>
                </p:sp>
                <p:sp>
                  <p:nvSpPr>
                    <p:cNvPr id="1540" name="Line 486"/>
                    <p:cNvSpPr>
                      <a:spLocks noChangeShapeType="1"/>
                    </p:cNvSpPr>
                    <p:nvPr/>
                  </p:nvSpPr>
                  <p:spPr bwMode="auto">
                    <a:xfrm>
                      <a:off x="2248" y="432"/>
                      <a:ext cx="8" cy="0"/>
                    </a:xfrm>
                    <a:prstGeom prst="line">
                      <a:avLst/>
                    </a:prstGeom>
                    <a:noFill/>
                    <a:ln w="12700">
                      <a:solidFill>
                        <a:schemeClr val="tx1"/>
                      </a:solidFill>
                      <a:round/>
                      <a:headEnd/>
                      <a:tailEnd/>
                    </a:ln>
                  </p:spPr>
                  <p:txBody>
                    <a:bodyPr wrap="none" anchor="ctr"/>
                    <a:lstStyle/>
                    <a:p>
                      <a:endParaRPr lang="it-IT"/>
                    </a:p>
                  </p:txBody>
                </p:sp>
                <p:sp>
                  <p:nvSpPr>
                    <p:cNvPr id="1541" name="Line 487"/>
                    <p:cNvSpPr>
                      <a:spLocks noChangeShapeType="1"/>
                    </p:cNvSpPr>
                    <p:nvPr/>
                  </p:nvSpPr>
                  <p:spPr bwMode="auto">
                    <a:xfrm>
                      <a:off x="2247" y="436"/>
                      <a:ext cx="13" cy="0"/>
                    </a:xfrm>
                    <a:prstGeom prst="line">
                      <a:avLst/>
                    </a:prstGeom>
                    <a:noFill/>
                    <a:ln w="12700">
                      <a:solidFill>
                        <a:schemeClr val="tx1"/>
                      </a:solidFill>
                      <a:round/>
                      <a:headEnd/>
                      <a:tailEnd/>
                    </a:ln>
                  </p:spPr>
                  <p:txBody>
                    <a:bodyPr wrap="none" anchor="ctr"/>
                    <a:lstStyle/>
                    <a:p>
                      <a:endParaRPr lang="it-IT"/>
                    </a:p>
                  </p:txBody>
                </p:sp>
                <p:grpSp>
                  <p:nvGrpSpPr>
                    <p:cNvPr id="1542" name="Group 488"/>
                    <p:cNvGrpSpPr>
                      <a:grpSpLocks/>
                    </p:cNvGrpSpPr>
                    <p:nvPr/>
                  </p:nvGrpSpPr>
                  <p:grpSpPr bwMode="auto">
                    <a:xfrm>
                      <a:off x="2321" y="271"/>
                      <a:ext cx="14" cy="25"/>
                      <a:chOff x="1455" y="1933"/>
                      <a:chExt cx="26" cy="48"/>
                    </a:xfrm>
                  </p:grpSpPr>
                  <p:grpSp>
                    <p:nvGrpSpPr>
                      <p:cNvPr id="1634" name="Group 489"/>
                      <p:cNvGrpSpPr>
                        <a:grpSpLocks/>
                      </p:cNvGrpSpPr>
                      <p:nvPr/>
                    </p:nvGrpSpPr>
                    <p:grpSpPr bwMode="auto">
                      <a:xfrm>
                        <a:off x="1463" y="1933"/>
                        <a:ext cx="18" cy="48"/>
                        <a:chOff x="1463" y="1933"/>
                        <a:chExt cx="18" cy="48"/>
                      </a:xfrm>
                    </p:grpSpPr>
                    <p:sp>
                      <p:nvSpPr>
                        <p:cNvPr id="1639" name="Rectangle 490"/>
                        <p:cNvSpPr>
                          <a:spLocks noChangeArrowheads="1"/>
                        </p:cNvSpPr>
                        <p:nvPr/>
                      </p:nvSpPr>
                      <p:spPr bwMode="auto">
                        <a:xfrm>
                          <a:off x="1466" y="1942"/>
                          <a:ext cx="9" cy="2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640" name="Oval 491"/>
                        <p:cNvSpPr>
                          <a:spLocks noChangeArrowheads="1"/>
                        </p:cNvSpPr>
                        <p:nvPr/>
                      </p:nvSpPr>
                      <p:spPr bwMode="auto">
                        <a:xfrm>
                          <a:off x="1466" y="1947"/>
                          <a:ext cx="1" cy="18"/>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641" name="Freeform 492"/>
                        <p:cNvSpPr>
                          <a:spLocks/>
                        </p:cNvSpPr>
                        <p:nvPr/>
                      </p:nvSpPr>
                      <p:spPr bwMode="auto">
                        <a:xfrm>
                          <a:off x="1466" y="1933"/>
                          <a:ext cx="15" cy="48"/>
                        </a:xfrm>
                        <a:custGeom>
                          <a:avLst/>
                          <a:gdLst>
                            <a:gd name="T0" fmla="*/ 1 w 15"/>
                            <a:gd name="T1" fmla="*/ 0 h 48"/>
                            <a:gd name="T2" fmla="*/ 14 w 15"/>
                            <a:gd name="T3" fmla="*/ 0 h 48"/>
                            <a:gd name="T4" fmla="*/ 14 w 15"/>
                            <a:gd name="T5" fmla="*/ 47 h 48"/>
                            <a:gd name="T6" fmla="*/ 0 w 15"/>
                            <a:gd name="T7" fmla="*/ 47 h 48"/>
                            <a:gd name="T8" fmla="*/ 0 w 15"/>
                            <a:gd name="T9" fmla="*/ 47 h 48"/>
                            <a:gd name="T10" fmla="*/ 0 60000 65536"/>
                            <a:gd name="T11" fmla="*/ 0 60000 65536"/>
                            <a:gd name="T12" fmla="*/ 0 60000 65536"/>
                            <a:gd name="T13" fmla="*/ 0 60000 65536"/>
                            <a:gd name="T14" fmla="*/ 0 60000 65536"/>
                            <a:gd name="T15" fmla="*/ 0 w 15"/>
                            <a:gd name="T16" fmla="*/ 0 h 48"/>
                            <a:gd name="T17" fmla="*/ 15 w 15"/>
                            <a:gd name="T18" fmla="*/ 48 h 48"/>
                          </a:gdLst>
                          <a:ahLst/>
                          <a:cxnLst>
                            <a:cxn ang="T10">
                              <a:pos x="T0" y="T1"/>
                            </a:cxn>
                            <a:cxn ang="T11">
                              <a:pos x="T2" y="T3"/>
                            </a:cxn>
                            <a:cxn ang="T12">
                              <a:pos x="T4" y="T5"/>
                            </a:cxn>
                            <a:cxn ang="T13">
                              <a:pos x="T6" y="T7"/>
                            </a:cxn>
                            <a:cxn ang="T14">
                              <a:pos x="T8" y="T9"/>
                            </a:cxn>
                          </a:cxnLst>
                          <a:rect l="T15" t="T16" r="T17" b="T18"/>
                          <a:pathLst>
                            <a:path w="15" h="48">
                              <a:moveTo>
                                <a:pt x="1" y="0"/>
                              </a:moveTo>
                              <a:lnTo>
                                <a:pt x="14" y="0"/>
                              </a:lnTo>
                              <a:lnTo>
                                <a:pt x="14" y="47"/>
                              </a:lnTo>
                              <a:lnTo>
                                <a:pt x="0" y="4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642" name="Freeform 493"/>
                        <p:cNvSpPr>
                          <a:spLocks/>
                        </p:cNvSpPr>
                        <p:nvPr/>
                      </p:nvSpPr>
                      <p:spPr bwMode="auto">
                        <a:xfrm>
                          <a:off x="1463" y="1969"/>
                          <a:ext cx="18" cy="12"/>
                        </a:xfrm>
                        <a:custGeom>
                          <a:avLst/>
                          <a:gdLst>
                            <a:gd name="T0" fmla="*/ 17 w 18"/>
                            <a:gd name="T1" fmla="*/ 11 h 12"/>
                            <a:gd name="T2" fmla="*/ 3 w 18"/>
                            <a:gd name="T3" fmla="*/ 11 h 12"/>
                            <a:gd name="T4" fmla="*/ 2 w 18"/>
                            <a:gd name="T5" fmla="*/ 10 h 12"/>
                            <a:gd name="T6" fmla="*/ 1 w 18"/>
                            <a:gd name="T7" fmla="*/ 9 h 12"/>
                            <a:gd name="T8" fmla="*/ 0 w 18"/>
                            <a:gd name="T9" fmla="*/ 8 h 12"/>
                            <a:gd name="T10" fmla="*/ 0 w 18"/>
                            <a:gd name="T11" fmla="*/ 6 h 12"/>
                            <a:gd name="T12" fmla="*/ 0 w 18"/>
                            <a:gd name="T13" fmla="*/ 4 h 12"/>
                            <a:gd name="T14" fmla="*/ 1 w 18"/>
                            <a:gd name="T15" fmla="*/ 2 h 12"/>
                            <a:gd name="T16" fmla="*/ 2 w 18"/>
                            <a:gd name="T17" fmla="*/ 1 h 12"/>
                            <a:gd name="T18" fmla="*/ 2 w 18"/>
                            <a:gd name="T19" fmla="*/ 0 h 12"/>
                            <a:gd name="T20" fmla="*/ 3 w 18"/>
                            <a:gd name="T21" fmla="*/ 0 h 12"/>
                            <a:gd name="T22" fmla="*/ 17 w 18"/>
                            <a:gd name="T23" fmla="*/ 0 h 12"/>
                            <a:gd name="T24" fmla="*/ 17 w 18"/>
                            <a:gd name="T25" fmla="*/ 11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2"/>
                            <a:gd name="T41" fmla="*/ 18 w 18"/>
                            <a:gd name="T42" fmla="*/ 12 h 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2">
                              <a:moveTo>
                                <a:pt x="17" y="11"/>
                              </a:moveTo>
                              <a:lnTo>
                                <a:pt x="3" y="11"/>
                              </a:lnTo>
                              <a:lnTo>
                                <a:pt x="2" y="10"/>
                              </a:lnTo>
                              <a:lnTo>
                                <a:pt x="1" y="9"/>
                              </a:lnTo>
                              <a:lnTo>
                                <a:pt x="0" y="8"/>
                              </a:lnTo>
                              <a:lnTo>
                                <a:pt x="0" y="6"/>
                              </a:lnTo>
                              <a:lnTo>
                                <a:pt x="0" y="4"/>
                              </a:lnTo>
                              <a:lnTo>
                                <a:pt x="1" y="2"/>
                              </a:lnTo>
                              <a:lnTo>
                                <a:pt x="2" y="1"/>
                              </a:lnTo>
                              <a:lnTo>
                                <a:pt x="2" y="0"/>
                              </a:lnTo>
                              <a:lnTo>
                                <a:pt x="3" y="0"/>
                              </a:lnTo>
                              <a:lnTo>
                                <a:pt x="17" y="0"/>
                              </a:lnTo>
                              <a:lnTo>
                                <a:pt x="17" y="11"/>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643" name="Freeform 494"/>
                        <p:cNvSpPr>
                          <a:spLocks/>
                        </p:cNvSpPr>
                        <p:nvPr/>
                      </p:nvSpPr>
                      <p:spPr bwMode="auto">
                        <a:xfrm>
                          <a:off x="1463" y="1933"/>
                          <a:ext cx="18" cy="12"/>
                        </a:xfrm>
                        <a:custGeom>
                          <a:avLst/>
                          <a:gdLst>
                            <a:gd name="T0" fmla="*/ 17 w 18"/>
                            <a:gd name="T1" fmla="*/ 11 h 12"/>
                            <a:gd name="T2" fmla="*/ 3 w 18"/>
                            <a:gd name="T3" fmla="*/ 11 h 12"/>
                            <a:gd name="T4" fmla="*/ 2 w 18"/>
                            <a:gd name="T5" fmla="*/ 10 h 12"/>
                            <a:gd name="T6" fmla="*/ 1 w 18"/>
                            <a:gd name="T7" fmla="*/ 9 h 12"/>
                            <a:gd name="T8" fmla="*/ 0 w 18"/>
                            <a:gd name="T9" fmla="*/ 8 h 12"/>
                            <a:gd name="T10" fmla="*/ 0 w 18"/>
                            <a:gd name="T11" fmla="*/ 6 h 12"/>
                            <a:gd name="T12" fmla="*/ 0 w 18"/>
                            <a:gd name="T13" fmla="*/ 4 h 12"/>
                            <a:gd name="T14" fmla="*/ 1 w 18"/>
                            <a:gd name="T15" fmla="*/ 2 h 12"/>
                            <a:gd name="T16" fmla="*/ 2 w 18"/>
                            <a:gd name="T17" fmla="*/ 1 h 12"/>
                            <a:gd name="T18" fmla="*/ 2 w 18"/>
                            <a:gd name="T19" fmla="*/ 0 h 12"/>
                            <a:gd name="T20" fmla="*/ 3 w 18"/>
                            <a:gd name="T21" fmla="*/ 0 h 12"/>
                            <a:gd name="T22" fmla="*/ 17 w 18"/>
                            <a:gd name="T23" fmla="*/ 0 h 12"/>
                            <a:gd name="T24" fmla="*/ 17 w 18"/>
                            <a:gd name="T25" fmla="*/ 11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2"/>
                            <a:gd name="T41" fmla="*/ 18 w 18"/>
                            <a:gd name="T42" fmla="*/ 12 h 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2">
                              <a:moveTo>
                                <a:pt x="17" y="11"/>
                              </a:moveTo>
                              <a:lnTo>
                                <a:pt x="3" y="11"/>
                              </a:lnTo>
                              <a:lnTo>
                                <a:pt x="2" y="10"/>
                              </a:lnTo>
                              <a:lnTo>
                                <a:pt x="1" y="9"/>
                              </a:lnTo>
                              <a:lnTo>
                                <a:pt x="0" y="8"/>
                              </a:lnTo>
                              <a:lnTo>
                                <a:pt x="0" y="6"/>
                              </a:lnTo>
                              <a:lnTo>
                                <a:pt x="0" y="4"/>
                              </a:lnTo>
                              <a:lnTo>
                                <a:pt x="1" y="2"/>
                              </a:lnTo>
                              <a:lnTo>
                                <a:pt x="2" y="1"/>
                              </a:lnTo>
                              <a:lnTo>
                                <a:pt x="2" y="0"/>
                              </a:lnTo>
                              <a:lnTo>
                                <a:pt x="3" y="0"/>
                              </a:lnTo>
                              <a:lnTo>
                                <a:pt x="17" y="0"/>
                              </a:lnTo>
                              <a:lnTo>
                                <a:pt x="17" y="11"/>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635" name="Group 495"/>
                      <p:cNvGrpSpPr>
                        <a:grpSpLocks/>
                      </p:cNvGrpSpPr>
                      <p:nvPr/>
                    </p:nvGrpSpPr>
                    <p:grpSpPr bwMode="auto">
                      <a:xfrm>
                        <a:off x="1455" y="1947"/>
                        <a:ext cx="8" cy="20"/>
                        <a:chOff x="1455" y="1947"/>
                        <a:chExt cx="8" cy="20"/>
                      </a:xfrm>
                    </p:grpSpPr>
                    <p:sp>
                      <p:nvSpPr>
                        <p:cNvPr id="1636" name="AutoShape 496"/>
                        <p:cNvSpPr>
                          <a:spLocks noChangeArrowheads="1"/>
                        </p:cNvSpPr>
                        <p:nvPr/>
                      </p:nvSpPr>
                      <p:spPr bwMode="auto">
                        <a:xfrm>
                          <a:off x="1458" y="1947"/>
                          <a:ext cx="1" cy="20"/>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637" name="Line 497"/>
                        <p:cNvSpPr>
                          <a:spLocks noChangeShapeType="1"/>
                        </p:cNvSpPr>
                        <p:nvPr/>
                      </p:nvSpPr>
                      <p:spPr bwMode="auto">
                        <a:xfrm>
                          <a:off x="1458" y="1948"/>
                          <a:ext cx="5" cy="16"/>
                        </a:xfrm>
                        <a:prstGeom prst="line">
                          <a:avLst/>
                        </a:prstGeom>
                        <a:noFill/>
                        <a:ln w="12700">
                          <a:solidFill>
                            <a:schemeClr val="tx1"/>
                          </a:solidFill>
                          <a:round/>
                          <a:headEnd/>
                          <a:tailEnd/>
                        </a:ln>
                      </p:spPr>
                      <p:txBody>
                        <a:bodyPr wrap="none" anchor="ctr"/>
                        <a:lstStyle/>
                        <a:p>
                          <a:endParaRPr lang="it-IT"/>
                        </a:p>
                      </p:txBody>
                    </p:sp>
                    <p:sp>
                      <p:nvSpPr>
                        <p:cNvPr id="1638" name="Line 498"/>
                        <p:cNvSpPr>
                          <a:spLocks noChangeShapeType="1"/>
                        </p:cNvSpPr>
                        <p:nvPr/>
                      </p:nvSpPr>
                      <p:spPr bwMode="auto">
                        <a:xfrm>
                          <a:off x="1455" y="1948"/>
                          <a:ext cx="3" cy="17"/>
                        </a:xfrm>
                        <a:prstGeom prst="line">
                          <a:avLst/>
                        </a:prstGeom>
                        <a:noFill/>
                        <a:ln w="12700">
                          <a:solidFill>
                            <a:schemeClr val="tx1"/>
                          </a:solidFill>
                          <a:round/>
                          <a:headEnd/>
                          <a:tailEnd/>
                        </a:ln>
                      </p:spPr>
                      <p:txBody>
                        <a:bodyPr wrap="none" anchor="ctr"/>
                        <a:lstStyle/>
                        <a:p>
                          <a:endParaRPr lang="it-IT"/>
                        </a:p>
                      </p:txBody>
                    </p:sp>
                  </p:grpSp>
                </p:grpSp>
                <p:grpSp>
                  <p:nvGrpSpPr>
                    <p:cNvPr id="1543" name="Group 499"/>
                    <p:cNvGrpSpPr>
                      <a:grpSpLocks/>
                    </p:cNvGrpSpPr>
                    <p:nvPr/>
                  </p:nvGrpSpPr>
                  <p:grpSpPr bwMode="auto">
                    <a:xfrm flipV="1">
                      <a:off x="2231" y="155"/>
                      <a:ext cx="148" cy="34"/>
                      <a:chOff x="1386" y="2597"/>
                      <a:chExt cx="286" cy="54"/>
                    </a:xfrm>
                  </p:grpSpPr>
                  <p:grpSp>
                    <p:nvGrpSpPr>
                      <p:cNvPr id="1590" name="Group 500"/>
                      <p:cNvGrpSpPr>
                        <a:grpSpLocks/>
                      </p:cNvGrpSpPr>
                      <p:nvPr/>
                    </p:nvGrpSpPr>
                    <p:grpSpPr bwMode="auto">
                      <a:xfrm>
                        <a:off x="1386" y="2598"/>
                        <a:ext cx="83" cy="52"/>
                        <a:chOff x="1380" y="2598"/>
                        <a:chExt cx="83" cy="52"/>
                      </a:xfrm>
                    </p:grpSpPr>
                    <p:grpSp>
                      <p:nvGrpSpPr>
                        <p:cNvPr id="1624" name="Group 501"/>
                        <p:cNvGrpSpPr>
                          <a:grpSpLocks/>
                        </p:cNvGrpSpPr>
                        <p:nvPr/>
                      </p:nvGrpSpPr>
                      <p:grpSpPr bwMode="auto">
                        <a:xfrm>
                          <a:off x="1380" y="2598"/>
                          <a:ext cx="83" cy="36"/>
                          <a:chOff x="1380" y="2598"/>
                          <a:chExt cx="83" cy="36"/>
                        </a:xfrm>
                      </p:grpSpPr>
                      <p:sp>
                        <p:nvSpPr>
                          <p:cNvPr id="1629" name="Rectangle 502"/>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630" name="Oval 503"/>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631" name="Freeform 504"/>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632" name="Freeform 505"/>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633" name="Freeform 506"/>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625" name="Group 507"/>
                        <p:cNvGrpSpPr>
                          <a:grpSpLocks/>
                        </p:cNvGrpSpPr>
                        <p:nvPr/>
                      </p:nvGrpSpPr>
                      <p:grpSpPr bwMode="auto">
                        <a:xfrm>
                          <a:off x="1400" y="2629"/>
                          <a:ext cx="43" cy="21"/>
                          <a:chOff x="1400" y="2629"/>
                          <a:chExt cx="43" cy="21"/>
                        </a:xfrm>
                      </p:grpSpPr>
                      <p:sp>
                        <p:nvSpPr>
                          <p:cNvPr id="1626" name="AutoShape 508"/>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627" name="Line 509"/>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1628" name="Line 510"/>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1591" name="Group 511"/>
                      <p:cNvGrpSpPr>
                        <a:grpSpLocks/>
                      </p:cNvGrpSpPr>
                      <p:nvPr/>
                    </p:nvGrpSpPr>
                    <p:grpSpPr bwMode="auto">
                      <a:xfrm>
                        <a:off x="1428" y="2599"/>
                        <a:ext cx="83" cy="52"/>
                        <a:chOff x="1422" y="2599"/>
                        <a:chExt cx="83" cy="52"/>
                      </a:xfrm>
                    </p:grpSpPr>
                    <p:grpSp>
                      <p:nvGrpSpPr>
                        <p:cNvPr id="1614" name="Group 512"/>
                        <p:cNvGrpSpPr>
                          <a:grpSpLocks/>
                        </p:cNvGrpSpPr>
                        <p:nvPr/>
                      </p:nvGrpSpPr>
                      <p:grpSpPr bwMode="auto">
                        <a:xfrm>
                          <a:off x="1422" y="2599"/>
                          <a:ext cx="83" cy="36"/>
                          <a:chOff x="1422" y="2599"/>
                          <a:chExt cx="83" cy="36"/>
                        </a:xfrm>
                      </p:grpSpPr>
                      <p:sp>
                        <p:nvSpPr>
                          <p:cNvPr id="1619" name="Rectangle 513"/>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620" name="Oval 514"/>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621" name="Freeform 515"/>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622" name="Freeform 516"/>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623" name="Freeform 517"/>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615" name="Group 518"/>
                        <p:cNvGrpSpPr>
                          <a:grpSpLocks/>
                        </p:cNvGrpSpPr>
                        <p:nvPr/>
                      </p:nvGrpSpPr>
                      <p:grpSpPr bwMode="auto">
                        <a:xfrm>
                          <a:off x="1443" y="2630"/>
                          <a:ext cx="42" cy="21"/>
                          <a:chOff x="1443" y="2630"/>
                          <a:chExt cx="42" cy="21"/>
                        </a:xfrm>
                      </p:grpSpPr>
                      <p:sp>
                        <p:nvSpPr>
                          <p:cNvPr id="1616" name="AutoShape 519"/>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617" name="Line 520"/>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1618" name="Line 521"/>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1592" name="Group 522"/>
                      <p:cNvGrpSpPr>
                        <a:grpSpLocks/>
                      </p:cNvGrpSpPr>
                      <p:nvPr/>
                    </p:nvGrpSpPr>
                    <p:grpSpPr bwMode="auto">
                      <a:xfrm>
                        <a:off x="1492" y="2597"/>
                        <a:ext cx="83" cy="53"/>
                        <a:chOff x="1486" y="2597"/>
                        <a:chExt cx="83" cy="53"/>
                      </a:xfrm>
                    </p:grpSpPr>
                    <p:grpSp>
                      <p:nvGrpSpPr>
                        <p:cNvPr id="1604" name="Group 523"/>
                        <p:cNvGrpSpPr>
                          <a:grpSpLocks/>
                        </p:cNvGrpSpPr>
                        <p:nvPr/>
                      </p:nvGrpSpPr>
                      <p:grpSpPr bwMode="auto">
                        <a:xfrm>
                          <a:off x="1486" y="2597"/>
                          <a:ext cx="83" cy="36"/>
                          <a:chOff x="1486" y="2597"/>
                          <a:chExt cx="83" cy="36"/>
                        </a:xfrm>
                      </p:grpSpPr>
                      <p:sp>
                        <p:nvSpPr>
                          <p:cNvPr id="1609" name="Rectangle 524"/>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610" name="Oval 525"/>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611" name="Freeform 526"/>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612" name="Freeform 527"/>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613" name="Freeform 528"/>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605" name="Group 529"/>
                        <p:cNvGrpSpPr>
                          <a:grpSpLocks/>
                        </p:cNvGrpSpPr>
                        <p:nvPr/>
                      </p:nvGrpSpPr>
                      <p:grpSpPr bwMode="auto">
                        <a:xfrm>
                          <a:off x="1507" y="2628"/>
                          <a:ext cx="41" cy="22"/>
                          <a:chOff x="1507" y="2628"/>
                          <a:chExt cx="41" cy="22"/>
                        </a:xfrm>
                      </p:grpSpPr>
                      <p:sp>
                        <p:nvSpPr>
                          <p:cNvPr id="1606" name="AutoShape 530"/>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607" name="Line 531"/>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1608" name="Line 532"/>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1593" name="Group 533"/>
                      <p:cNvGrpSpPr>
                        <a:grpSpLocks/>
                      </p:cNvGrpSpPr>
                      <p:nvPr/>
                    </p:nvGrpSpPr>
                    <p:grpSpPr bwMode="auto">
                      <a:xfrm>
                        <a:off x="1588" y="2598"/>
                        <a:ext cx="84" cy="52"/>
                        <a:chOff x="1582" y="2598"/>
                        <a:chExt cx="84" cy="52"/>
                      </a:xfrm>
                    </p:grpSpPr>
                    <p:grpSp>
                      <p:nvGrpSpPr>
                        <p:cNvPr id="1594" name="Group 534"/>
                        <p:cNvGrpSpPr>
                          <a:grpSpLocks/>
                        </p:cNvGrpSpPr>
                        <p:nvPr/>
                      </p:nvGrpSpPr>
                      <p:grpSpPr bwMode="auto">
                        <a:xfrm>
                          <a:off x="1582" y="2598"/>
                          <a:ext cx="84" cy="36"/>
                          <a:chOff x="1582" y="2598"/>
                          <a:chExt cx="84" cy="36"/>
                        </a:xfrm>
                      </p:grpSpPr>
                      <p:sp>
                        <p:nvSpPr>
                          <p:cNvPr id="1599" name="Rectangle 535"/>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600" name="Oval 536"/>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601" name="Freeform 537"/>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602" name="Freeform 538"/>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603" name="Freeform 539"/>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595" name="Group 540"/>
                        <p:cNvGrpSpPr>
                          <a:grpSpLocks/>
                        </p:cNvGrpSpPr>
                        <p:nvPr/>
                      </p:nvGrpSpPr>
                      <p:grpSpPr bwMode="auto">
                        <a:xfrm>
                          <a:off x="1603" y="2629"/>
                          <a:ext cx="43" cy="21"/>
                          <a:chOff x="1603" y="2629"/>
                          <a:chExt cx="43" cy="21"/>
                        </a:xfrm>
                      </p:grpSpPr>
                      <p:sp>
                        <p:nvSpPr>
                          <p:cNvPr id="1596" name="AutoShape 541"/>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597" name="Line 542"/>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1598" name="Line 543"/>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grpSp>
                  <p:nvGrpSpPr>
                    <p:cNvPr id="1544" name="Group 544"/>
                    <p:cNvGrpSpPr>
                      <a:grpSpLocks/>
                    </p:cNvGrpSpPr>
                    <p:nvPr/>
                  </p:nvGrpSpPr>
                  <p:grpSpPr bwMode="auto">
                    <a:xfrm>
                      <a:off x="2291" y="607"/>
                      <a:ext cx="85" cy="40"/>
                      <a:chOff x="1386" y="2597"/>
                      <a:chExt cx="286" cy="54"/>
                    </a:xfrm>
                  </p:grpSpPr>
                  <p:grpSp>
                    <p:nvGrpSpPr>
                      <p:cNvPr id="1546" name="Group 545"/>
                      <p:cNvGrpSpPr>
                        <a:grpSpLocks/>
                      </p:cNvGrpSpPr>
                      <p:nvPr/>
                    </p:nvGrpSpPr>
                    <p:grpSpPr bwMode="auto">
                      <a:xfrm>
                        <a:off x="1386" y="2598"/>
                        <a:ext cx="83" cy="52"/>
                        <a:chOff x="1380" y="2598"/>
                        <a:chExt cx="83" cy="52"/>
                      </a:xfrm>
                    </p:grpSpPr>
                    <p:grpSp>
                      <p:nvGrpSpPr>
                        <p:cNvPr id="1580" name="Group 546"/>
                        <p:cNvGrpSpPr>
                          <a:grpSpLocks/>
                        </p:cNvGrpSpPr>
                        <p:nvPr/>
                      </p:nvGrpSpPr>
                      <p:grpSpPr bwMode="auto">
                        <a:xfrm>
                          <a:off x="1380" y="2598"/>
                          <a:ext cx="83" cy="36"/>
                          <a:chOff x="1380" y="2598"/>
                          <a:chExt cx="83" cy="36"/>
                        </a:xfrm>
                      </p:grpSpPr>
                      <p:sp>
                        <p:nvSpPr>
                          <p:cNvPr id="1585" name="Rectangle 547"/>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586" name="Oval 548"/>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587" name="Freeform 549"/>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588" name="Freeform 550"/>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589" name="Freeform 551"/>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581" name="Group 552"/>
                        <p:cNvGrpSpPr>
                          <a:grpSpLocks/>
                        </p:cNvGrpSpPr>
                        <p:nvPr/>
                      </p:nvGrpSpPr>
                      <p:grpSpPr bwMode="auto">
                        <a:xfrm>
                          <a:off x="1400" y="2629"/>
                          <a:ext cx="43" cy="21"/>
                          <a:chOff x="1400" y="2629"/>
                          <a:chExt cx="43" cy="21"/>
                        </a:xfrm>
                      </p:grpSpPr>
                      <p:sp>
                        <p:nvSpPr>
                          <p:cNvPr id="1582" name="AutoShape 553"/>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583" name="Line 554"/>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1584" name="Line 555"/>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1547" name="Group 556"/>
                      <p:cNvGrpSpPr>
                        <a:grpSpLocks/>
                      </p:cNvGrpSpPr>
                      <p:nvPr/>
                    </p:nvGrpSpPr>
                    <p:grpSpPr bwMode="auto">
                      <a:xfrm>
                        <a:off x="1428" y="2599"/>
                        <a:ext cx="83" cy="52"/>
                        <a:chOff x="1422" y="2599"/>
                        <a:chExt cx="83" cy="52"/>
                      </a:xfrm>
                    </p:grpSpPr>
                    <p:grpSp>
                      <p:nvGrpSpPr>
                        <p:cNvPr id="1570" name="Group 557"/>
                        <p:cNvGrpSpPr>
                          <a:grpSpLocks/>
                        </p:cNvGrpSpPr>
                        <p:nvPr/>
                      </p:nvGrpSpPr>
                      <p:grpSpPr bwMode="auto">
                        <a:xfrm>
                          <a:off x="1422" y="2599"/>
                          <a:ext cx="83" cy="36"/>
                          <a:chOff x="1422" y="2599"/>
                          <a:chExt cx="83" cy="36"/>
                        </a:xfrm>
                      </p:grpSpPr>
                      <p:sp>
                        <p:nvSpPr>
                          <p:cNvPr id="1575" name="Rectangle 558"/>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576" name="Oval 559"/>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577" name="Freeform 560"/>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578" name="Freeform 561"/>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579" name="Freeform 562"/>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571" name="Group 563"/>
                        <p:cNvGrpSpPr>
                          <a:grpSpLocks/>
                        </p:cNvGrpSpPr>
                        <p:nvPr/>
                      </p:nvGrpSpPr>
                      <p:grpSpPr bwMode="auto">
                        <a:xfrm>
                          <a:off x="1443" y="2630"/>
                          <a:ext cx="42" cy="21"/>
                          <a:chOff x="1443" y="2630"/>
                          <a:chExt cx="42" cy="21"/>
                        </a:xfrm>
                      </p:grpSpPr>
                      <p:sp>
                        <p:nvSpPr>
                          <p:cNvPr id="1572" name="AutoShape 564"/>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573" name="Line 565"/>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1574" name="Line 566"/>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1548" name="Group 567"/>
                      <p:cNvGrpSpPr>
                        <a:grpSpLocks/>
                      </p:cNvGrpSpPr>
                      <p:nvPr/>
                    </p:nvGrpSpPr>
                    <p:grpSpPr bwMode="auto">
                      <a:xfrm>
                        <a:off x="1492" y="2597"/>
                        <a:ext cx="83" cy="53"/>
                        <a:chOff x="1486" y="2597"/>
                        <a:chExt cx="83" cy="53"/>
                      </a:xfrm>
                    </p:grpSpPr>
                    <p:grpSp>
                      <p:nvGrpSpPr>
                        <p:cNvPr id="1560" name="Group 568"/>
                        <p:cNvGrpSpPr>
                          <a:grpSpLocks/>
                        </p:cNvGrpSpPr>
                        <p:nvPr/>
                      </p:nvGrpSpPr>
                      <p:grpSpPr bwMode="auto">
                        <a:xfrm>
                          <a:off x="1486" y="2597"/>
                          <a:ext cx="83" cy="36"/>
                          <a:chOff x="1486" y="2597"/>
                          <a:chExt cx="83" cy="36"/>
                        </a:xfrm>
                      </p:grpSpPr>
                      <p:sp>
                        <p:nvSpPr>
                          <p:cNvPr id="1565" name="Rectangle 569"/>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566" name="Oval 570"/>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567" name="Freeform 571"/>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568" name="Freeform 572"/>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569" name="Freeform 573"/>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561" name="Group 574"/>
                        <p:cNvGrpSpPr>
                          <a:grpSpLocks/>
                        </p:cNvGrpSpPr>
                        <p:nvPr/>
                      </p:nvGrpSpPr>
                      <p:grpSpPr bwMode="auto">
                        <a:xfrm>
                          <a:off x="1507" y="2628"/>
                          <a:ext cx="41" cy="22"/>
                          <a:chOff x="1507" y="2628"/>
                          <a:chExt cx="41" cy="22"/>
                        </a:xfrm>
                      </p:grpSpPr>
                      <p:sp>
                        <p:nvSpPr>
                          <p:cNvPr id="1562" name="AutoShape 575"/>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563" name="Line 576"/>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1564" name="Line 577"/>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1549" name="Group 578"/>
                      <p:cNvGrpSpPr>
                        <a:grpSpLocks/>
                      </p:cNvGrpSpPr>
                      <p:nvPr/>
                    </p:nvGrpSpPr>
                    <p:grpSpPr bwMode="auto">
                      <a:xfrm>
                        <a:off x="1588" y="2598"/>
                        <a:ext cx="84" cy="52"/>
                        <a:chOff x="1582" y="2598"/>
                        <a:chExt cx="84" cy="52"/>
                      </a:xfrm>
                    </p:grpSpPr>
                    <p:grpSp>
                      <p:nvGrpSpPr>
                        <p:cNvPr id="1550" name="Group 579"/>
                        <p:cNvGrpSpPr>
                          <a:grpSpLocks/>
                        </p:cNvGrpSpPr>
                        <p:nvPr/>
                      </p:nvGrpSpPr>
                      <p:grpSpPr bwMode="auto">
                        <a:xfrm>
                          <a:off x="1582" y="2598"/>
                          <a:ext cx="84" cy="36"/>
                          <a:chOff x="1582" y="2598"/>
                          <a:chExt cx="84" cy="36"/>
                        </a:xfrm>
                      </p:grpSpPr>
                      <p:sp>
                        <p:nvSpPr>
                          <p:cNvPr id="1555" name="Rectangle 580"/>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556" name="Oval 581"/>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557" name="Freeform 582"/>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558" name="Freeform 583"/>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559" name="Freeform 584"/>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551" name="Group 585"/>
                        <p:cNvGrpSpPr>
                          <a:grpSpLocks/>
                        </p:cNvGrpSpPr>
                        <p:nvPr/>
                      </p:nvGrpSpPr>
                      <p:grpSpPr bwMode="auto">
                        <a:xfrm>
                          <a:off x="1603" y="2629"/>
                          <a:ext cx="43" cy="21"/>
                          <a:chOff x="1603" y="2629"/>
                          <a:chExt cx="43" cy="21"/>
                        </a:xfrm>
                      </p:grpSpPr>
                      <p:sp>
                        <p:nvSpPr>
                          <p:cNvPr id="1552" name="AutoShape 586"/>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553" name="Line 587"/>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1554" name="Line 588"/>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sp>
                  <p:nvSpPr>
                    <p:cNvPr id="1545" name="Line 589"/>
                    <p:cNvSpPr>
                      <a:spLocks noChangeShapeType="1"/>
                    </p:cNvSpPr>
                    <p:nvPr/>
                  </p:nvSpPr>
                  <p:spPr bwMode="auto">
                    <a:xfrm>
                      <a:off x="2383" y="268"/>
                      <a:ext cx="0" cy="278"/>
                    </a:xfrm>
                    <a:prstGeom prst="line">
                      <a:avLst/>
                    </a:prstGeom>
                    <a:noFill/>
                    <a:ln w="12700">
                      <a:solidFill>
                        <a:schemeClr val="tx1"/>
                      </a:solidFill>
                      <a:round/>
                      <a:headEnd/>
                      <a:tailEnd/>
                    </a:ln>
                  </p:spPr>
                  <p:txBody>
                    <a:bodyPr wrap="none" anchor="ctr"/>
                    <a:lstStyle/>
                    <a:p>
                      <a:endParaRPr lang="it-IT"/>
                    </a:p>
                  </p:txBody>
                </p:sp>
              </p:grpSp>
              <p:grpSp>
                <p:nvGrpSpPr>
                  <p:cNvPr id="1338" name="Group 590"/>
                  <p:cNvGrpSpPr>
                    <a:grpSpLocks/>
                  </p:cNvGrpSpPr>
                  <p:nvPr/>
                </p:nvGrpSpPr>
                <p:grpSpPr bwMode="auto">
                  <a:xfrm flipH="1">
                    <a:off x="2371" y="155"/>
                    <a:ext cx="258" cy="492"/>
                    <a:chOff x="2137" y="155"/>
                    <a:chExt cx="258" cy="492"/>
                  </a:xfrm>
                </p:grpSpPr>
                <p:sp>
                  <p:nvSpPr>
                    <p:cNvPr id="1339" name="Line 591"/>
                    <p:cNvSpPr>
                      <a:spLocks noChangeShapeType="1"/>
                    </p:cNvSpPr>
                    <p:nvPr/>
                  </p:nvSpPr>
                  <p:spPr bwMode="auto">
                    <a:xfrm flipV="1">
                      <a:off x="2380" y="371"/>
                      <a:ext cx="0" cy="185"/>
                    </a:xfrm>
                    <a:prstGeom prst="line">
                      <a:avLst/>
                    </a:prstGeom>
                    <a:noFill/>
                    <a:ln w="12700">
                      <a:solidFill>
                        <a:schemeClr val="tx1"/>
                      </a:solidFill>
                      <a:round/>
                      <a:headEnd/>
                      <a:tailEnd/>
                    </a:ln>
                  </p:spPr>
                  <p:txBody>
                    <a:bodyPr wrap="none" anchor="ctr"/>
                    <a:lstStyle/>
                    <a:p>
                      <a:endParaRPr lang="it-IT"/>
                    </a:p>
                  </p:txBody>
                </p:sp>
                <p:sp>
                  <p:nvSpPr>
                    <p:cNvPr id="1340" name="Freeform 592"/>
                    <p:cNvSpPr>
                      <a:spLocks/>
                    </p:cNvSpPr>
                    <p:nvPr/>
                  </p:nvSpPr>
                  <p:spPr bwMode="auto">
                    <a:xfrm>
                      <a:off x="2268" y="274"/>
                      <a:ext cx="1" cy="21"/>
                    </a:xfrm>
                    <a:custGeom>
                      <a:avLst/>
                      <a:gdLst>
                        <a:gd name="T0" fmla="*/ 1 w 2"/>
                        <a:gd name="T1" fmla="*/ 0 h 40"/>
                        <a:gd name="T2" fmla="*/ 1 w 2"/>
                        <a:gd name="T3" fmla="*/ 1 h 40"/>
                        <a:gd name="T4" fmla="*/ 0 w 2"/>
                        <a:gd name="T5" fmla="*/ 1 h 40"/>
                        <a:gd name="T6" fmla="*/ 0 w 2"/>
                        <a:gd name="T7" fmla="*/ 1 h 40"/>
                        <a:gd name="T8" fmla="*/ 1 w 2"/>
                        <a:gd name="T9" fmla="*/ 1 h 40"/>
                        <a:gd name="T10" fmla="*/ 1 w 2"/>
                        <a:gd name="T11" fmla="*/ 1 h 40"/>
                        <a:gd name="T12" fmla="*/ 1 w 2"/>
                        <a:gd name="T13" fmla="*/ 1 h 40"/>
                        <a:gd name="T14" fmla="*/ 0 w 2"/>
                        <a:gd name="T15" fmla="*/ 1 h 40"/>
                        <a:gd name="T16" fmla="*/ 0 w 2"/>
                        <a:gd name="T17" fmla="*/ 1 h 40"/>
                        <a:gd name="T18" fmla="*/ 1 w 2"/>
                        <a:gd name="T19" fmla="*/ 1 h 40"/>
                        <a:gd name="T20" fmla="*/ 1 w 2"/>
                        <a:gd name="T21" fmla="*/ 1 h 40"/>
                        <a:gd name="T22" fmla="*/ 1 w 2"/>
                        <a:gd name="T23" fmla="*/ 1 h 40"/>
                        <a:gd name="T24" fmla="*/ 0 w 2"/>
                        <a:gd name="T25" fmla="*/ 2 h 40"/>
                        <a:gd name="T26" fmla="*/ 0 w 2"/>
                        <a:gd name="T27" fmla="*/ 2 h 40"/>
                        <a:gd name="T28" fmla="*/ 1 w 2"/>
                        <a:gd name="T29" fmla="*/ 2 h 40"/>
                        <a:gd name="T30" fmla="*/ 1 w 2"/>
                        <a:gd name="T31" fmla="*/ 2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
                        <a:gd name="T49" fmla="*/ 0 h 40"/>
                        <a:gd name="T50" fmla="*/ 2 w 2"/>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 h="40">
                          <a:moveTo>
                            <a:pt x="1" y="0"/>
                          </a:moveTo>
                          <a:lnTo>
                            <a:pt x="1" y="1"/>
                          </a:lnTo>
                          <a:lnTo>
                            <a:pt x="0" y="3"/>
                          </a:lnTo>
                          <a:lnTo>
                            <a:pt x="0" y="5"/>
                          </a:lnTo>
                          <a:lnTo>
                            <a:pt x="1" y="8"/>
                          </a:lnTo>
                          <a:lnTo>
                            <a:pt x="1" y="11"/>
                          </a:lnTo>
                          <a:lnTo>
                            <a:pt x="0" y="16"/>
                          </a:lnTo>
                          <a:lnTo>
                            <a:pt x="0" y="21"/>
                          </a:lnTo>
                          <a:lnTo>
                            <a:pt x="1" y="25"/>
                          </a:lnTo>
                          <a:lnTo>
                            <a:pt x="1" y="30"/>
                          </a:lnTo>
                          <a:lnTo>
                            <a:pt x="1" y="31"/>
                          </a:lnTo>
                          <a:lnTo>
                            <a:pt x="0" y="34"/>
                          </a:lnTo>
                          <a:lnTo>
                            <a:pt x="0" y="35"/>
                          </a:lnTo>
                          <a:lnTo>
                            <a:pt x="1" y="37"/>
                          </a:lnTo>
                          <a:lnTo>
                            <a:pt x="1" y="39"/>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341" name="Freeform 593"/>
                    <p:cNvSpPr>
                      <a:spLocks/>
                    </p:cNvSpPr>
                    <p:nvPr/>
                  </p:nvSpPr>
                  <p:spPr bwMode="auto">
                    <a:xfrm>
                      <a:off x="2271" y="274"/>
                      <a:ext cx="1" cy="21"/>
                    </a:xfrm>
                    <a:custGeom>
                      <a:avLst/>
                      <a:gdLst>
                        <a:gd name="T0" fmla="*/ 0 w 3"/>
                        <a:gd name="T1" fmla="*/ 0 h 40"/>
                        <a:gd name="T2" fmla="*/ 0 w 3"/>
                        <a:gd name="T3" fmla="*/ 1 h 40"/>
                        <a:gd name="T4" fmla="*/ 0 w 3"/>
                        <a:gd name="T5" fmla="*/ 1 h 40"/>
                        <a:gd name="T6" fmla="*/ 0 w 3"/>
                        <a:gd name="T7" fmla="*/ 1 h 40"/>
                        <a:gd name="T8" fmla="*/ 0 w 3"/>
                        <a:gd name="T9" fmla="*/ 1 h 40"/>
                        <a:gd name="T10" fmla="*/ 0 w 3"/>
                        <a:gd name="T11" fmla="*/ 1 h 40"/>
                        <a:gd name="T12" fmla="*/ 0 w 3"/>
                        <a:gd name="T13" fmla="*/ 1 h 40"/>
                        <a:gd name="T14" fmla="*/ 0 w 3"/>
                        <a:gd name="T15" fmla="*/ 1 h 40"/>
                        <a:gd name="T16" fmla="*/ 0 w 3"/>
                        <a:gd name="T17" fmla="*/ 1 h 40"/>
                        <a:gd name="T18" fmla="*/ 0 w 3"/>
                        <a:gd name="T19" fmla="*/ 1 h 40"/>
                        <a:gd name="T20" fmla="*/ 0 w 3"/>
                        <a:gd name="T21" fmla="*/ 1 h 40"/>
                        <a:gd name="T22" fmla="*/ 0 w 3"/>
                        <a:gd name="T23" fmla="*/ 1 h 40"/>
                        <a:gd name="T24" fmla="*/ 0 w 3"/>
                        <a:gd name="T25" fmla="*/ 2 h 40"/>
                        <a:gd name="T26" fmla="*/ 0 w 3"/>
                        <a:gd name="T27" fmla="*/ 2 h 40"/>
                        <a:gd name="T28" fmla="*/ 0 w 3"/>
                        <a:gd name="T29" fmla="*/ 2 h 40"/>
                        <a:gd name="T30" fmla="*/ 0 w 3"/>
                        <a:gd name="T31" fmla="*/ 2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
                        <a:gd name="T49" fmla="*/ 0 h 40"/>
                        <a:gd name="T50" fmla="*/ 3 w 3"/>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 h="40">
                          <a:moveTo>
                            <a:pt x="0" y="0"/>
                          </a:moveTo>
                          <a:lnTo>
                            <a:pt x="2" y="1"/>
                          </a:lnTo>
                          <a:lnTo>
                            <a:pt x="2" y="3"/>
                          </a:lnTo>
                          <a:lnTo>
                            <a:pt x="2" y="5"/>
                          </a:lnTo>
                          <a:lnTo>
                            <a:pt x="2" y="8"/>
                          </a:lnTo>
                          <a:lnTo>
                            <a:pt x="0" y="8"/>
                          </a:lnTo>
                          <a:lnTo>
                            <a:pt x="1" y="11"/>
                          </a:lnTo>
                          <a:lnTo>
                            <a:pt x="2" y="16"/>
                          </a:lnTo>
                          <a:lnTo>
                            <a:pt x="2" y="21"/>
                          </a:lnTo>
                          <a:lnTo>
                            <a:pt x="2" y="25"/>
                          </a:lnTo>
                          <a:lnTo>
                            <a:pt x="0" y="30"/>
                          </a:lnTo>
                          <a:lnTo>
                            <a:pt x="2" y="31"/>
                          </a:lnTo>
                          <a:lnTo>
                            <a:pt x="2" y="34"/>
                          </a:lnTo>
                          <a:lnTo>
                            <a:pt x="2" y="35"/>
                          </a:lnTo>
                          <a:lnTo>
                            <a:pt x="2" y="37"/>
                          </a:lnTo>
                          <a:lnTo>
                            <a:pt x="0" y="39"/>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342" name="Freeform 594"/>
                    <p:cNvSpPr>
                      <a:spLocks/>
                    </p:cNvSpPr>
                    <p:nvPr/>
                  </p:nvSpPr>
                  <p:spPr bwMode="auto">
                    <a:xfrm>
                      <a:off x="2268" y="274"/>
                      <a:ext cx="4" cy="21"/>
                    </a:xfrm>
                    <a:custGeom>
                      <a:avLst/>
                      <a:gdLst>
                        <a:gd name="T0" fmla="*/ 1 w 8"/>
                        <a:gd name="T1" fmla="*/ 2 h 40"/>
                        <a:gd name="T2" fmla="*/ 1 w 8"/>
                        <a:gd name="T3" fmla="*/ 2 h 40"/>
                        <a:gd name="T4" fmla="*/ 0 w 8"/>
                        <a:gd name="T5" fmla="*/ 2 h 40"/>
                        <a:gd name="T6" fmla="*/ 0 w 8"/>
                        <a:gd name="T7" fmla="*/ 1 h 40"/>
                        <a:gd name="T8" fmla="*/ 1 w 8"/>
                        <a:gd name="T9" fmla="*/ 0 h 40"/>
                        <a:gd name="T10" fmla="*/ 1 w 8"/>
                        <a:gd name="T11" fmla="*/ 0 h 40"/>
                        <a:gd name="T12" fmla="*/ 1 w 8"/>
                        <a:gd name="T13" fmla="*/ 1 h 40"/>
                        <a:gd name="T14" fmla="*/ 1 w 8"/>
                        <a:gd name="T15" fmla="*/ 2 h 40"/>
                        <a:gd name="T16" fmla="*/ 1 w 8"/>
                        <a:gd name="T17" fmla="*/ 2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40"/>
                        <a:gd name="T29" fmla="*/ 8 w 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40">
                          <a:moveTo>
                            <a:pt x="5" y="39"/>
                          </a:moveTo>
                          <a:lnTo>
                            <a:pt x="1" y="39"/>
                          </a:lnTo>
                          <a:lnTo>
                            <a:pt x="0" y="37"/>
                          </a:lnTo>
                          <a:lnTo>
                            <a:pt x="0" y="1"/>
                          </a:lnTo>
                          <a:lnTo>
                            <a:pt x="1" y="0"/>
                          </a:lnTo>
                          <a:lnTo>
                            <a:pt x="5" y="0"/>
                          </a:lnTo>
                          <a:lnTo>
                            <a:pt x="7" y="1"/>
                          </a:lnTo>
                          <a:lnTo>
                            <a:pt x="7" y="37"/>
                          </a:lnTo>
                          <a:lnTo>
                            <a:pt x="5" y="39"/>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343" name="Freeform 595"/>
                    <p:cNvSpPr>
                      <a:spLocks/>
                    </p:cNvSpPr>
                    <p:nvPr/>
                  </p:nvSpPr>
                  <p:spPr bwMode="auto">
                    <a:xfrm>
                      <a:off x="2272" y="274"/>
                      <a:ext cx="8" cy="5"/>
                    </a:xfrm>
                    <a:custGeom>
                      <a:avLst/>
                      <a:gdLst>
                        <a:gd name="T0" fmla="*/ 1 w 15"/>
                        <a:gd name="T1" fmla="*/ 0 h 11"/>
                        <a:gd name="T2" fmla="*/ 1 w 15"/>
                        <a:gd name="T3" fmla="*/ 0 h 11"/>
                        <a:gd name="T4" fmla="*/ 1 w 15"/>
                        <a:gd name="T5" fmla="*/ 0 h 11"/>
                        <a:gd name="T6" fmla="*/ 1 w 15"/>
                        <a:gd name="T7" fmla="*/ 0 h 11"/>
                        <a:gd name="T8" fmla="*/ 1 w 15"/>
                        <a:gd name="T9" fmla="*/ 0 h 11"/>
                        <a:gd name="T10" fmla="*/ 1 w 15"/>
                        <a:gd name="T11" fmla="*/ 0 h 11"/>
                        <a:gd name="T12" fmla="*/ 1 w 15"/>
                        <a:gd name="T13" fmla="*/ 0 h 11"/>
                        <a:gd name="T14" fmla="*/ 1 w 15"/>
                        <a:gd name="T15" fmla="*/ 0 h 11"/>
                        <a:gd name="T16" fmla="*/ 0 w 15"/>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1"/>
                        <a:gd name="T29" fmla="*/ 15 w 1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1">
                          <a:moveTo>
                            <a:pt x="1" y="9"/>
                          </a:moveTo>
                          <a:lnTo>
                            <a:pt x="2" y="9"/>
                          </a:lnTo>
                          <a:lnTo>
                            <a:pt x="2" y="0"/>
                          </a:lnTo>
                          <a:lnTo>
                            <a:pt x="4" y="0"/>
                          </a:lnTo>
                          <a:lnTo>
                            <a:pt x="5" y="4"/>
                          </a:lnTo>
                          <a:lnTo>
                            <a:pt x="14" y="4"/>
                          </a:lnTo>
                          <a:lnTo>
                            <a:pt x="14" y="9"/>
                          </a:lnTo>
                          <a:lnTo>
                            <a:pt x="14" y="10"/>
                          </a:lnTo>
                          <a:lnTo>
                            <a:pt x="0" y="1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344" name="Line 596"/>
                    <p:cNvSpPr>
                      <a:spLocks noChangeShapeType="1"/>
                    </p:cNvSpPr>
                    <p:nvPr/>
                  </p:nvSpPr>
                  <p:spPr bwMode="auto">
                    <a:xfrm flipH="1">
                      <a:off x="2267" y="278"/>
                      <a:ext cx="6" cy="0"/>
                    </a:xfrm>
                    <a:prstGeom prst="line">
                      <a:avLst/>
                    </a:prstGeom>
                    <a:noFill/>
                    <a:ln w="12700">
                      <a:solidFill>
                        <a:srgbClr val="000000"/>
                      </a:solidFill>
                      <a:round/>
                      <a:headEnd/>
                      <a:tailEnd/>
                    </a:ln>
                  </p:spPr>
                  <p:txBody>
                    <a:bodyPr wrap="none" anchor="ctr"/>
                    <a:lstStyle/>
                    <a:p>
                      <a:endParaRPr lang="it-IT"/>
                    </a:p>
                  </p:txBody>
                </p:sp>
                <p:sp>
                  <p:nvSpPr>
                    <p:cNvPr id="1345" name="Line 597"/>
                    <p:cNvSpPr>
                      <a:spLocks noChangeShapeType="1"/>
                    </p:cNvSpPr>
                    <p:nvPr/>
                  </p:nvSpPr>
                  <p:spPr bwMode="auto">
                    <a:xfrm flipH="1">
                      <a:off x="2267" y="289"/>
                      <a:ext cx="6" cy="0"/>
                    </a:xfrm>
                    <a:prstGeom prst="line">
                      <a:avLst/>
                    </a:prstGeom>
                    <a:noFill/>
                    <a:ln w="12700">
                      <a:solidFill>
                        <a:srgbClr val="000000"/>
                      </a:solidFill>
                      <a:round/>
                      <a:headEnd/>
                      <a:tailEnd/>
                    </a:ln>
                  </p:spPr>
                  <p:txBody>
                    <a:bodyPr wrap="none" anchor="ctr"/>
                    <a:lstStyle/>
                    <a:p>
                      <a:endParaRPr lang="it-IT"/>
                    </a:p>
                  </p:txBody>
                </p:sp>
                <p:sp>
                  <p:nvSpPr>
                    <p:cNvPr id="1346" name="Line 598"/>
                    <p:cNvSpPr>
                      <a:spLocks noChangeShapeType="1"/>
                    </p:cNvSpPr>
                    <p:nvPr/>
                  </p:nvSpPr>
                  <p:spPr bwMode="auto">
                    <a:xfrm flipV="1">
                      <a:off x="2272" y="279"/>
                      <a:ext cx="0" cy="10"/>
                    </a:xfrm>
                    <a:prstGeom prst="line">
                      <a:avLst/>
                    </a:prstGeom>
                    <a:noFill/>
                    <a:ln w="12700">
                      <a:solidFill>
                        <a:srgbClr val="000000"/>
                      </a:solidFill>
                      <a:round/>
                      <a:headEnd/>
                      <a:tailEnd/>
                    </a:ln>
                  </p:spPr>
                  <p:txBody>
                    <a:bodyPr wrap="none" anchor="ctr"/>
                    <a:lstStyle/>
                    <a:p>
                      <a:endParaRPr lang="it-IT"/>
                    </a:p>
                  </p:txBody>
                </p:sp>
                <p:sp>
                  <p:nvSpPr>
                    <p:cNvPr id="1347" name="Line 599"/>
                    <p:cNvSpPr>
                      <a:spLocks noChangeShapeType="1"/>
                    </p:cNvSpPr>
                    <p:nvPr/>
                  </p:nvSpPr>
                  <p:spPr bwMode="auto">
                    <a:xfrm flipH="1">
                      <a:off x="2266" y="284"/>
                      <a:ext cx="8" cy="0"/>
                    </a:xfrm>
                    <a:prstGeom prst="line">
                      <a:avLst/>
                    </a:prstGeom>
                    <a:noFill/>
                    <a:ln w="12700">
                      <a:solidFill>
                        <a:srgbClr val="000000"/>
                      </a:solidFill>
                      <a:round/>
                      <a:headEnd/>
                      <a:tailEnd/>
                    </a:ln>
                  </p:spPr>
                  <p:txBody>
                    <a:bodyPr wrap="none" anchor="ctr"/>
                    <a:lstStyle/>
                    <a:p>
                      <a:endParaRPr lang="it-IT"/>
                    </a:p>
                  </p:txBody>
                </p:sp>
                <p:sp>
                  <p:nvSpPr>
                    <p:cNvPr id="1348" name="Freeform 600"/>
                    <p:cNvSpPr>
                      <a:spLocks/>
                    </p:cNvSpPr>
                    <p:nvPr/>
                  </p:nvSpPr>
                  <p:spPr bwMode="auto">
                    <a:xfrm>
                      <a:off x="2272" y="289"/>
                      <a:ext cx="8" cy="6"/>
                    </a:xfrm>
                    <a:custGeom>
                      <a:avLst/>
                      <a:gdLst>
                        <a:gd name="T0" fmla="*/ 1 w 15"/>
                        <a:gd name="T1" fmla="*/ 1 h 11"/>
                        <a:gd name="T2" fmla="*/ 1 w 15"/>
                        <a:gd name="T3" fmla="*/ 1 h 11"/>
                        <a:gd name="T4" fmla="*/ 1 w 15"/>
                        <a:gd name="T5" fmla="*/ 1 h 11"/>
                        <a:gd name="T6" fmla="*/ 1 w 15"/>
                        <a:gd name="T7" fmla="*/ 1 h 11"/>
                        <a:gd name="T8" fmla="*/ 1 w 15"/>
                        <a:gd name="T9" fmla="*/ 1 h 11"/>
                        <a:gd name="T10" fmla="*/ 1 w 15"/>
                        <a:gd name="T11" fmla="*/ 1 h 11"/>
                        <a:gd name="T12" fmla="*/ 1 w 15"/>
                        <a:gd name="T13" fmla="*/ 1 h 11"/>
                        <a:gd name="T14" fmla="*/ 1 w 15"/>
                        <a:gd name="T15" fmla="*/ 0 h 11"/>
                        <a:gd name="T16" fmla="*/ 0 w 15"/>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1"/>
                        <a:gd name="T29" fmla="*/ 15 w 15"/>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1">
                          <a:moveTo>
                            <a:pt x="1" y="1"/>
                          </a:moveTo>
                          <a:lnTo>
                            <a:pt x="2" y="1"/>
                          </a:lnTo>
                          <a:lnTo>
                            <a:pt x="2" y="10"/>
                          </a:lnTo>
                          <a:lnTo>
                            <a:pt x="4" y="10"/>
                          </a:lnTo>
                          <a:lnTo>
                            <a:pt x="5" y="6"/>
                          </a:lnTo>
                          <a:lnTo>
                            <a:pt x="14" y="6"/>
                          </a:lnTo>
                          <a:lnTo>
                            <a:pt x="14" y="1"/>
                          </a:lnTo>
                          <a:lnTo>
                            <a:pt x="14" y="0"/>
                          </a:lnTo>
                          <a:lnTo>
                            <a:pt x="0" y="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349" name="Freeform 601"/>
                    <p:cNvSpPr>
                      <a:spLocks/>
                    </p:cNvSpPr>
                    <p:nvPr/>
                  </p:nvSpPr>
                  <p:spPr bwMode="auto">
                    <a:xfrm>
                      <a:off x="2210" y="506"/>
                      <a:ext cx="5" cy="21"/>
                    </a:xfrm>
                    <a:custGeom>
                      <a:avLst/>
                      <a:gdLst>
                        <a:gd name="T0" fmla="*/ 1 w 9"/>
                        <a:gd name="T1" fmla="*/ 0 h 39"/>
                        <a:gd name="T2" fmla="*/ 1 w 9"/>
                        <a:gd name="T3" fmla="*/ 1 h 39"/>
                        <a:gd name="T4" fmla="*/ 0 w 9"/>
                        <a:gd name="T5" fmla="*/ 1 h 39"/>
                        <a:gd name="T6" fmla="*/ 0 w 9"/>
                        <a:gd name="T7" fmla="*/ 1 h 39"/>
                        <a:gd name="T8" fmla="*/ 1 w 9"/>
                        <a:gd name="T9" fmla="*/ 1 h 39"/>
                        <a:gd name="T10" fmla="*/ 1 w 9"/>
                        <a:gd name="T11" fmla="*/ 1 h 39"/>
                        <a:gd name="T12" fmla="*/ 1 w 9"/>
                        <a:gd name="T13" fmla="*/ 1 h 39"/>
                        <a:gd name="T14" fmla="*/ 1 w 9"/>
                        <a:gd name="T15" fmla="*/ 1 h 39"/>
                        <a:gd name="T16" fmla="*/ 1 w 9"/>
                        <a:gd name="T17" fmla="*/ 1 h 39"/>
                        <a:gd name="T18" fmla="*/ 1 w 9"/>
                        <a:gd name="T19" fmla="*/ 1 h 39"/>
                        <a:gd name="T20" fmla="*/ 1 w 9"/>
                        <a:gd name="T21" fmla="*/ 2 h 39"/>
                        <a:gd name="T22" fmla="*/ 1 w 9"/>
                        <a:gd name="T23" fmla="*/ 2 h 39"/>
                        <a:gd name="T24" fmla="*/ 1 w 9"/>
                        <a:gd name="T25" fmla="*/ 2 h 39"/>
                        <a:gd name="T26" fmla="*/ 1 w 9"/>
                        <a:gd name="T27" fmla="*/ 2 h 39"/>
                        <a:gd name="T28" fmla="*/ 1 w 9"/>
                        <a:gd name="T29" fmla="*/ 2 h 39"/>
                        <a:gd name="T30" fmla="*/ 1 w 9"/>
                        <a:gd name="T31" fmla="*/ 2 h 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39"/>
                        <a:gd name="T50" fmla="*/ 9 w 9"/>
                        <a:gd name="T51" fmla="*/ 39 h 3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39">
                          <a:moveTo>
                            <a:pt x="1" y="0"/>
                          </a:moveTo>
                          <a:lnTo>
                            <a:pt x="1" y="1"/>
                          </a:lnTo>
                          <a:lnTo>
                            <a:pt x="0" y="3"/>
                          </a:lnTo>
                          <a:lnTo>
                            <a:pt x="0" y="6"/>
                          </a:lnTo>
                          <a:lnTo>
                            <a:pt x="1" y="7"/>
                          </a:lnTo>
                          <a:lnTo>
                            <a:pt x="2" y="7"/>
                          </a:lnTo>
                          <a:lnTo>
                            <a:pt x="2" y="10"/>
                          </a:lnTo>
                          <a:lnTo>
                            <a:pt x="2" y="15"/>
                          </a:lnTo>
                          <a:lnTo>
                            <a:pt x="2" y="20"/>
                          </a:lnTo>
                          <a:lnTo>
                            <a:pt x="4" y="24"/>
                          </a:lnTo>
                          <a:lnTo>
                            <a:pt x="5" y="29"/>
                          </a:lnTo>
                          <a:lnTo>
                            <a:pt x="6" y="30"/>
                          </a:lnTo>
                          <a:lnTo>
                            <a:pt x="5" y="32"/>
                          </a:lnTo>
                          <a:lnTo>
                            <a:pt x="5" y="35"/>
                          </a:lnTo>
                          <a:lnTo>
                            <a:pt x="6" y="36"/>
                          </a:lnTo>
                          <a:lnTo>
                            <a:pt x="8" y="38"/>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350" name="Freeform 602"/>
                    <p:cNvSpPr>
                      <a:spLocks/>
                    </p:cNvSpPr>
                    <p:nvPr/>
                  </p:nvSpPr>
                  <p:spPr bwMode="auto">
                    <a:xfrm>
                      <a:off x="2212" y="506"/>
                      <a:ext cx="5" cy="19"/>
                    </a:xfrm>
                    <a:custGeom>
                      <a:avLst/>
                      <a:gdLst>
                        <a:gd name="T0" fmla="*/ 0 w 10"/>
                        <a:gd name="T1" fmla="*/ 0 h 38"/>
                        <a:gd name="T2" fmla="*/ 1 w 10"/>
                        <a:gd name="T3" fmla="*/ 0 h 38"/>
                        <a:gd name="T4" fmla="*/ 1 w 10"/>
                        <a:gd name="T5" fmla="*/ 1 h 38"/>
                        <a:gd name="T6" fmla="*/ 1 w 10"/>
                        <a:gd name="T7" fmla="*/ 1 h 38"/>
                        <a:gd name="T8" fmla="*/ 1 w 10"/>
                        <a:gd name="T9" fmla="*/ 1 h 38"/>
                        <a:gd name="T10" fmla="*/ 1 w 10"/>
                        <a:gd name="T11" fmla="*/ 1 h 38"/>
                        <a:gd name="T12" fmla="*/ 1 w 10"/>
                        <a:gd name="T13" fmla="*/ 1 h 38"/>
                        <a:gd name="T14" fmla="*/ 1 w 10"/>
                        <a:gd name="T15" fmla="*/ 1 h 38"/>
                        <a:gd name="T16" fmla="*/ 1 w 10"/>
                        <a:gd name="T17" fmla="*/ 1 h 38"/>
                        <a:gd name="T18" fmla="*/ 1 w 10"/>
                        <a:gd name="T19" fmla="*/ 1 h 38"/>
                        <a:gd name="T20" fmla="*/ 1 w 10"/>
                        <a:gd name="T21" fmla="*/ 1 h 38"/>
                        <a:gd name="T22" fmla="*/ 1 w 10"/>
                        <a:gd name="T23" fmla="*/ 1 h 38"/>
                        <a:gd name="T24" fmla="*/ 1 w 10"/>
                        <a:gd name="T25" fmla="*/ 1 h 38"/>
                        <a:gd name="T26" fmla="*/ 1 w 10"/>
                        <a:gd name="T27" fmla="*/ 1 h 38"/>
                        <a:gd name="T28" fmla="*/ 1 w 10"/>
                        <a:gd name="T29" fmla="*/ 1 h 38"/>
                        <a:gd name="T30" fmla="*/ 1 w 10"/>
                        <a:gd name="T31" fmla="*/ 1 h 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38"/>
                        <a:gd name="T50" fmla="*/ 10 w 10"/>
                        <a:gd name="T51" fmla="*/ 38 h 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38">
                          <a:moveTo>
                            <a:pt x="0" y="0"/>
                          </a:moveTo>
                          <a:lnTo>
                            <a:pt x="2" y="0"/>
                          </a:lnTo>
                          <a:lnTo>
                            <a:pt x="2" y="2"/>
                          </a:lnTo>
                          <a:lnTo>
                            <a:pt x="2" y="3"/>
                          </a:lnTo>
                          <a:lnTo>
                            <a:pt x="2" y="7"/>
                          </a:lnTo>
                          <a:lnTo>
                            <a:pt x="3" y="8"/>
                          </a:lnTo>
                          <a:lnTo>
                            <a:pt x="3" y="10"/>
                          </a:lnTo>
                          <a:lnTo>
                            <a:pt x="5" y="15"/>
                          </a:lnTo>
                          <a:lnTo>
                            <a:pt x="5" y="19"/>
                          </a:lnTo>
                          <a:lnTo>
                            <a:pt x="6" y="23"/>
                          </a:lnTo>
                          <a:lnTo>
                            <a:pt x="5" y="28"/>
                          </a:lnTo>
                          <a:lnTo>
                            <a:pt x="6" y="28"/>
                          </a:lnTo>
                          <a:lnTo>
                            <a:pt x="8" y="32"/>
                          </a:lnTo>
                          <a:lnTo>
                            <a:pt x="8" y="33"/>
                          </a:lnTo>
                          <a:lnTo>
                            <a:pt x="9" y="35"/>
                          </a:lnTo>
                          <a:lnTo>
                            <a:pt x="8" y="37"/>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351" name="Line 603"/>
                    <p:cNvSpPr>
                      <a:spLocks noChangeShapeType="1"/>
                    </p:cNvSpPr>
                    <p:nvPr/>
                  </p:nvSpPr>
                  <p:spPr bwMode="auto">
                    <a:xfrm flipH="1">
                      <a:off x="2208" y="510"/>
                      <a:ext cx="7" cy="0"/>
                    </a:xfrm>
                    <a:prstGeom prst="line">
                      <a:avLst/>
                    </a:prstGeom>
                    <a:noFill/>
                    <a:ln w="12700">
                      <a:solidFill>
                        <a:srgbClr val="000000"/>
                      </a:solidFill>
                      <a:round/>
                      <a:headEnd/>
                      <a:tailEnd/>
                    </a:ln>
                  </p:spPr>
                  <p:txBody>
                    <a:bodyPr wrap="none" anchor="ctr"/>
                    <a:lstStyle/>
                    <a:p>
                      <a:endParaRPr lang="it-IT"/>
                    </a:p>
                  </p:txBody>
                </p:sp>
                <p:sp>
                  <p:nvSpPr>
                    <p:cNvPr id="1352" name="Line 604"/>
                    <p:cNvSpPr>
                      <a:spLocks noChangeShapeType="1"/>
                    </p:cNvSpPr>
                    <p:nvPr/>
                  </p:nvSpPr>
                  <p:spPr bwMode="auto">
                    <a:xfrm flipH="1">
                      <a:off x="2210" y="520"/>
                      <a:ext cx="7" cy="1"/>
                    </a:xfrm>
                    <a:prstGeom prst="line">
                      <a:avLst/>
                    </a:prstGeom>
                    <a:noFill/>
                    <a:ln w="12700">
                      <a:solidFill>
                        <a:srgbClr val="000000"/>
                      </a:solidFill>
                      <a:round/>
                      <a:headEnd/>
                      <a:tailEnd/>
                    </a:ln>
                  </p:spPr>
                  <p:txBody>
                    <a:bodyPr wrap="none" anchor="ctr"/>
                    <a:lstStyle/>
                    <a:p>
                      <a:endParaRPr lang="it-IT"/>
                    </a:p>
                  </p:txBody>
                </p:sp>
                <p:sp>
                  <p:nvSpPr>
                    <p:cNvPr id="1353" name="Freeform 605"/>
                    <p:cNvSpPr>
                      <a:spLocks/>
                    </p:cNvSpPr>
                    <p:nvPr/>
                  </p:nvSpPr>
                  <p:spPr bwMode="auto">
                    <a:xfrm>
                      <a:off x="2210" y="506"/>
                      <a:ext cx="7" cy="21"/>
                    </a:xfrm>
                    <a:custGeom>
                      <a:avLst/>
                      <a:gdLst>
                        <a:gd name="T0" fmla="*/ 0 w 15"/>
                        <a:gd name="T1" fmla="*/ 2 h 40"/>
                        <a:gd name="T2" fmla="*/ 0 w 15"/>
                        <a:gd name="T3" fmla="*/ 2 h 40"/>
                        <a:gd name="T4" fmla="*/ 0 w 15"/>
                        <a:gd name="T5" fmla="*/ 2 h 40"/>
                        <a:gd name="T6" fmla="*/ 0 w 15"/>
                        <a:gd name="T7" fmla="*/ 1 h 40"/>
                        <a:gd name="T8" fmla="*/ 0 w 15"/>
                        <a:gd name="T9" fmla="*/ 1 h 40"/>
                        <a:gd name="T10" fmla="*/ 0 w 15"/>
                        <a:gd name="T11" fmla="*/ 0 h 40"/>
                        <a:gd name="T12" fmla="*/ 0 w 15"/>
                        <a:gd name="T13" fmla="*/ 1 h 40"/>
                        <a:gd name="T14" fmla="*/ 0 w 15"/>
                        <a:gd name="T15" fmla="*/ 2 h 40"/>
                        <a:gd name="T16" fmla="*/ 0 w 15"/>
                        <a:gd name="T17" fmla="*/ 2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40"/>
                        <a:gd name="T29" fmla="*/ 15 w 15"/>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40">
                          <a:moveTo>
                            <a:pt x="13" y="38"/>
                          </a:moveTo>
                          <a:lnTo>
                            <a:pt x="7" y="39"/>
                          </a:lnTo>
                          <a:lnTo>
                            <a:pt x="5" y="37"/>
                          </a:lnTo>
                          <a:lnTo>
                            <a:pt x="0" y="3"/>
                          </a:lnTo>
                          <a:lnTo>
                            <a:pt x="1" y="2"/>
                          </a:lnTo>
                          <a:lnTo>
                            <a:pt x="5" y="0"/>
                          </a:lnTo>
                          <a:lnTo>
                            <a:pt x="7" y="1"/>
                          </a:lnTo>
                          <a:lnTo>
                            <a:pt x="14" y="36"/>
                          </a:lnTo>
                          <a:lnTo>
                            <a:pt x="13" y="38"/>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354" name="Line 606"/>
                    <p:cNvSpPr>
                      <a:spLocks noChangeShapeType="1"/>
                    </p:cNvSpPr>
                    <p:nvPr/>
                  </p:nvSpPr>
                  <p:spPr bwMode="auto">
                    <a:xfrm flipH="1" flipV="1">
                      <a:off x="2212" y="510"/>
                      <a:ext cx="5" cy="10"/>
                    </a:xfrm>
                    <a:prstGeom prst="line">
                      <a:avLst/>
                    </a:prstGeom>
                    <a:noFill/>
                    <a:ln w="12700">
                      <a:solidFill>
                        <a:srgbClr val="000000"/>
                      </a:solidFill>
                      <a:round/>
                      <a:headEnd/>
                      <a:tailEnd/>
                    </a:ln>
                  </p:spPr>
                  <p:txBody>
                    <a:bodyPr wrap="none" anchor="ctr"/>
                    <a:lstStyle/>
                    <a:p>
                      <a:endParaRPr lang="it-IT"/>
                    </a:p>
                  </p:txBody>
                </p:sp>
                <p:sp>
                  <p:nvSpPr>
                    <p:cNvPr id="1355" name="Line 607"/>
                    <p:cNvSpPr>
                      <a:spLocks noChangeShapeType="1"/>
                    </p:cNvSpPr>
                    <p:nvPr/>
                  </p:nvSpPr>
                  <p:spPr bwMode="auto">
                    <a:xfrm flipH="1">
                      <a:off x="2208" y="514"/>
                      <a:ext cx="9" cy="2"/>
                    </a:xfrm>
                    <a:prstGeom prst="line">
                      <a:avLst/>
                    </a:prstGeom>
                    <a:noFill/>
                    <a:ln w="12700">
                      <a:solidFill>
                        <a:srgbClr val="000000"/>
                      </a:solidFill>
                      <a:round/>
                      <a:headEnd/>
                      <a:tailEnd/>
                    </a:ln>
                  </p:spPr>
                  <p:txBody>
                    <a:bodyPr wrap="none" anchor="ctr"/>
                    <a:lstStyle/>
                    <a:p>
                      <a:endParaRPr lang="it-IT"/>
                    </a:p>
                  </p:txBody>
                </p:sp>
                <p:sp>
                  <p:nvSpPr>
                    <p:cNvPr id="1356" name="Freeform 608"/>
                    <p:cNvSpPr>
                      <a:spLocks/>
                    </p:cNvSpPr>
                    <p:nvPr/>
                  </p:nvSpPr>
                  <p:spPr bwMode="auto">
                    <a:xfrm>
                      <a:off x="2214" y="505"/>
                      <a:ext cx="8" cy="6"/>
                    </a:xfrm>
                    <a:custGeom>
                      <a:avLst/>
                      <a:gdLst>
                        <a:gd name="T0" fmla="*/ 1 w 15"/>
                        <a:gd name="T1" fmla="*/ 1 h 11"/>
                        <a:gd name="T2" fmla="*/ 0 w 15"/>
                        <a:gd name="T3" fmla="*/ 0 h 11"/>
                        <a:gd name="T4" fmla="*/ 1 w 15"/>
                        <a:gd name="T5" fmla="*/ 0 h 11"/>
                        <a:gd name="T6" fmla="*/ 1 w 15"/>
                        <a:gd name="T7" fmla="*/ 1 h 11"/>
                        <a:gd name="T8" fmla="*/ 1 w 15"/>
                        <a:gd name="T9" fmla="*/ 1 h 11"/>
                        <a:gd name="T10" fmla="*/ 1 w 15"/>
                        <a:gd name="T11" fmla="*/ 1 h 11"/>
                        <a:gd name="T12" fmla="*/ 1 w 15"/>
                        <a:gd name="T13" fmla="*/ 1 h 11"/>
                        <a:gd name="T14" fmla="*/ 1 w 15"/>
                        <a:gd name="T15" fmla="*/ 1 h 11"/>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1"/>
                        <a:gd name="T26" fmla="*/ 15 w 15"/>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1">
                          <a:moveTo>
                            <a:pt x="1" y="9"/>
                          </a:moveTo>
                          <a:lnTo>
                            <a:pt x="0" y="0"/>
                          </a:lnTo>
                          <a:lnTo>
                            <a:pt x="2" y="0"/>
                          </a:lnTo>
                          <a:lnTo>
                            <a:pt x="5" y="4"/>
                          </a:lnTo>
                          <a:lnTo>
                            <a:pt x="13" y="4"/>
                          </a:lnTo>
                          <a:lnTo>
                            <a:pt x="14" y="7"/>
                          </a:lnTo>
                          <a:lnTo>
                            <a:pt x="14" y="9"/>
                          </a:lnTo>
                          <a:lnTo>
                            <a:pt x="1" y="1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357" name="Freeform 609"/>
                    <p:cNvSpPr>
                      <a:spLocks/>
                    </p:cNvSpPr>
                    <p:nvPr/>
                  </p:nvSpPr>
                  <p:spPr bwMode="auto">
                    <a:xfrm>
                      <a:off x="2217" y="519"/>
                      <a:ext cx="7" cy="6"/>
                    </a:xfrm>
                    <a:custGeom>
                      <a:avLst/>
                      <a:gdLst>
                        <a:gd name="T0" fmla="*/ 0 w 14"/>
                        <a:gd name="T1" fmla="*/ 1 h 12"/>
                        <a:gd name="T2" fmla="*/ 1 w 14"/>
                        <a:gd name="T3" fmla="*/ 1 h 12"/>
                        <a:gd name="T4" fmla="*/ 1 w 14"/>
                        <a:gd name="T5" fmla="*/ 1 h 12"/>
                        <a:gd name="T6" fmla="*/ 1 w 14"/>
                        <a:gd name="T7" fmla="*/ 1 h 12"/>
                        <a:gd name="T8" fmla="*/ 1 w 14"/>
                        <a:gd name="T9" fmla="*/ 1 h 12"/>
                        <a:gd name="T10" fmla="*/ 1 w 14"/>
                        <a:gd name="T11" fmla="*/ 1 h 12"/>
                        <a:gd name="T12" fmla="*/ 1 w 14"/>
                        <a:gd name="T13" fmla="*/ 0 h 12"/>
                        <a:gd name="T14" fmla="*/ 1 w 14"/>
                        <a:gd name="T15" fmla="*/ 0 h 12"/>
                        <a:gd name="T16" fmla="*/ 0 w 14"/>
                        <a:gd name="T17" fmla="*/ 1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2"/>
                        <a:gd name="T29" fmla="*/ 14 w 14"/>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2">
                          <a:moveTo>
                            <a:pt x="0" y="3"/>
                          </a:moveTo>
                          <a:lnTo>
                            <a:pt x="1" y="3"/>
                          </a:lnTo>
                          <a:lnTo>
                            <a:pt x="3" y="11"/>
                          </a:lnTo>
                          <a:lnTo>
                            <a:pt x="5" y="10"/>
                          </a:lnTo>
                          <a:lnTo>
                            <a:pt x="5" y="6"/>
                          </a:lnTo>
                          <a:lnTo>
                            <a:pt x="13" y="5"/>
                          </a:lnTo>
                          <a:lnTo>
                            <a:pt x="12" y="0"/>
                          </a:lnTo>
                          <a:lnTo>
                            <a:pt x="0" y="1"/>
                          </a:lnTo>
                        </a:path>
                      </a:pathLst>
                    </a:custGeom>
                    <a:noFill/>
                    <a:ln w="12700" cap="rnd" cmpd="sng">
                      <a:solidFill>
                        <a:srgbClr val="000000"/>
                      </a:solidFill>
                      <a:prstDash val="solid"/>
                      <a:round/>
                      <a:headEnd type="none" w="med" len="med"/>
                      <a:tailEnd type="none" w="med" len="med"/>
                    </a:ln>
                  </p:spPr>
                  <p:txBody>
                    <a:bodyPr/>
                    <a:lstStyle/>
                    <a:p>
                      <a:endParaRPr lang="it-IT"/>
                    </a:p>
                  </p:txBody>
                </p:sp>
                <p:grpSp>
                  <p:nvGrpSpPr>
                    <p:cNvPr id="1358" name="Group 610"/>
                    <p:cNvGrpSpPr>
                      <a:grpSpLocks/>
                    </p:cNvGrpSpPr>
                    <p:nvPr/>
                  </p:nvGrpSpPr>
                  <p:grpSpPr bwMode="auto">
                    <a:xfrm>
                      <a:off x="2137" y="373"/>
                      <a:ext cx="122" cy="77"/>
                      <a:chOff x="1234" y="2131"/>
                      <a:chExt cx="244" cy="151"/>
                    </a:xfrm>
                  </p:grpSpPr>
                  <p:sp>
                    <p:nvSpPr>
                      <p:cNvPr id="1495" name="Rectangle 611"/>
                      <p:cNvSpPr>
                        <a:spLocks noChangeArrowheads="1"/>
                      </p:cNvSpPr>
                      <p:nvPr/>
                    </p:nvSpPr>
                    <p:spPr bwMode="auto">
                      <a:xfrm>
                        <a:off x="1466" y="2165"/>
                        <a:ext cx="12" cy="93"/>
                      </a:xfrm>
                      <a:prstGeom prst="rect">
                        <a:avLst/>
                      </a:prstGeom>
                      <a:gradFill rotWithShape="0">
                        <a:gsLst>
                          <a:gs pos="0">
                            <a:srgbClr val="009688"/>
                          </a:gs>
                          <a:gs pos="100000">
                            <a:srgbClr val="00877A"/>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1496" name="Group 612"/>
                      <p:cNvGrpSpPr>
                        <a:grpSpLocks/>
                      </p:cNvGrpSpPr>
                      <p:nvPr/>
                    </p:nvGrpSpPr>
                    <p:grpSpPr bwMode="auto">
                      <a:xfrm>
                        <a:off x="1234" y="2163"/>
                        <a:ext cx="53" cy="94"/>
                        <a:chOff x="1234" y="2163"/>
                        <a:chExt cx="53" cy="94"/>
                      </a:xfrm>
                    </p:grpSpPr>
                    <p:sp>
                      <p:nvSpPr>
                        <p:cNvPr id="1508" name="Freeform 613"/>
                        <p:cNvSpPr>
                          <a:spLocks/>
                        </p:cNvSpPr>
                        <p:nvPr/>
                      </p:nvSpPr>
                      <p:spPr bwMode="auto">
                        <a:xfrm>
                          <a:off x="1234" y="2180"/>
                          <a:ext cx="15" cy="63"/>
                        </a:xfrm>
                        <a:custGeom>
                          <a:avLst/>
                          <a:gdLst>
                            <a:gd name="T0" fmla="*/ 14 w 15"/>
                            <a:gd name="T1" fmla="*/ 0 h 63"/>
                            <a:gd name="T2" fmla="*/ 14 w 15"/>
                            <a:gd name="T3" fmla="*/ 2 h 63"/>
                            <a:gd name="T4" fmla="*/ 13 w 15"/>
                            <a:gd name="T5" fmla="*/ 5 h 63"/>
                            <a:gd name="T6" fmla="*/ 11 w 15"/>
                            <a:gd name="T7" fmla="*/ 6 h 63"/>
                            <a:gd name="T8" fmla="*/ 8 w 15"/>
                            <a:gd name="T9" fmla="*/ 7 h 63"/>
                            <a:gd name="T10" fmla="*/ 3 w 15"/>
                            <a:gd name="T11" fmla="*/ 7 h 63"/>
                            <a:gd name="T12" fmla="*/ 0 w 15"/>
                            <a:gd name="T13" fmla="*/ 10 h 63"/>
                            <a:gd name="T14" fmla="*/ 0 w 15"/>
                            <a:gd name="T15" fmla="*/ 53 h 63"/>
                            <a:gd name="T16" fmla="*/ 3 w 15"/>
                            <a:gd name="T17" fmla="*/ 56 h 63"/>
                            <a:gd name="T18" fmla="*/ 8 w 15"/>
                            <a:gd name="T19" fmla="*/ 56 h 63"/>
                            <a:gd name="T20" fmla="*/ 11 w 15"/>
                            <a:gd name="T21" fmla="*/ 56 h 63"/>
                            <a:gd name="T22" fmla="*/ 13 w 15"/>
                            <a:gd name="T23" fmla="*/ 58 h 63"/>
                            <a:gd name="T24" fmla="*/ 14 w 15"/>
                            <a:gd name="T25" fmla="*/ 60 h 63"/>
                            <a:gd name="T26" fmla="*/ 14 w 15"/>
                            <a:gd name="T27" fmla="*/ 62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63"/>
                            <a:gd name="T44" fmla="*/ 15 w 15"/>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63">
                              <a:moveTo>
                                <a:pt x="14" y="0"/>
                              </a:moveTo>
                              <a:lnTo>
                                <a:pt x="14" y="2"/>
                              </a:lnTo>
                              <a:lnTo>
                                <a:pt x="13" y="5"/>
                              </a:lnTo>
                              <a:lnTo>
                                <a:pt x="11" y="6"/>
                              </a:lnTo>
                              <a:lnTo>
                                <a:pt x="8" y="7"/>
                              </a:lnTo>
                              <a:lnTo>
                                <a:pt x="3" y="7"/>
                              </a:lnTo>
                              <a:lnTo>
                                <a:pt x="0" y="10"/>
                              </a:lnTo>
                              <a:lnTo>
                                <a:pt x="0" y="53"/>
                              </a:lnTo>
                              <a:lnTo>
                                <a:pt x="3" y="56"/>
                              </a:lnTo>
                              <a:lnTo>
                                <a:pt x="8" y="56"/>
                              </a:lnTo>
                              <a:lnTo>
                                <a:pt x="11" y="56"/>
                              </a:lnTo>
                              <a:lnTo>
                                <a:pt x="13" y="58"/>
                              </a:lnTo>
                              <a:lnTo>
                                <a:pt x="14" y="60"/>
                              </a:lnTo>
                              <a:lnTo>
                                <a:pt x="14" y="62"/>
                              </a:lnTo>
                            </a:path>
                          </a:pathLst>
                        </a:custGeom>
                        <a:gradFill rotWithShape="0">
                          <a:gsLst>
                            <a:gs pos="0">
                              <a:srgbClr val="009688"/>
                            </a:gs>
                            <a:gs pos="100000">
                              <a:srgbClr val="00877A"/>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1509" name="Line 614"/>
                        <p:cNvSpPr>
                          <a:spLocks noChangeShapeType="1"/>
                        </p:cNvSpPr>
                        <p:nvPr/>
                      </p:nvSpPr>
                      <p:spPr bwMode="auto">
                        <a:xfrm>
                          <a:off x="1240" y="2191"/>
                          <a:ext cx="0" cy="42"/>
                        </a:xfrm>
                        <a:prstGeom prst="line">
                          <a:avLst/>
                        </a:prstGeom>
                        <a:noFill/>
                        <a:ln w="12700">
                          <a:solidFill>
                            <a:srgbClr val="000000"/>
                          </a:solidFill>
                          <a:round/>
                          <a:headEnd/>
                          <a:tailEnd/>
                        </a:ln>
                      </p:spPr>
                      <p:txBody>
                        <a:bodyPr wrap="none" anchor="ctr"/>
                        <a:lstStyle/>
                        <a:p>
                          <a:endParaRPr lang="it-IT"/>
                        </a:p>
                      </p:txBody>
                    </p:sp>
                    <p:sp>
                      <p:nvSpPr>
                        <p:cNvPr id="1510" name="Rectangle 615"/>
                        <p:cNvSpPr>
                          <a:spLocks noChangeArrowheads="1"/>
                        </p:cNvSpPr>
                        <p:nvPr/>
                      </p:nvSpPr>
                      <p:spPr bwMode="auto">
                        <a:xfrm>
                          <a:off x="1252" y="2163"/>
                          <a:ext cx="12" cy="94"/>
                        </a:xfrm>
                        <a:prstGeom prst="rect">
                          <a:avLst/>
                        </a:prstGeom>
                        <a:gradFill rotWithShape="0">
                          <a:gsLst>
                            <a:gs pos="0">
                              <a:srgbClr val="009688"/>
                            </a:gs>
                            <a:gs pos="100000">
                              <a:srgbClr val="00877A"/>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511" name="Rectangle 616"/>
                        <p:cNvSpPr>
                          <a:spLocks noChangeArrowheads="1"/>
                        </p:cNvSpPr>
                        <p:nvPr/>
                      </p:nvSpPr>
                      <p:spPr bwMode="auto">
                        <a:xfrm>
                          <a:off x="1275" y="2163"/>
                          <a:ext cx="12" cy="94"/>
                        </a:xfrm>
                        <a:prstGeom prst="rect">
                          <a:avLst/>
                        </a:prstGeom>
                        <a:gradFill rotWithShape="0">
                          <a:gsLst>
                            <a:gs pos="0">
                              <a:srgbClr val="009688"/>
                            </a:gs>
                            <a:gs pos="100000">
                              <a:srgbClr val="00877A"/>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grpSp>
                    <p:nvGrpSpPr>
                      <p:cNvPr id="1497" name="Group 617"/>
                      <p:cNvGrpSpPr>
                        <a:grpSpLocks/>
                      </p:cNvGrpSpPr>
                      <p:nvPr/>
                    </p:nvGrpSpPr>
                    <p:grpSpPr bwMode="auto">
                      <a:xfrm>
                        <a:off x="1291" y="2167"/>
                        <a:ext cx="52" cy="84"/>
                        <a:chOff x="1291" y="2167"/>
                        <a:chExt cx="52" cy="84"/>
                      </a:xfrm>
                    </p:grpSpPr>
                    <p:sp>
                      <p:nvSpPr>
                        <p:cNvPr id="1506" name="Freeform 618"/>
                        <p:cNvSpPr>
                          <a:spLocks/>
                        </p:cNvSpPr>
                        <p:nvPr/>
                      </p:nvSpPr>
                      <p:spPr bwMode="auto">
                        <a:xfrm>
                          <a:off x="1291" y="2167"/>
                          <a:ext cx="52" cy="84"/>
                        </a:xfrm>
                        <a:custGeom>
                          <a:avLst/>
                          <a:gdLst>
                            <a:gd name="T0" fmla="*/ 50 w 52"/>
                            <a:gd name="T1" fmla="*/ 0 h 84"/>
                            <a:gd name="T2" fmla="*/ 27 w 52"/>
                            <a:gd name="T3" fmla="*/ 17 h 84"/>
                            <a:gd name="T4" fmla="*/ 11 w 52"/>
                            <a:gd name="T5" fmla="*/ 17 h 84"/>
                            <a:gd name="T6" fmla="*/ 0 w 52"/>
                            <a:gd name="T7" fmla="*/ 3 h 84"/>
                            <a:gd name="T8" fmla="*/ 0 w 52"/>
                            <a:gd name="T9" fmla="*/ 83 h 84"/>
                            <a:gd name="T10" fmla="*/ 13 w 52"/>
                            <a:gd name="T11" fmla="*/ 67 h 84"/>
                            <a:gd name="T12" fmla="*/ 27 w 52"/>
                            <a:gd name="T13" fmla="*/ 67 h 84"/>
                            <a:gd name="T14" fmla="*/ 51 w 52"/>
                            <a:gd name="T15" fmla="*/ 80 h 84"/>
                            <a:gd name="T16" fmla="*/ 50 w 52"/>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84"/>
                            <a:gd name="T29" fmla="*/ 52 w 52"/>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84">
                              <a:moveTo>
                                <a:pt x="50" y="0"/>
                              </a:moveTo>
                              <a:lnTo>
                                <a:pt x="27" y="17"/>
                              </a:lnTo>
                              <a:lnTo>
                                <a:pt x="11" y="17"/>
                              </a:lnTo>
                              <a:lnTo>
                                <a:pt x="0" y="3"/>
                              </a:lnTo>
                              <a:lnTo>
                                <a:pt x="0" y="83"/>
                              </a:lnTo>
                              <a:lnTo>
                                <a:pt x="13" y="67"/>
                              </a:lnTo>
                              <a:lnTo>
                                <a:pt x="27" y="67"/>
                              </a:lnTo>
                              <a:lnTo>
                                <a:pt x="51" y="80"/>
                              </a:lnTo>
                              <a:lnTo>
                                <a:pt x="50" y="0"/>
                              </a:lnTo>
                            </a:path>
                          </a:pathLst>
                        </a:custGeom>
                        <a:gradFill rotWithShape="0">
                          <a:gsLst>
                            <a:gs pos="0">
                              <a:srgbClr val="009688"/>
                            </a:gs>
                            <a:gs pos="100000">
                              <a:srgbClr val="00877A"/>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507" name="Line 619"/>
                        <p:cNvSpPr>
                          <a:spLocks noChangeShapeType="1"/>
                        </p:cNvSpPr>
                        <p:nvPr/>
                      </p:nvSpPr>
                      <p:spPr bwMode="auto">
                        <a:xfrm>
                          <a:off x="1300" y="2186"/>
                          <a:ext cx="0" cy="48"/>
                        </a:xfrm>
                        <a:prstGeom prst="line">
                          <a:avLst/>
                        </a:prstGeom>
                        <a:noFill/>
                        <a:ln w="12700">
                          <a:solidFill>
                            <a:schemeClr val="tx1"/>
                          </a:solidFill>
                          <a:round/>
                          <a:headEnd/>
                          <a:tailEnd/>
                        </a:ln>
                      </p:spPr>
                      <p:txBody>
                        <a:bodyPr wrap="none" anchor="ctr"/>
                        <a:lstStyle/>
                        <a:p>
                          <a:endParaRPr lang="it-IT"/>
                        </a:p>
                      </p:txBody>
                    </p:sp>
                  </p:grpSp>
                  <p:grpSp>
                    <p:nvGrpSpPr>
                      <p:cNvPr id="1498" name="Group 620"/>
                      <p:cNvGrpSpPr>
                        <a:grpSpLocks/>
                      </p:cNvGrpSpPr>
                      <p:nvPr/>
                    </p:nvGrpSpPr>
                    <p:grpSpPr bwMode="auto">
                      <a:xfrm>
                        <a:off x="1412" y="2167"/>
                        <a:ext cx="52" cy="84"/>
                        <a:chOff x="1412" y="2167"/>
                        <a:chExt cx="52" cy="84"/>
                      </a:xfrm>
                    </p:grpSpPr>
                    <p:sp>
                      <p:nvSpPr>
                        <p:cNvPr id="1504" name="Freeform 621"/>
                        <p:cNvSpPr>
                          <a:spLocks/>
                        </p:cNvSpPr>
                        <p:nvPr/>
                      </p:nvSpPr>
                      <p:spPr bwMode="auto">
                        <a:xfrm>
                          <a:off x="1412" y="2167"/>
                          <a:ext cx="52" cy="84"/>
                        </a:xfrm>
                        <a:custGeom>
                          <a:avLst/>
                          <a:gdLst>
                            <a:gd name="T0" fmla="*/ 1 w 52"/>
                            <a:gd name="T1" fmla="*/ 0 h 84"/>
                            <a:gd name="T2" fmla="*/ 24 w 52"/>
                            <a:gd name="T3" fmla="*/ 17 h 84"/>
                            <a:gd name="T4" fmla="*/ 40 w 52"/>
                            <a:gd name="T5" fmla="*/ 17 h 84"/>
                            <a:gd name="T6" fmla="*/ 51 w 52"/>
                            <a:gd name="T7" fmla="*/ 3 h 84"/>
                            <a:gd name="T8" fmla="*/ 51 w 52"/>
                            <a:gd name="T9" fmla="*/ 83 h 84"/>
                            <a:gd name="T10" fmla="*/ 38 w 52"/>
                            <a:gd name="T11" fmla="*/ 67 h 84"/>
                            <a:gd name="T12" fmla="*/ 24 w 52"/>
                            <a:gd name="T13" fmla="*/ 67 h 84"/>
                            <a:gd name="T14" fmla="*/ 0 w 52"/>
                            <a:gd name="T15" fmla="*/ 80 h 84"/>
                            <a:gd name="T16" fmla="*/ 1 w 52"/>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84"/>
                            <a:gd name="T29" fmla="*/ 52 w 52"/>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84">
                              <a:moveTo>
                                <a:pt x="1" y="0"/>
                              </a:moveTo>
                              <a:lnTo>
                                <a:pt x="24" y="17"/>
                              </a:lnTo>
                              <a:lnTo>
                                <a:pt x="40" y="17"/>
                              </a:lnTo>
                              <a:lnTo>
                                <a:pt x="51" y="3"/>
                              </a:lnTo>
                              <a:lnTo>
                                <a:pt x="51" y="83"/>
                              </a:lnTo>
                              <a:lnTo>
                                <a:pt x="38" y="67"/>
                              </a:lnTo>
                              <a:lnTo>
                                <a:pt x="24" y="67"/>
                              </a:lnTo>
                              <a:lnTo>
                                <a:pt x="0" y="80"/>
                              </a:lnTo>
                              <a:lnTo>
                                <a:pt x="1" y="0"/>
                              </a:lnTo>
                            </a:path>
                          </a:pathLst>
                        </a:custGeom>
                        <a:gradFill rotWithShape="0">
                          <a:gsLst>
                            <a:gs pos="0">
                              <a:srgbClr val="009688"/>
                            </a:gs>
                            <a:gs pos="100000">
                              <a:srgbClr val="00877A"/>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505" name="Line 622"/>
                        <p:cNvSpPr>
                          <a:spLocks noChangeShapeType="1"/>
                        </p:cNvSpPr>
                        <p:nvPr/>
                      </p:nvSpPr>
                      <p:spPr bwMode="auto">
                        <a:xfrm>
                          <a:off x="1453" y="2186"/>
                          <a:ext cx="0" cy="48"/>
                        </a:xfrm>
                        <a:prstGeom prst="line">
                          <a:avLst/>
                        </a:prstGeom>
                        <a:noFill/>
                        <a:ln w="12700">
                          <a:solidFill>
                            <a:schemeClr val="tx1"/>
                          </a:solidFill>
                          <a:round/>
                          <a:headEnd/>
                          <a:tailEnd/>
                        </a:ln>
                      </p:spPr>
                      <p:txBody>
                        <a:bodyPr wrap="none" anchor="ctr"/>
                        <a:lstStyle/>
                        <a:p>
                          <a:endParaRPr lang="it-IT"/>
                        </a:p>
                      </p:txBody>
                    </p:sp>
                  </p:grpSp>
                  <p:sp>
                    <p:nvSpPr>
                      <p:cNvPr id="1499" name="Oval 623"/>
                      <p:cNvSpPr>
                        <a:spLocks noChangeArrowheads="1"/>
                      </p:cNvSpPr>
                      <p:nvPr/>
                    </p:nvSpPr>
                    <p:spPr bwMode="auto">
                      <a:xfrm>
                        <a:off x="1324" y="2158"/>
                        <a:ext cx="105" cy="99"/>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1500" name="Oval 624"/>
                      <p:cNvSpPr>
                        <a:spLocks noChangeArrowheads="1"/>
                      </p:cNvSpPr>
                      <p:nvPr/>
                    </p:nvSpPr>
                    <p:spPr bwMode="auto">
                      <a:xfrm>
                        <a:off x="1334" y="2166"/>
                        <a:ext cx="84" cy="82"/>
                      </a:xfrm>
                      <a:prstGeom prst="ellipse">
                        <a:avLst/>
                      </a:prstGeom>
                      <a:solidFill>
                        <a:srgbClr val="006B61"/>
                      </a:solidFill>
                      <a:ln w="12700">
                        <a:solidFill>
                          <a:schemeClr val="tx1"/>
                        </a:solidFill>
                        <a:round/>
                        <a:headEnd/>
                        <a:tailEnd/>
                      </a:ln>
                    </p:spPr>
                    <p:txBody>
                      <a:bodyPr wrap="none" anchor="ctr"/>
                      <a:lstStyle/>
                      <a:p>
                        <a:endParaRPr lang="it-IT">
                          <a:cs typeface="Times New Roman" pitchFamily="18" charset="0"/>
                        </a:endParaRPr>
                      </a:p>
                    </p:txBody>
                  </p:sp>
                  <p:sp>
                    <p:nvSpPr>
                      <p:cNvPr id="1501" name="Freeform 625"/>
                      <p:cNvSpPr>
                        <a:spLocks/>
                      </p:cNvSpPr>
                      <p:nvPr/>
                    </p:nvSpPr>
                    <p:spPr bwMode="auto">
                      <a:xfrm>
                        <a:off x="1322" y="2131"/>
                        <a:ext cx="120" cy="151"/>
                      </a:xfrm>
                      <a:custGeom>
                        <a:avLst/>
                        <a:gdLst>
                          <a:gd name="T0" fmla="*/ 60 w 120"/>
                          <a:gd name="T1" fmla="*/ 0 h 151"/>
                          <a:gd name="T2" fmla="*/ 48 w 120"/>
                          <a:gd name="T3" fmla="*/ 81 h 151"/>
                          <a:gd name="T4" fmla="*/ 0 w 120"/>
                          <a:gd name="T5" fmla="*/ 149 h 151"/>
                          <a:gd name="T6" fmla="*/ 2 w 120"/>
                          <a:gd name="T7" fmla="*/ 150 h 151"/>
                          <a:gd name="T8" fmla="*/ 51 w 120"/>
                          <a:gd name="T9" fmla="*/ 82 h 151"/>
                          <a:gd name="T10" fmla="*/ 119 w 120"/>
                          <a:gd name="T11" fmla="*/ 38 h 151"/>
                          <a:gd name="T12" fmla="*/ 114 w 120"/>
                          <a:gd name="T13" fmla="*/ 32 h 151"/>
                          <a:gd name="T14" fmla="*/ 110 w 120"/>
                          <a:gd name="T15" fmla="*/ 27 h 151"/>
                          <a:gd name="T16" fmla="*/ 105 w 120"/>
                          <a:gd name="T17" fmla="*/ 21 h 151"/>
                          <a:gd name="T18" fmla="*/ 98 w 120"/>
                          <a:gd name="T19" fmla="*/ 16 h 151"/>
                          <a:gd name="T20" fmla="*/ 93 w 120"/>
                          <a:gd name="T21" fmla="*/ 12 h 151"/>
                          <a:gd name="T22" fmla="*/ 87 w 120"/>
                          <a:gd name="T23" fmla="*/ 8 h 151"/>
                          <a:gd name="T24" fmla="*/ 79 w 120"/>
                          <a:gd name="T25" fmla="*/ 5 h 151"/>
                          <a:gd name="T26" fmla="*/ 72 w 120"/>
                          <a:gd name="T27" fmla="*/ 3 h 151"/>
                          <a:gd name="T28" fmla="*/ 65 w 120"/>
                          <a:gd name="T29" fmla="*/ 1 h 151"/>
                          <a:gd name="T30" fmla="*/ 60 w 120"/>
                          <a:gd name="T31" fmla="*/ 0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151"/>
                          <a:gd name="T50" fmla="*/ 120 w 120"/>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151">
                            <a:moveTo>
                              <a:pt x="60" y="0"/>
                            </a:moveTo>
                            <a:lnTo>
                              <a:pt x="48" y="81"/>
                            </a:lnTo>
                            <a:lnTo>
                              <a:pt x="0" y="149"/>
                            </a:lnTo>
                            <a:lnTo>
                              <a:pt x="2" y="150"/>
                            </a:lnTo>
                            <a:lnTo>
                              <a:pt x="51" y="82"/>
                            </a:lnTo>
                            <a:lnTo>
                              <a:pt x="119" y="38"/>
                            </a:lnTo>
                            <a:lnTo>
                              <a:pt x="114" y="32"/>
                            </a:lnTo>
                            <a:lnTo>
                              <a:pt x="110" y="27"/>
                            </a:lnTo>
                            <a:lnTo>
                              <a:pt x="105" y="21"/>
                            </a:lnTo>
                            <a:lnTo>
                              <a:pt x="98" y="16"/>
                            </a:lnTo>
                            <a:lnTo>
                              <a:pt x="93" y="12"/>
                            </a:lnTo>
                            <a:lnTo>
                              <a:pt x="87" y="8"/>
                            </a:lnTo>
                            <a:lnTo>
                              <a:pt x="79" y="5"/>
                            </a:lnTo>
                            <a:lnTo>
                              <a:pt x="72" y="3"/>
                            </a:lnTo>
                            <a:lnTo>
                              <a:pt x="65" y="1"/>
                            </a:lnTo>
                            <a:lnTo>
                              <a:pt x="60" y="0"/>
                            </a:lnTo>
                          </a:path>
                        </a:pathLst>
                      </a:custGeom>
                      <a:noFill/>
                      <a:ln w="12700" cap="rnd" cmpd="sng">
                        <a:solidFill>
                          <a:srgbClr val="000000"/>
                        </a:solidFill>
                        <a:prstDash val="solid"/>
                        <a:round/>
                        <a:headEnd type="none" w="med" len="med"/>
                        <a:tailEnd type="none" w="med" len="med"/>
                      </a:ln>
                    </p:spPr>
                    <p:txBody>
                      <a:bodyPr/>
                      <a:lstStyle/>
                      <a:p>
                        <a:endParaRPr lang="it-IT"/>
                      </a:p>
                    </p:txBody>
                  </p:sp>
                  <p:sp>
                    <p:nvSpPr>
                      <p:cNvPr id="1502" name="Oval 626"/>
                      <p:cNvSpPr>
                        <a:spLocks noChangeArrowheads="1"/>
                      </p:cNvSpPr>
                      <p:nvPr/>
                    </p:nvSpPr>
                    <p:spPr bwMode="auto">
                      <a:xfrm>
                        <a:off x="1370" y="2200"/>
                        <a:ext cx="11" cy="14"/>
                      </a:xfrm>
                      <a:prstGeom prst="ellipse">
                        <a:avLst/>
                      </a:prstGeom>
                      <a:solidFill>
                        <a:srgbClr val="C0FEF9"/>
                      </a:solidFill>
                      <a:ln w="12700">
                        <a:solidFill>
                          <a:schemeClr val="tx1"/>
                        </a:solidFill>
                        <a:round/>
                        <a:headEnd/>
                        <a:tailEnd/>
                      </a:ln>
                    </p:spPr>
                    <p:txBody>
                      <a:bodyPr wrap="none" anchor="ctr"/>
                      <a:lstStyle/>
                      <a:p>
                        <a:endParaRPr lang="it-IT">
                          <a:cs typeface="Times New Roman" pitchFamily="18" charset="0"/>
                        </a:endParaRPr>
                      </a:p>
                    </p:txBody>
                  </p:sp>
                  <p:sp>
                    <p:nvSpPr>
                      <p:cNvPr id="1503" name="Oval 627"/>
                      <p:cNvSpPr>
                        <a:spLocks noChangeArrowheads="1"/>
                      </p:cNvSpPr>
                      <p:nvPr/>
                    </p:nvSpPr>
                    <p:spPr bwMode="auto">
                      <a:xfrm>
                        <a:off x="1322" y="2274"/>
                        <a:ext cx="6" cy="6"/>
                      </a:xfrm>
                      <a:prstGeom prst="ellipse">
                        <a:avLst/>
                      </a:prstGeom>
                      <a:solidFill>
                        <a:schemeClr val="bg1"/>
                      </a:solidFill>
                      <a:ln w="12700">
                        <a:solidFill>
                          <a:schemeClr val="tx1"/>
                        </a:solidFill>
                        <a:round/>
                        <a:headEnd/>
                        <a:tailEnd/>
                      </a:ln>
                    </p:spPr>
                    <p:txBody>
                      <a:bodyPr wrap="none" anchor="ctr"/>
                      <a:lstStyle/>
                      <a:p>
                        <a:endParaRPr lang="it-IT">
                          <a:cs typeface="Times New Roman" pitchFamily="18" charset="0"/>
                        </a:endParaRPr>
                      </a:p>
                    </p:txBody>
                  </p:sp>
                </p:grpSp>
                <p:grpSp>
                  <p:nvGrpSpPr>
                    <p:cNvPr id="1359" name="Group 628"/>
                    <p:cNvGrpSpPr>
                      <a:grpSpLocks/>
                    </p:cNvGrpSpPr>
                    <p:nvPr/>
                  </p:nvGrpSpPr>
                  <p:grpSpPr bwMode="auto">
                    <a:xfrm>
                      <a:off x="2223" y="449"/>
                      <a:ext cx="42" cy="28"/>
                      <a:chOff x="1372" y="2279"/>
                      <a:chExt cx="83" cy="55"/>
                    </a:xfrm>
                  </p:grpSpPr>
                  <p:grpSp>
                    <p:nvGrpSpPr>
                      <p:cNvPr id="1485" name="Group 629"/>
                      <p:cNvGrpSpPr>
                        <a:grpSpLocks/>
                      </p:cNvGrpSpPr>
                      <p:nvPr/>
                    </p:nvGrpSpPr>
                    <p:grpSpPr bwMode="auto">
                      <a:xfrm>
                        <a:off x="1372" y="2298"/>
                        <a:ext cx="83" cy="36"/>
                        <a:chOff x="1372" y="2298"/>
                        <a:chExt cx="83" cy="36"/>
                      </a:xfrm>
                    </p:grpSpPr>
                    <p:sp>
                      <p:nvSpPr>
                        <p:cNvPr id="1490" name="Rectangle 630"/>
                        <p:cNvSpPr>
                          <a:spLocks noChangeArrowheads="1"/>
                        </p:cNvSpPr>
                        <p:nvPr/>
                      </p:nvSpPr>
                      <p:spPr bwMode="auto">
                        <a:xfrm>
                          <a:off x="1387" y="2302"/>
                          <a:ext cx="53"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491" name="Oval 631"/>
                        <p:cNvSpPr>
                          <a:spLocks noChangeArrowheads="1"/>
                        </p:cNvSpPr>
                        <p:nvPr/>
                      </p:nvSpPr>
                      <p:spPr bwMode="auto">
                        <a:xfrm>
                          <a:off x="1396" y="2301"/>
                          <a:ext cx="36"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92" name="Freeform 632"/>
                        <p:cNvSpPr>
                          <a:spLocks/>
                        </p:cNvSpPr>
                        <p:nvPr/>
                      </p:nvSpPr>
                      <p:spPr bwMode="auto">
                        <a:xfrm>
                          <a:off x="1372" y="2306"/>
                          <a:ext cx="83" cy="28"/>
                        </a:xfrm>
                        <a:custGeom>
                          <a:avLst/>
                          <a:gdLst>
                            <a:gd name="T0" fmla="*/ 0 w 83"/>
                            <a:gd name="T1" fmla="*/ 2 h 28"/>
                            <a:gd name="T2" fmla="*/ 0 w 83"/>
                            <a:gd name="T3" fmla="*/ 27 h 28"/>
                            <a:gd name="T4" fmla="*/ 82 w 83"/>
                            <a:gd name="T5" fmla="*/ 27 h 28"/>
                            <a:gd name="T6" fmla="*/ 82 w 83"/>
                            <a:gd name="T7" fmla="*/ 0 h 28"/>
                            <a:gd name="T8" fmla="*/ 82 w 83"/>
                            <a:gd name="T9" fmla="*/ 0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
                              </a:moveTo>
                              <a:lnTo>
                                <a:pt x="0" y="27"/>
                              </a:lnTo>
                              <a:lnTo>
                                <a:pt x="82" y="27"/>
                              </a:lnTo>
                              <a:lnTo>
                                <a:pt x="82"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93" name="Freeform 633"/>
                        <p:cNvSpPr>
                          <a:spLocks/>
                        </p:cNvSpPr>
                        <p:nvPr/>
                      </p:nvSpPr>
                      <p:spPr bwMode="auto">
                        <a:xfrm>
                          <a:off x="1436" y="2298"/>
                          <a:ext cx="19" cy="36"/>
                        </a:xfrm>
                        <a:custGeom>
                          <a:avLst/>
                          <a:gdLst>
                            <a:gd name="T0" fmla="*/ 18 w 19"/>
                            <a:gd name="T1" fmla="*/ 35 h 36"/>
                            <a:gd name="T2" fmla="*/ 18 w 19"/>
                            <a:gd name="T3" fmla="*/ 6 h 36"/>
                            <a:gd name="T4" fmla="*/ 17 w 19"/>
                            <a:gd name="T5" fmla="*/ 4 h 36"/>
                            <a:gd name="T6" fmla="*/ 15 w 19"/>
                            <a:gd name="T7" fmla="*/ 2 h 36"/>
                            <a:gd name="T8" fmla="*/ 13 w 19"/>
                            <a:gd name="T9" fmla="*/ 1 h 36"/>
                            <a:gd name="T10" fmla="*/ 10 w 19"/>
                            <a:gd name="T11" fmla="*/ 0 h 36"/>
                            <a:gd name="T12" fmla="*/ 7 w 19"/>
                            <a:gd name="T13" fmla="*/ 0 h 36"/>
                            <a:gd name="T14" fmla="*/ 4 w 19"/>
                            <a:gd name="T15" fmla="*/ 2 h 36"/>
                            <a:gd name="T16" fmla="*/ 2 w 19"/>
                            <a:gd name="T17" fmla="*/ 3 h 36"/>
                            <a:gd name="T18" fmla="*/ 1 w 19"/>
                            <a:gd name="T19" fmla="*/ 5 h 36"/>
                            <a:gd name="T20" fmla="*/ 0 w 19"/>
                            <a:gd name="T21" fmla="*/ 7 h 36"/>
                            <a:gd name="T22" fmla="*/ 0 w 19"/>
                            <a:gd name="T23" fmla="*/ 35 h 36"/>
                            <a:gd name="T24" fmla="*/ 18 w 19"/>
                            <a:gd name="T25" fmla="*/ 35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35"/>
                              </a:moveTo>
                              <a:lnTo>
                                <a:pt x="18" y="6"/>
                              </a:lnTo>
                              <a:lnTo>
                                <a:pt x="17" y="4"/>
                              </a:lnTo>
                              <a:lnTo>
                                <a:pt x="15" y="2"/>
                              </a:lnTo>
                              <a:lnTo>
                                <a:pt x="13" y="1"/>
                              </a:lnTo>
                              <a:lnTo>
                                <a:pt x="10" y="0"/>
                              </a:lnTo>
                              <a:lnTo>
                                <a:pt x="7" y="0"/>
                              </a:lnTo>
                              <a:lnTo>
                                <a:pt x="4" y="2"/>
                              </a:lnTo>
                              <a:lnTo>
                                <a:pt x="2" y="3"/>
                              </a:lnTo>
                              <a:lnTo>
                                <a:pt x="1" y="5"/>
                              </a:lnTo>
                              <a:lnTo>
                                <a:pt x="0" y="7"/>
                              </a:lnTo>
                              <a:lnTo>
                                <a:pt x="0" y="35"/>
                              </a:lnTo>
                              <a:lnTo>
                                <a:pt x="18" y="3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94" name="Freeform 634"/>
                        <p:cNvSpPr>
                          <a:spLocks/>
                        </p:cNvSpPr>
                        <p:nvPr/>
                      </p:nvSpPr>
                      <p:spPr bwMode="auto">
                        <a:xfrm>
                          <a:off x="1372" y="2298"/>
                          <a:ext cx="21" cy="36"/>
                        </a:xfrm>
                        <a:custGeom>
                          <a:avLst/>
                          <a:gdLst>
                            <a:gd name="T0" fmla="*/ 20 w 21"/>
                            <a:gd name="T1" fmla="*/ 35 h 36"/>
                            <a:gd name="T2" fmla="*/ 20 w 21"/>
                            <a:gd name="T3" fmla="*/ 6 h 36"/>
                            <a:gd name="T4" fmla="*/ 19 w 21"/>
                            <a:gd name="T5" fmla="*/ 4 h 36"/>
                            <a:gd name="T6" fmla="*/ 16 w 21"/>
                            <a:gd name="T7" fmla="*/ 2 h 36"/>
                            <a:gd name="T8" fmla="*/ 14 w 21"/>
                            <a:gd name="T9" fmla="*/ 1 h 36"/>
                            <a:gd name="T10" fmla="*/ 11 w 21"/>
                            <a:gd name="T11" fmla="*/ 0 h 36"/>
                            <a:gd name="T12" fmla="*/ 8 w 21"/>
                            <a:gd name="T13" fmla="*/ 0 h 36"/>
                            <a:gd name="T14" fmla="*/ 4 w 21"/>
                            <a:gd name="T15" fmla="*/ 2 h 36"/>
                            <a:gd name="T16" fmla="*/ 2 w 21"/>
                            <a:gd name="T17" fmla="*/ 3 h 36"/>
                            <a:gd name="T18" fmla="*/ 1 w 21"/>
                            <a:gd name="T19" fmla="*/ 5 h 36"/>
                            <a:gd name="T20" fmla="*/ 0 w 21"/>
                            <a:gd name="T21" fmla="*/ 7 h 36"/>
                            <a:gd name="T22" fmla="*/ 0 w 21"/>
                            <a:gd name="T23" fmla="*/ 35 h 36"/>
                            <a:gd name="T24" fmla="*/ 20 w 21"/>
                            <a:gd name="T25" fmla="*/ 35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35"/>
                              </a:moveTo>
                              <a:lnTo>
                                <a:pt x="20" y="6"/>
                              </a:lnTo>
                              <a:lnTo>
                                <a:pt x="19" y="4"/>
                              </a:lnTo>
                              <a:lnTo>
                                <a:pt x="16" y="2"/>
                              </a:lnTo>
                              <a:lnTo>
                                <a:pt x="14" y="1"/>
                              </a:lnTo>
                              <a:lnTo>
                                <a:pt x="11" y="0"/>
                              </a:lnTo>
                              <a:lnTo>
                                <a:pt x="8" y="0"/>
                              </a:lnTo>
                              <a:lnTo>
                                <a:pt x="4" y="2"/>
                              </a:lnTo>
                              <a:lnTo>
                                <a:pt x="2" y="3"/>
                              </a:lnTo>
                              <a:lnTo>
                                <a:pt x="1" y="5"/>
                              </a:lnTo>
                              <a:lnTo>
                                <a:pt x="0" y="7"/>
                              </a:lnTo>
                              <a:lnTo>
                                <a:pt x="0" y="35"/>
                              </a:lnTo>
                              <a:lnTo>
                                <a:pt x="20" y="3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486" name="Group 635"/>
                      <p:cNvGrpSpPr>
                        <a:grpSpLocks/>
                      </p:cNvGrpSpPr>
                      <p:nvPr/>
                    </p:nvGrpSpPr>
                    <p:grpSpPr bwMode="auto">
                      <a:xfrm>
                        <a:off x="1393" y="2279"/>
                        <a:ext cx="41" cy="22"/>
                        <a:chOff x="1393" y="2279"/>
                        <a:chExt cx="41" cy="22"/>
                      </a:xfrm>
                    </p:grpSpPr>
                    <p:sp>
                      <p:nvSpPr>
                        <p:cNvPr id="1487" name="AutoShape 636"/>
                        <p:cNvSpPr>
                          <a:spLocks noChangeArrowheads="1"/>
                        </p:cNvSpPr>
                        <p:nvPr/>
                      </p:nvSpPr>
                      <p:spPr bwMode="auto">
                        <a:xfrm>
                          <a:off x="1393" y="2286"/>
                          <a:ext cx="41" cy="10"/>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88" name="Line 637"/>
                        <p:cNvSpPr>
                          <a:spLocks noChangeShapeType="1"/>
                        </p:cNvSpPr>
                        <p:nvPr/>
                      </p:nvSpPr>
                      <p:spPr bwMode="auto">
                        <a:xfrm flipV="1">
                          <a:off x="1398" y="2279"/>
                          <a:ext cx="31" cy="14"/>
                        </a:xfrm>
                        <a:prstGeom prst="line">
                          <a:avLst/>
                        </a:prstGeom>
                        <a:noFill/>
                        <a:ln w="12700">
                          <a:solidFill>
                            <a:schemeClr val="tx1"/>
                          </a:solidFill>
                          <a:round/>
                          <a:headEnd/>
                          <a:tailEnd/>
                        </a:ln>
                      </p:spPr>
                      <p:txBody>
                        <a:bodyPr wrap="none" anchor="ctr"/>
                        <a:lstStyle/>
                        <a:p>
                          <a:endParaRPr lang="it-IT"/>
                        </a:p>
                      </p:txBody>
                    </p:sp>
                    <p:sp>
                      <p:nvSpPr>
                        <p:cNvPr id="1489" name="Line 638"/>
                        <p:cNvSpPr>
                          <a:spLocks noChangeShapeType="1"/>
                        </p:cNvSpPr>
                        <p:nvPr/>
                      </p:nvSpPr>
                      <p:spPr bwMode="auto">
                        <a:xfrm flipV="1">
                          <a:off x="1395" y="2285"/>
                          <a:ext cx="37" cy="16"/>
                        </a:xfrm>
                        <a:prstGeom prst="line">
                          <a:avLst/>
                        </a:prstGeom>
                        <a:noFill/>
                        <a:ln w="12700">
                          <a:solidFill>
                            <a:schemeClr val="tx1"/>
                          </a:solidFill>
                          <a:round/>
                          <a:headEnd/>
                          <a:tailEnd/>
                        </a:ln>
                      </p:spPr>
                      <p:txBody>
                        <a:bodyPr wrap="none" anchor="ctr"/>
                        <a:lstStyle/>
                        <a:p>
                          <a:endParaRPr lang="it-IT"/>
                        </a:p>
                      </p:txBody>
                    </p:sp>
                  </p:grpSp>
                </p:grpSp>
                <p:grpSp>
                  <p:nvGrpSpPr>
                    <p:cNvPr id="1360" name="Group 639"/>
                    <p:cNvGrpSpPr>
                      <a:grpSpLocks/>
                    </p:cNvGrpSpPr>
                    <p:nvPr/>
                  </p:nvGrpSpPr>
                  <p:grpSpPr bwMode="auto">
                    <a:xfrm>
                      <a:off x="2309" y="379"/>
                      <a:ext cx="29" cy="18"/>
                      <a:chOff x="1489" y="2025"/>
                      <a:chExt cx="57" cy="34"/>
                    </a:xfrm>
                  </p:grpSpPr>
                  <p:grpSp>
                    <p:nvGrpSpPr>
                      <p:cNvPr id="1475" name="Group 640"/>
                      <p:cNvGrpSpPr>
                        <a:grpSpLocks/>
                      </p:cNvGrpSpPr>
                      <p:nvPr/>
                    </p:nvGrpSpPr>
                    <p:grpSpPr bwMode="auto">
                      <a:xfrm>
                        <a:off x="1489" y="2025"/>
                        <a:ext cx="57" cy="23"/>
                        <a:chOff x="1489" y="2025"/>
                        <a:chExt cx="57" cy="23"/>
                      </a:xfrm>
                    </p:grpSpPr>
                    <p:sp>
                      <p:nvSpPr>
                        <p:cNvPr id="1480" name="Rectangle 641"/>
                        <p:cNvSpPr>
                          <a:spLocks noChangeArrowheads="1"/>
                        </p:cNvSpPr>
                        <p:nvPr/>
                      </p:nvSpPr>
                      <p:spPr bwMode="auto">
                        <a:xfrm>
                          <a:off x="1501" y="2030"/>
                          <a:ext cx="32" cy="14"/>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481" name="Oval 642"/>
                        <p:cNvSpPr>
                          <a:spLocks noChangeArrowheads="1"/>
                        </p:cNvSpPr>
                        <p:nvPr/>
                      </p:nvSpPr>
                      <p:spPr bwMode="auto">
                        <a:xfrm>
                          <a:off x="1506" y="2041"/>
                          <a:ext cx="22"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82" name="Freeform 643"/>
                        <p:cNvSpPr>
                          <a:spLocks/>
                        </p:cNvSpPr>
                        <p:nvPr/>
                      </p:nvSpPr>
                      <p:spPr bwMode="auto">
                        <a:xfrm>
                          <a:off x="1489" y="2025"/>
                          <a:ext cx="57" cy="18"/>
                        </a:xfrm>
                        <a:custGeom>
                          <a:avLst/>
                          <a:gdLst>
                            <a:gd name="T0" fmla="*/ 0 w 57"/>
                            <a:gd name="T1" fmla="*/ 16 h 18"/>
                            <a:gd name="T2" fmla="*/ 0 w 57"/>
                            <a:gd name="T3" fmla="*/ 0 h 18"/>
                            <a:gd name="T4" fmla="*/ 56 w 57"/>
                            <a:gd name="T5" fmla="*/ 0 h 18"/>
                            <a:gd name="T6" fmla="*/ 56 w 57"/>
                            <a:gd name="T7" fmla="*/ 17 h 18"/>
                            <a:gd name="T8" fmla="*/ 56 w 57"/>
                            <a:gd name="T9" fmla="*/ 17 h 18"/>
                            <a:gd name="T10" fmla="*/ 0 60000 65536"/>
                            <a:gd name="T11" fmla="*/ 0 60000 65536"/>
                            <a:gd name="T12" fmla="*/ 0 60000 65536"/>
                            <a:gd name="T13" fmla="*/ 0 60000 65536"/>
                            <a:gd name="T14" fmla="*/ 0 60000 65536"/>
                            <a:gd name="T15" fmla="*/ 0 w 57"/>
                            <a:gd name="T16" fmla="*/ 0 h 18"/>
                            <a:gd name="T17" fmla="*/ 57 w 57"/>
                            <a:gd name="T18" fmla="*/ 18 h 18"/>
                          </a:gdLst>
                          <a:ahLst/>
                          <a:cxnLst>
                            <a:cxn ang="T10">
                              <a:pos x="T0" y="T1"/>
                            </a:cxn>
                            <a:cxn ang="T11">
                              <a:pos x="T2" y="T3"/>
                            </a:cxn>
                            <a:cxn ang="T12">
                              <a:pos x="T4" y="T5"/>
                            </a:cxn>
                            <a:cxn ang="T13">
                              <a:pos x="T6" y="T7"/>
                            </a:cxn>
                            <a:cxn ang="T14">
                              <a:pos x="T8" y="T9"/>
                            </a:cxn>
                          </a:cxnLst>
                          <a:rect l="T15" t="T16" r="T17" b="T18"/>
                          <a:pathLst>
                            <a:path w="57" h="18">
                              <a:moveTo>
                                <a:pt x="0" y="16"/>
                              </a:moveTo>
                              <a:lnTo>
                                <a:pt x="0" y="0"/>
                              </a:lnTo>
                              <a:lnTo>
                                <a:pt x="56" y="0"/>
                              </a:lnTo>
                              <a:lnTo>
                                <a:pt x="56" y="1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83" name="Freeform 644"/>
                        <p:cNvSpPr>
                          <a:spLocks/>
                        </p:cNvSpPr>
                        <p:nvPr/>
                      </p:nvSpPr>
                      <p:spPr bwMode="auto">
                        <a:xfrm>
                          <a:off x="1532" y="2025"/>
                          <a:ext cx="14" cy="23"/>
                        </a:xfrm>
                        <a:custGeom>
                          <a:avLst/>
                          <a:gdLst>
                            <a:gd name="T0" fmla="*/ 13 w 14"/>
                            <a:gd name="T1" fmla="*/ 0 h 23"/>
                            <a:gd name="T2" fmla="*/ 13 w 14"/>
                            <a:gd name="T3" fmla="*/ 18 h 23"/>
                            <a:gd name="T4" fmla="*/ 12 w 14"/>
                            <a:gd name="T5" fmla="*/ 19 h 23"/>
                            <a:gd name="T6" fmla="*/ 11 w 14"/>
                            <a:gd name="T7" fmla="*/ 21 h 23"/>
                            <a:gd name="T8" fmla="*/ 9 w 14"/>
                            <a:gd name="T9" fmla="*/ 21 h 23"/>
                            <a:gd name="T10" fmla="*/ 7 w 14"/>
                            <a:gd name="T11" fmla="*/ 22 h 23"/>
                            <a:gd name="T12" fmla="*/ 5 w 14"/>
                            <a:gd name="T13" fmla="*/ 22 h 23"/>
                            <a:gd name="T14" fmla="*/ 3 w 14"/>
                            <a:gd name="T15" fmla="*/ 21 h 23"/>
                            <a:gd name="T16" fmla="*/ 1 w 14"/>
                            <a:gd name="T17" fmla="*/ 20 h 23"/>
                            <a:gd name="T18" fmla="*/ 0 w 14"/>
                            <a:gd name="T19" fmla="*/ 19 h 23"/>
                            <a:gd name="T20" fmla="*/ 0 w 14"/>
                            <a:gd name="T21" fmla="*/ 18 h 23"/>
                            <a:gd name="T22" fmla="*/ 0 w 14"/>
                            <a:gd name="T23" fmla="*/ 0 h 23"/>
                            <a:gd name="T24" fmla="*/ 13 w 14"/>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3"/>
                            <a:gd name="T41" fmla="*/ 14 w 14"/>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3">
                              <a:moveTo>
                                <a:pt x="13" y="0"/>
                              </a:moveTo>
                              <a:lnTo>
                                <a:pt x="13" y="18"/>
                              </a:lnTo>
                              <a:lnTo>
                                <a:pt x="12" y="19"/>
                              </a:lnTo>
                              <a:lnTo>
                                <a:pt x="11" y="21"/>
                              </a:lnTo>
                              <a:lnTo>
                                <a:pt x="9" y="21"/>
                              </a:lnTo>
                              <a:lnTo>
                                <a:pt x="7" y="22"/>
                              </a:lnTo>
                              <a:lnTo>
                                <a:pt x="5" y="22"/>
                              </a:lnTo>
                              <a:lnTo>
                                <a:pt x="3" y="21"/>
                              </a:lnTo>
                              <a:lnTo>
                                <a:pt x="1" y="20"/>
                              </a:lnTo>
                              <a:lnTo>
                                <a:pt x="0" y="19"/>
                              </a:lnTo>
                              <a:lnTo>
                                <a:pt x="0" y="18"/>
                              </a:lnTo>
                              <a:lnTo>
                                <a:pt x="0" y="0"/>
                              </a:lnTo>
                              <a:lnTo>
                                <a:pt x="13"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84" name="Freeform 645"/>
                        <p:cNvSpPr>
                          <a:spLocks/>
                        </p:cNvSpPr>
                        <p:nvPr/>
                      </p:nvSpPr>
                      <p:spPr bwMode="auto">
                        <a:xfrm>
                          <a:off x="1489" y="2025"/>
                          <a:ext cx="15" cy="23"/>
                        </a:xfrm>
                        <a:custGeom>
                          <a:avLst/>
                          <a:gdLst>
                            <a:gd name="T0" fmla="*/ 14 w 15"/>
                            <a:gd name="T1" fmla="*/ 0 h 23"/>
                            <a:gd name="T2" fmla="*/ 14 w 15"/>
                            <a:gd name="T3" fmla="*/ 18 h 23"/>
                            <a:gd name="T4" fmla="*/ 13 w 15"/>
                            <a:gd name="T5" fmla="*/ 19 h 23"/>
                            <a:gd name="T6" fmla="*/ 11 w 15"/>
                            <a:gd name="T7" fmla="*/ 21 h 23"/>
                            <a:gd name="T8" fmla="*/ 10 w 15"/>
                            <a:gd name="T9" fmla="*/ 21 h 23"/>
                            <a:gd name="T10" fmla="*/ 8 w 15"/>
                            <a:gd name="T11" fmla="*/ 22 h 23"/>
                            <a:gd name="T12" fmla="*/ 5 w 15"/>
                            <a:gd name="T13" fmla="*/ 22 h 23"/>
                            <a:gd name="T14" fmla="*/ 3 w 15"/>
                            <a:gd name="T15" fmla="*/ 21 h 23"/>
                            <a:gd name="T16" fmla="*/ 2 w 15"/>
                            <a:gd name="T17" fmla="*/ 20 h 23"/>
                            <a:gd name="T18" fmla="*/ 0 w 15"/>
                            <a:gd name="T19" fmla="*/ 19 h 23"/>
                            <a:gd name="T20" fmla="*/ 0 w 15"/>
                            <a:gd name="T21" fmla="*/ 18 h 23"/>
                            <a:gd name="T22" fmla="*/ 0 w 15"/>
                            <a:gd name="T23" fmla="*/ 0 h 23"/>
                            <a:gd name="T24" fmla="*/ 14 w 15"/>
                            <a:gd name="T25" fmla="*/ 0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
                            <a:gd name="T40" fmla="*/ 0 h 23"/>
                            <a:gd name="T41" fmla="*/ 15 w 15"/>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 h="23">
                              <a:moveTo>
                                <a:pt x="14" y="0"/>
                              </a:moveTo>
                              <a:lnTo>
                                <a:pt x="14" y="18"/>
                              </a:lnTo>
                              <a:lnTo>
                                <a:pt x="13" y="19"/>
                              </a:lnTo>
                              <a:lnTo>
                                <a:pt x="11" y="21"/>
                              </a:lnTo>
                              <a:lnTo>
                                <a:pt x="10" y="21"/>
                              </a:lnTo>
                              <a:lnTo>
                                <a:pt x="8" y="22"/>
                              </a:lnTo>
                              <a:lnTo>
                                <a:pt x="5" y="22"/>
                              </a:lnTo>
                              <a:lnTo>
                                <a:pt x="3" y="21"/>
                              </a:lnTo>
                              <a:lnTo>
                                <a:pt x="2" y="20"/>
                              </a:lnTo>
                              <a:lnTo>
                                <a:pt x="0" y="19"/>
                              </a:lnTo>
                              <a:lnTo>
                                <a:pt x="0" y="18"/>
                              </a:lnTo>
                              <a:lnTo>
                                <a:pt x="0" y="0"/>
                              </a:lnTo>
                              <a:lnTo>
                                <a:pt x="14"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476" name="Group 646"/>
                      <p:cNvGrpSpPr>
                        <a:grpSpLocks/>
                      </p:cNvGrpSpPr>
                      <p:nvPr/>
                    </p:nvGrpSpPr>
                    <p:grpSpPr bwMode="auto">
                      <a:xfrm>
                        <a:off x="1505" y="2043"/>
                        <a:ext cx="25" cy="16"/>
                        <a:chOff x="1505" y="2043"/>
                        <a:chExt cx="25" cy="16"/>
                      </a:xfrm>
                    </p:grpSpPr>
                    <p:sp>
                      <p:nvSpPr>
                        <p:cNvPr id="1477" name="AutoShape 647"/>
                        <p:cNvSpPr>
                          <a:spLocks noChangeArrowheads="1"/>
                        </p:cNvSpPr>
                        <p:nvPr/>
                      </p:nvSpPr>
                      <p:spPr bwMode="auto">
                        <a:xfrm>
                          <a:off x="1505" y="2049"/>
                          <a:ext cx="25" cy="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78" name="Line 648"/>
                        <p:cNvSpPr>
                          <a:spLocks noChangeShapeType="1"/>
                        </p:cNvSpPr>
                        <p:nvPr/>
                      </p:nvSpPr>
                      <p:spPr bwMode="auto">
                        <a:xfrm flipV="1">
                          <a:off x="1508" y="2043"/>
                          <a:ext cx="18" cy="12"/>
                        </a:xfrm>
                        <a:prstGeom prst="line">
                          <a:avLst/>
                        </a:prstGeom>
                        <a:noFill/>
                        <a:ln w="12700">
                          <a:solidFill>
                            <a:schemeClr val="tx1"/>
                          </a:solidFill>
                          <a:round/>
                          <a:headEnd/>
                          <a:tailEnd/>
                        </a:ln>
                      </p:spPr>
                      <p:txBody>
                        <a:bodyPr wrap="none" anchor="ctr"/>
                        <a:lstStyle/>
                        <a:p>
                          <a:endParaRPr lang="it-IT"/>
                        </a:p>
                      </p:txBody>
                    </p:sp>
                    <p:sp>
                      <p:nvSpPr>
                        <p:cNvPr id="1479" name="Line 649"/>
                        <p:cNvSpPr>
                          <a:spLocks noChangeShapeType="1"/>
                        </p:cNvSpPr>
                        <p:nvPr/>
                      </p:nvSpPr>
                      <p:spPr bwMode="auto">
                        <a:xfrm flipV="1">
                          <a:off x="1507" y="2047"/>
                          <a:ext cx="21" cy="12"/>
                        </a:xfrm>
                        <a:prstGeom prst="line">
                          <a:avLst/>
                        </a:prstGeom>
                        <a:noFill/>
                        <a:ln w="12700">
                          <a:solidFill>
                            <a:schemeClr val="tx1"/>
                          </a:solidFill>
                          <a:round/>
                          <a:headEnd/>
                          <a:tailEnd/>
                        </a:ln>
                      </p:spPr>
                      <p:txBody>
                        <a:bodyPr wrap="none" anchor="ctr"/>
                        <a:lstStyle/>
                        <a:p>
                          <a:endParaRPr lang="it-IT"/>
                        </a:p>
                      </p:txBody>
                    </p:sp>
                  </p:grpSp>
                </p:grpSp>
                <p:sp>
                  <p:nvSpPr>
                    <p:cNvPr id="1361" name="Line 650"/>
                    <p:cNvSpPr>
                      <a:spLocks noChangeShapeType="1"/>
                    </p:cNvSpPr>
                    <p:nvPr/>
                  </p:nvSpPr>
                  <p:spPr bwMode="auto">
                    <a:xfrm flipH="1">
                      <a:off x="2378" y="326"/>
                      <a:ext cx="17" cy="0"/>
                    </a:xfrm>
                    <a:prstGeom prst="line">
                      <a:avLst/>
                    </a:prstGeom>
                    <a:noFill/>
                    <a:ln w="12700">
                      <a:solidFill>
                        <a:srgbClr val="000000"/>
                      </a:solidFill>
                      <a:round/>
                      <a:headEnd/>
                      <a:tailEnd/>
                    </a:ln>
                  </p:spPr>
                  <p:txBody>
                    <a:bodyPr wrap="none" anchor="ctr"/>
                    <a:lstStyle/>
                    <a:p>
                      <a:endParaRPr lang="it-IT"/>
                    </a:p>
                  </p:txBody>
                </p:sp>
                <p:sp>
                  <p:nvSpPr>
                    <p:cNvPr id="1362" name="Line 651"/>
                    <p:cNvSpPr>
                      <a:spLocks noChangeShapeType="1"/>
                    </p:cNvSpPr>
                    <p:nvPr/>
                  </p:nvSpPr>
                  <p:spPr bwMode="auto">
                    <a:xfrm flipH="1">
                      <a:off x="2379" y="379"/>
                      <a:ext cx="14" cy="0"/>
                    </a:xfrm>
                    <a:prstGeom prst="line">
                      <a:avLst/>
                    </a:prstGeom>
                    <a:noFill/>
                    <a:ln w="12700">
                      <a:solidFill>
                        <a:srgbClr val="000000"/>
                      </a:solidFill>
                      <a:round/>
                      <a:headEnd/>
                      <a:tailEnd/>
                    </a:ln>
                  </p:spPr>
                  <p:txBody>
                    <a:bodyPr wrap="none" anchor="ctr"/>
                    <a:lstStyle/>
                    <a:p>
                      <a:endParaRPr lang="it-IT"/>
                    </a:p>
                  </p:txBody>
                </p:sp>
                <p:grpSp>
                  <p:nvGrpSpPr>
                    <p:cNvPr id="1363" name="Group 652"/>
                    <p:cNvGrpSpPr>
                      <a:grpSpLocks/>
                    </p:cNvGrpSpPr>
                    <p:nvPr/>
                  </p:nvGrpSpPr>
                  <p:grpSpPr bwMode="auto">
                    <a:xfrm>
                      <a:off x="2219" y="266"/>
                      <a:ext cx="166" cy="287"/>
                      <a:chOff x="1365" y="1922"/>
                      <a:chExt cx="317" cy="561"/>
                    </a:xfrm>
                  </p:grpSpPr>
                  <p:sp>
                    <p:nvSpPr>
                      <p:cNvPr id="1471" name="Freeform 653"/>
                      <p:cNvSpPr>
                        <a:spLocks/>
                      </p:cNvSpPr>
                      <p:nvPr/>
                    </p:nvSpPr>
                    <p:spPr bwMode="auto">
                      <a:xfrm>
                        <a:off x="1365" y="1922"/>
                        <a:ext cx="317" cy="561"/>
                      </a:xfrm>
                      <a:custGeom>
                        <a:avLst/>
                        <a:gdLst>
                          <a:gd name="T0" fmla="*/ 315 w 317"/>
                          <a:gd name="T1" fmla="*/ 560 h 561"/>
                          <a:gd name="T2" fmla="*/ 8 w 317"/>
                          <a:gd name="T3" fmla="*/ 559 h 561"/>
                          <a:gd name="T4" fmla="*/ 0 w 317"/>
                          <a:gd name="T5" fmla="*/ 543 h 561"/>
                          <a:gd name="T6" fmla="*/ 0 w 317"/>
                          <a:gd name="T7" fmla="*/ 514 h 561"/>
                          <a:gd name="T8" fmla="*/ 12 w 317"/>
                          <a:gd name="T9" fmla="*/ 514 h 561"/>
                          <a:gd name="T10" fmla="*/ 0 w 317"/>
                          <a:gd name="T11" fmla="*/ 460 h 561"/>
                          <a:gd name="T12" fmla="*/ 0 w 317"/>
                          <a:gd name="T13" fmla="*/ 414 h 561"/>
                          <a:gd name="T14" fmla="*/ 92 w 317"/>
                          <a:gd name="T15" fmla="*/ 414 h 561"/>
                          <a:gd name="T16" fmla="*/ 118 w 317"/>
                          <a:gd name="T17" fmla="*/ 376 h 561"/>
                          <a:gd name="T18" fmla="*/ 118 w 317"/>
                          <a:gd name="T19" fmla="*/ 224 h 561"/>
                          <a:gd name="T20" fmla="*/ 133 w 317"/>
                          <a:gd name="T21" fmla="*/ 213 h 561"/>
                          <a:gd name="T22" fmla="*/ 190 w 317"/>
                          <a:gd name="T23" fmla="*/ 213 h 561"/>
                          <a:gd name="T24" fmla="*/ 190 w 317"/>
                          <a:gd name="T25" fmla="*/ 104 h 561"/>
                          <a:gd name="T26" fmla="*/ 118 w 317"/>
                          <a:gd name="T27" fmla="*/ 104 h 561"/>
                          <a:gd name="T28" fmla="*/ 118 w 317"/>
                          <a:gd name="T29" fmla="*/ 0 h 561"/>
                          <a:gd name="T30" fmla="*/ 214 w 317"/>
                          <a:gd name="T31" fmla="*/ 0 h 561"/>
                          <a:gd name="T32" fmla="*/ 222 w 317"/>
                          <a:gd name="T33" fmla="*/ 0 h 561"/>
                          <a:gd name="T34" fmla="*/ 231 w 317"/>
                          <a:gd name="T35" fmla="*/ 1 h 561"/>
                          <a:gd name="T36" fmla="*/ 237 w 317"/>
                          <a:gd name="T37" fmla="*/ 0 h 561"/>
                          <a:gd name="T38" fmla="*/ 316 w 317"/>
                          <a:gd name="T39" fmla="*/ 0 h 5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7"/>
                          <a:gd name="T61" fmla="*/ 0 h 561"/>
                          <a:gd name="T62" fmla="*/ 317 w 317"/>
                          <a:gd name="T63" fmla="*/ 561 h 5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7" h="561">
                            <a:moveTo>
                              <a:pt x="315" y="560"/>
                            </a:moveTo>
                            <a:lnTo>
                              <a:pt x="8" y="559"/>
                            </a:lnTo>
                            <a:lnTo>
                              <a:pt x="0" y="543"/>
                            </a:lnTo>
                            <a:lnTo>
                              <a:pt x="0" y="514"/>
                            </a:lnTo>
                            <a:lnTo>
                              <a:pt x="12" y="514"/>
                            </a:lnTo>
                            <a:lnTo>
                              <a:pt x="0" y="460"/>
                            </a:lnTo>
                            <a:lnTo>
                              <a:pt x="0" y="414"/>
                            </a:lnTo>
                            <a:lnTo>
                              <a:pt x="92" y="414"/>
                            </a:lnTo>
                            <a:lnTo>
                              <a:pt x="118" y="376"/>
                            </a:lnTo>
                            <a:lnTo>
                              <a:pt x="118" y="224"/>
                            </a:lnTo>
                            <a:lnTo>
                              <a:pt x="133" y="213"/>
                            </a:lnTo>
                            <a:lnTo>
                              <a:pt x="190" y="213"/>
                            </a:lnTo>
                            <a:lnTo>
                              <a:pt x="190" y="104"/>
                            </a:lnTo>
                            <a:lnTo>
                              <a:pt x="118" y="104"/>
                            </a:lnTo>
                            <a:lnTo>
                              <a:pt x="118" y="0"/>
                            </a:lnTo>
                            <a:lnTo>
                              <a:pt x="214" y="0"/>
                            </a:lnTo>
                            <a:lnTo>
                              <a:pt x="222" y="0"/>
                            </a:lnTo>
                            <a:lnTo>
                              <a:pt x="231" y="1"/>
                            </a:lnTo>
                            <a:lnTo>
                              <a:pt x="237" y="0"/>
                            </a:lnTo>
                            <a:lnTo>
                              <a:pt x="316" y="0"/>
                            </a:lnTo>
                          </a:path>
                        </a:pathLst>
                      </a:custGeom>
                      <a:gradFill rotWithShape="0">
                        <a:gsLst>
                          <a:gs pos="0">
                            <a:srgbClr val="006B61"/>
                          </a:gs>
                          <a:gs pos="100000">
                            <a:srgbClr val="338981"/>
                          </a:gs>
                        </a:gsLst>
                        <a:lin ang="0" scaled="1"/>
                      </a:gradFill>
                      <a:ln w="12700" cap="rnd" cmpd="sng">
                        <a:solidFill>
                          <a:srgbClr val="000000"/>
                        </a:solidFill>
                        <a:prstDash val="solid"/>
                        <a:round/>
                        <a:headEnd type="none" w="med" len="med"/>
                        <a:tailEnd type="none" w="med" len="med"/>
                      </a:ln>
                    </p:spPr>
                    <p:txBody>
                      <a:bodyPr/>
                      <a:lstStyle/>
                      <a:p>
                        <a:endParaRPr lang="it-IT"/>
                      </a:p>
                    </p:txBody>
                  </p:sp>
                  <p:sp>
                    <p:nvSpPr>
                      <p:cNvPr id="1472" name="Line 654"/>
                      <p:cNvSpPr>
                        <a:spLocks noChangeShapeType="1"/>
                      </p:cNvSpPr>
                      <p:nvPr/>
                    </p:nvSpPr>
                    <p:spPr bwMode="auto">
                      <a:xfrm>
                        <a:off x="1369" y="2468"/>
                        <a:ext cx="306" cy="0"/>
                      </a:xfrm>
                      <a:prstGeom prst="line">
                        <a:avLst/>
                      </a:prstGeom>
                      <a:noFill/>
                      <a:ln w="12700">
                        <a:solidFill>
                          <a:schemeClr val="tx1"/>
                        </a:solidFill>
                        <a:round/>
                        <a:headEnd/>
                        <a:tailEnd/>
                      </a:ln>
                    </p:spPr>
                    <p:txBody>
                      <a:bodyPr wrap="none" anchor="ctr"/>
                      <a:lstStyle/>
                      <a:p>
                        <a:endParaRPr lang="it-IT"/>
                      </a:p>
                    </p:txBody>
                  </p:sp>
                  <p:sp>
                    <p:nvSpPr>
                      <p:cNvPr id="1473" name="Line 655"/>
                      <p:cNvSpPr>
                        <a:spLocks noChangeShapeType="1"/>
                      </p:cNvSpPr>
                      <p:nvPr/>
                    </p:nvSpPr>
                    <p:spPr bwMode="auto">
                      <a:xfrm>
                        <a:off x="1461" y="2336"/>
                        <a:ext cx="215" cy="0"/>
                      </a:xfrm>
                      <a:prstGeom prst="line">
                        <a:avLst/>
                      </a:prstGeom>
                      <a:noFill/>
                      <a:ln w="12700">
                        <a:solidFill>
                          <a:schemeClr val="tx1"/>
                        </a:solidFill>
                        <a:round/>
                        <a:headEnd/>
                        <a:tailEnd/>
                      </a:ln>
                    </p:spPr>
                    <p:txBody>
                      <a:bodyPr wrap="none" anchor="ctr"/>
                      <a:lstStyle/>
                      <a:p>
                        <a:endParaRPr lang="it-IT"/>
                      </a:p>
                    </p:txBody>
                  </p:sp>
                  <p:sp>
                    <p:nvSpPr>
                      <p:cNvPr id="1474" name="Line 656"/>
                      <p:cNvSpPr>
                        <a:spLocks noChangeShapeType="1"/>
                      </p:cNvSpPr>
                      <p:nvPr/>
                    </p:nvSpPr>
                    <p:spPr bwMode="auto">
                      <a:xfrm>
                        <a:off x="1490" y="2300"/>
                        <a:ext cx="186" cy="2"/>
                      </a:xfrm>
                      <a:prstGeom prst="line">
                        <a:avLst/>
                      </a:prstGeom>
                      <a:noFill/>
                      <a:ln w="12700">
                        <a:solidFill>
                          <a:schemeClr val="tx1"/>
                        </a:solidFill>
                        <a:round/>
                        <a:headEnd/>
                        <a:tailEnd/>
                      </a:ln>
                    </p:spPr>
                    <p:txBody>
                      <a:bodyPr wrap="none" anchor="ctr"/>
                      <a:lstStyle/>
                      <a:p>
                        <a:endParaRPr lang="it-IT"/>
                      </a:p>
                    </p:txBody>
                  </p:sp>
                </p:grpSp>
                <p:sp>
                  <p:nvSpPr>
                    <p:cNvPr id="1364" name="Line 657"/>
                    <p:cNvSpPr>
                      <a:spLocks noChangeShapeType="1"/>
                    </p:cNvSpPr>
                    <p:nvPr/>
                  </p:nvSpPr>
                  <p:spPr bwMode="auto">
                    <a:xfrm flipH="1">
                      <a:off x="2314" y="376"/>
                      <a:ext cx="69" cy="0"/>
                    </a:xfrm>
                    <a:prstGeom prst="line">
                      <a:avLst/>
                    </a:prstGeom>
                    <a:noFill/>
                    <a:ln w="12700">
                      <a:solidFill>
                        <a:srgbClr val="000000"/>
                      </a:solidFill>
                      <a:round/>
                      <a:headEnd/>
                      <a:tailEnd/>
                    </a:ln>
                  </p:spPr>
                  <p:txBody>
                    <a:bodyPr wrap="none" anchor="ctr"/>
                    <a:lstStyle/>
                    <a:p>
                      <a:endParaRPr lang="it-IT"/>
                    </a:p>
                  </p:txBody>
                </p:sp>
                <p:sp>
                  <p:nvSpPr>
                    <p:cNvPr id="1365" name="Line 658"/>
                    <p:cNvSpPr>
                      <a:spLocks noChangeShapeType="1"/>
                    </p:cNvSpPr>
                    <p:nvPr/>
                  </p:nvSpPr>
                  <p:spPr bwMode="auto">
                    <a:xfrm flipH="1">
                      <a:off x="2277" y="381"/>
                      <a:ext cx="106" cy="0"/>
                    </a:xfrm>
                    <a:prstGeom prst="line">
                      <a:avLst/>
                    </a:prstGeom>
                    <a:noFill/>
                    <a:ln w="12700">
                      <a:solidFill>
                        <a:srgbClr val="000000"/>
                      </a:solidFill>
                      <a:round/>
                      <a:headEnd/>
                      <a:tailEnd/>
                    </a:ln>
                  </p:spPr>
                  <p:txBody>
                    <a:bodyPr wrap="none" anchor="ctr"/>
                    <a:lstStyle/>
                    <a:p>
                      <a:endParaRPr lang="it-IT"/>
                    </a:p>
                  </p:txBody>
                </p:sp>
                <p:sp>
                  <p:nvSpPr>
                    <p:cNvPr id="1366" name="Line 659"/>
                    <p:cNvSpPr>
                      <a:spLocks noChangeShapeType="1"/>
                    </p:cNvSpPr>
                    <p:nvPr/>
                  </p:nvSpPr>
                  <p:spPr bwMode="auto">
                    <a:xfrm>
                      <a:off x="2317" y="318"/>
                      <a:ext cx="62" cy="0"/>
                    </a:xfrm>
                    <a:prstGeom prst="line">
                      <a:avLst/>
                    </a:prstGeom>
                    <a:noFill/>
                    <a:ln w="12700">
                      <a:solidFill>
                        <a:schemeClr val="tx1"/>
                      </a:solidFill>
                      <a:round/>
                      <a:headEnd/>
                      <a:tailEnd/>
                    </a:ln>
                  </p:spPr>
                  <p:txBody>
                    <a:bodyPr wrap="none" anchor="ctr"/>
                    <a:lstStyle/>
                    <a:p>
                      <a:endParaRPr lang="it-IT"/>
                    </a:p>
                  </p:txBody>
                </p:sp>
                <p:sp>
                  <p:nvSpPr>
                    <p:cNvPr id="1367" name="Line 660"/>
                    <p:cNvSpPr>
                      <a:spLocks noChangeShapeType="1"/>
                    </p:cNvSpPr>
                    <p:nvPr/>
                  </p:nvSpPr>
                  <p:spPr bwMode="auto">
                    <a:xfrm>
                      <a:off x="2248" y="432"/>
                      <a:ext cx="8" cy="0"/>
                    </a:xfrm>
                    <a:prstGeom prst="line">
                      <a:avLst/>
                    </a:prstGeom>
                    <a:noFill/>
                    <a:ln w="12700">
                      <a:solidFill>
                        <a:schemeClr val="tx1"/>
                      </a:solidFill>
                      <a:round/>
                      <a:headEnd/>
                      <a:tailEnd/>
                    </a:ln>
                  </p:spPr>
                  <p:txBody>
                    <a:bodyPr wrap="none" anchor="ctr"/>
                    <a:lstStyle/>
                    <a:p>
                      <a:endParaRPr lang="it-IT"/>
                    </a:p>
                  </p:txBody>
                </p:sp>
                <p:sp>
                  <p:nvSpPr>
                    <p:cNvPr id="1368" name="Line 661"/>
                    <p:cNvSpPr>
                      <a:spLocks noChangeShapeType="1"/>
                    </p:cNvSpPr>
                    <p:nvPr/>
                  </p:nvSpPr>
                  <p:spPr bwMode="auto">
                    <a:xfrm>
                      <a:off x="2247" y="436"/>
                      <a:ext cx="13" cy="0"/>
                    </a:xfrm>
                    <a:prstGeom prst="line">
                      <a:avLst/>
                    </a:prstGeom>
                    <a:noFill/>
                    <a:ln w="12700">
                      <a:solidFill>
                        <a:schemeClr val="tx1"/>
                      </a:solidFill>
                      <a:round/>
                      <a:headEnd/>
                      <a:tailEnd/>
                    </a:ln>
                  </p:spPr>
                  <p:txBody>
                    <a:bodyPr wrap="none" anchor="ctr"/>
                    <a:lstStyle/>
                    <a:p>
                      <a:endParaRPr lang="it-IT"/>
                    </a:p>
                  </p:txBody>
                </p:sp>
                <p:grpSp>
                  <p:nvGrpSpPr>
                    <p:cNvPr id="1369" name="Group 662"/>
                    <p:cNvGrpSpPr>
                      <a:grpSpLocks/>
                    </p:cNvGrpSpPr>
                    <p:nvPr/>
                  </p:nvGrpSpPr>
                  <p:grpSpPr bwMode="auto">
                    <a:xfrm>
                      <a:off x="2321" y="271"/>
                      <a:ext cx="14" cy="25"/>
                      <a:chOff x="1455" y="1933"/>
                      <a:chExt cx="26" cy="48"/>
                    </a:xfrm>
                  </p:grpSpPr>
                  <p:grpSp>
                    <p:nvGrpSpPr>
                      <p:cNvPr id="1461" name="Group 663"/>
                      <p:cNvGrpSpPr>
                        <a:grpSpLocks/>
                      </p:cNvGrpSpPr>
                      <p:nvPr/>
                    </p:nvGrpSpPr>
                    <p:grpSpPr bwMode="auto">
                      <a:xfrm>
                        <a:off x="1463" y="1933"/>
                        <a:ext cx="18" cy="48"/>
                        <a:chOff x="1463" y="1933"/>
                        <a:chExt cx="18" cy="48"/>
                      </a:xfrm>
                    </p:grpSpPr>
                    <p:sp>
                      <p:nvSpPr>
                        <p:cNvPr id="1466" name="Rectangle 664"/>
                        <p:cNvSpPr>
                          <a:spLocks noChangeArrowheads="1"/>
                        </p:cNvSpPr>
                        <p:nvPr/>
                      </p:nvSpPr>
                      <p:spPr bwMode="auto">
                        <a:xfrm>
                          <a:off x="1466" y="1942"/>
                          <a:ext cx="9" cy="2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467" name="Oval 665"/>
                        <p:cNvSpPr>
                          <a:spLocks noChangeArrowheads="1"/>
                        </p:cNvSpPr>
                        <p:nvPr/>
                      </p:nvSpPr>
                      <p:spPr bwMode="auto">
                        <a:xfrm>
                          <a:off x="1466" y="1947"/>
                          <a:ext cx="1" cy="18"/>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68" name="Freeform 666"/>
                        <p:cNvSpPr>
                          <a:spLocks/>
                        </p:cNvSpPr>
                        <p:nvPr/>
                      </p:nvSpPr>
                      <p:spPr bwMode="auto">
                        <a:xfrm>
                          <a:off x="1466" y="1933"/>
                          <a:ext cx="15" cy="48"/>
                        </a:xfrm>
                        <a:custGeom>
                          <a:avLst/>
                          <a:gdLst>
                            <a:gd name="T0" fmla="*/ 1 w 15"/>
                            <a:gd name="T1" fmla="*/ 0 h 48"/>
                            <a:gd name="T2" fmla="*/ 14 w 15"/>
                            <a:gd name="T3" fmla="*/ 0 h 48"/>
                            <a:gd name="T4" fmla="*/ 14 w 15"/>
                            <a:gd name="T5" fmla="*/ 47 h 48"/>
                            <a:gd name="T6" fmla="*/ 0 w 15"/>
                            <a:gd name="T7" fmla="*/ 47 h 48"/>
                            <a:gd name="T8" fmla="*/ 0 w 15"/>
                            <a:gd name="T9" fmla="*/ 47 h 48"/>
                            <a:gd name="T10" fmla="*/ 0 60000 65536"/>
                            <a:gd name="T11" fmla="*/ 0 60000 65536"/>
                            <a:gd name="T12" fmla="*/ 0 60000 65536"/>
                            <a:gd name="T13" fmla="*/ 0 60000 65536"/>
                            <a:gd name="T14" fmla="*/ 0 60000 65536"/>
                            <a:gd name="T15" fmla="*/ 0 w 15"/>
                            <a:gd name="T16" fmla="*/ 0 h 48"/>
                            <a:gd name="T17" fmla="*/ 15 w 15"/>
                            <a:gd name="T18" fmla="*/ 48 h 48"/>
                          </a:gdLst>
                          <a:ahLst/>
                          <a:cxnLst>
                            <a:cxn ang="T10">
                              <a:pos x="T0" y="T1"/>
                            </a:cxn>
                            <a:cxn ang="T11">
                              <a:pos x="T2" y="T3"/>
                            </a:cxn>
                            <a:cxn ang="T12">
                              <a:pos x="T4" y="T5"/>
                            </a:cxn>
                            <a:cxn ang="T13">
                              <a:pos x="T6" y="T7"/>
                            </a:cxn>
                            <a:cxn ang="T14">
                              <a:pos x="T8" y="T9"/>
                            </a:cxn>
                          </a:cxnLst>
                          <a:rect l="T15" t="T16" r="T17" b="T18"/>
                          <a:pathLst>
                            <a:path w="15" h="48">
                              <a:moveTo>
                                <a:pt x="1" y="0"/>
                              </a:moveTo>
                              <a:lnTo>
                                <a:pt x="14" y="0"/>
                              </a:lnTo>
                              <a:lnTo>
                                <a:pt x="14" y="47"/>
                              </a:lnTo>
                              <a:lnTo>
                                <a:pt x="0" y="4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69" name="Freeform 667"/>
                        <p:cNvSpPr>
                          <a:spLocks/>
                        </p:cNvSpPr>
                        <p:nvPr/>
                      </p:nvSpPr>
                      <p:spPr bwMode="auto">
                        <a:xfrm>
                          <a:off x="1463" y="1969"/>
                          <a:ext cx="18" cy="12"/>
                        </a:xfrm>
                        <a:custGeom>
                          <a:avLst/>
                          <a:gdLst>
                            <a:gd name="T0" fmla="*/ 17 w 18"/>
                            <a:gd name="T1" fmla="*/ 11 h 12"/>
                            <a:gd name="T2" fmla="*/ 3 w 18"/>
                            <a:gd name="T3" fmla="*/ 11 h 12"/>
                            <a:gd name="T4" fmla="*/ 2 w 18"/>
                            <a:gd name="T5" fmla="*/ 10 h 12"/>
                            <a:gd name="T6" fmla="*/ 1 w 18"/>
                            <a:gd name="T7" fmla="*/ 9 h 12"/>
                            <a:gd name="T8" fmla="*/ 0 w 18"/>
                            <a:gd name="T9" fmla="*/ 8 h 12"/>
                            <a:gd name="T10" fmla="*/ 0 w 18"/>
                            <a:gd name="T11" fmla="*/ 6 h 12"/>
                            <a:gd name="T12" fmla="*/ 0 w 18"/>
                            <a:gd name="T13" fmla="*/ 4 h 12"/>
                            <a:gd name="T14" fmla="*/ 1 w 18"/>
                            <a:gd name="T15" fmla="*/ 2 h 12"/>
                            <a:gd name="T16" fmla="*/ 2 w 18"/>
                            <a:gd name="T17" fmla="*/ 1 h 12"/>
                            <a:gd name="T18" fmla="*/ 2 w 18"/>
                            <a:gd name="T19" fmla="*/ 0 h 12"/>
                            <a:gd name="T20" fmla="*/ 3 w 18"/>
                            <a:gd name="T21" fmla="*/ 0 h 12"/>
                            <a:gd name="T22" fmla="*/ 17 w 18"/>
                            <a:gd name="T23" fmla="*/ 0 h 12"/>
                            <a:gd name="T24" fmla="*/ 17 w 18"/>
                            <a:gd name="T25" fmla="*/ 11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2"/>
                            <a:gd name="T41" fmla="*/ 18 w 18"/>
                            <a:gd name="T42" fmla="*/ 12 h 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2">
                              <a:moveTo>
                                <a:pt x="17" y="11"/>
                              </a:moveTo>
                              <a:lnTo>
                                <a:pt x="3" y="11"/>
                              </a:lnTo>
                              <a:lnTo>
                                <a:pt x="2" y="10"/>
                              </a:lnTo>
                              <a:lnTo>
                                <a:pt x="1" y="9"/>
                              </a:lnTo>
                              <a:lnTo>
                                <a:pt x="0" y="8"/>
                              </a:lnTo>
                              <a:lnTo>
                                <a:pt x="0" y="6"/>
                              </a:lnTo>
                              <a:lnTo>
                                <a:pt x="0" y="4"/>
                              </a:lnTo>
                              <a:lnTo>
                                <a:pt x="1" y="2"/>
                              </a:lnTo>
                              <a:lnTo>
                                <a:pt x="2" y="1"/>
                              </a:lnTo>
                              <a:lnTo>
                                <a:pt x="2" y="0"/>
                              </a:lnTo>
                              <a:lnTo>
                                <a:pt x="3" y="0"/>
                              </a:lnTo>
                              <a:lnTo>
                                <a:pt x="17" y="0"/>
                              </a:lnTo>
                              <a:lnTo>
                                <a:pt x="17" y="11"/>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70" name="Freeform 668"/>
                        <p:cNvSpPr>
                          <a:spLocks/>
                        </p:cNvSpPr>
                        <p:nvPr/>
                      </p:nvSpPr>
                      <p:spPr bwMode="auto">
                        <a:xfrm>
                          <a:off x="1463" y="1933"/>
                          <a:ext cx="18" cy="12"/>
                        </a:xfrm>
                        <a:custGeom>
                          <a:avLst/>
                          <a:gdLst>
                            <a:gd name="T0" fmla="*/ 17 w 18"/>
                            <a:gd name="T1" fmla="*/ 11 h 12"/>
                            <a:gd name="T2" fmla="*/ 3 w 18"/>
                            <a:gd name="T3" fmla="*/ 11 h 12"/>
                            <a:gd name="T4" fmla="*/ 2 w 18"/>
                            <a:gd name="T5" fmla="*/ 10 h 12"/>
                            <a:gd name="T6" fmla="*/ 1 w 18"/>
                            <a:gd name="T7" fmla="*/ 9 h 12"/>
                            <a:gd name="T8" fmla="*/ 0 w 18"/>
                            <a:gd name="T9" fmla="*/ 8 h 12"/>
                            <a:gd name="T10" fmla="*/ 0 w 18"/>
                            <a:gd name="T11" fmla="*/ 6 h 12"/>
                            <a:gd name="T12" fmla="*/ 0 w 18"/>
                            <a:gd name="T13" fmla="*/ 4 h 12"/>
                            <a:gd name="T14" fmla="*/ 1 w 18"/>
                            <a:gd name="T15" fmla="*/ 2 h 12"/>
                            <a:gd name="T16" fmla="*/ 2 w 18"/>
                            <a:gd name="T17" fmla="*/ 1 h 12"/>
                            <a:gd name="T18" fmla="*/ 2 w 18"/>
                            <a:gd name="T19" fmla="*/ 0 h 12"/>
                            <a:gd name="T20" fmla="*/ 3 w 18"/>
                            <a:gd name="T21" fmla="*/ 0 h 12"/>
                            <a:gd name="T22" fmla="*/ 17 w 18"/>
                            <a:gd name="T23" fmla="*/ 0 h 12"/>
                            <a:gd name="T24" fmla="*/ 17 w 18"/>
                            <a:gd name="T25" fmla="*/ 11 h 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12"/>
                            <a:gd name="T41" fmla="*/ 18 w 18"/>
                            <a:gd name="T42" fmla="*/ 12 h 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12">
                              <a:moveTo>
                                <a:pt x="17" y="11"/>
                              </a:moveTo>
                              <a:lnTo>
                                <a:pt x="3" y="11"/>
                              </a:lnTo>
                              <a:lnTo>
                                <a:pt x="2" y="10"/>
                              </a:lnTo>
                              <a:lnTo>
                                <a:pt x="1" y="9"/>
                              </a:lnTo>
                              <a:lnTo>
                                <a:pt x="0" y="8"/>
                              </a:lnTo>
                              <a:lnTo>
                                <a:pt x="0" y="6"/>
                              </a:lnTo>
                              <a:lnTo>
                                <a:pt x="0" y="4"/>
                              </a:lnTo>
                              <a:lnTo>
                                <a:pt x="1" y="2"/>
                              </a:lnTo>
                              <a:lnTo>
                                <a:pt x="2" y="1"/>
                              </a:lnTo>
                              <a:lnTo>
                                <a:pt x="2" y="0"/>
                              </a:lnTo>
                              <a:lnTo>
                                <a:pt x="3" y="0"/>
                              </a:lnTo>
                              <a:lnTo>
                                <a:pt x="17" y="0"/>
                              </a:lnTo>
                              <a:lnTo>
                                <a:pt x="17" y="11"/>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462" name="Group 669"/>
                      <p:cNvGrpSpPr>
                        <a:grpSpLocks/>
                      </p:cNvGrpSpPr>
                      <p:nvPr/>
                    </p:nvGrpSpPr>
                    <p:grpSpPr bwMode="auto">
                      <a:xfrm>
                        <a:off x="1455" y="1947"/>
                        <a:ext cx="8" cy="20"/>
                        <a:chOff x="1455" y="1947"/>
                        <a:chExt cx="8" cy="20"/>
                      </a:xfrm>
                    </p:grpSpPr>
                    <p:sp>
                      <p:nvSpPr>
                        <p:cNvPr id="1463" name="AutoShape 670"/>
                        <p:cNvSpPr>
                          <a:spLocks noChangeArrowheads="1"/>
                        </p:cNvSpPr>
                        <p:nvPr/>
                      </p:nvSpPr>
                      <p:spPr bwMode="auto">
                        <a:xfrm>
                          <a:off x="1458" y="1947"/>
                          <a:ext cx="1" cy="20"/>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64" name="Line 671"/>
                        <p:cNvSpPr>
                          <a:spLocks noChangeShapeType="1"/>
                        </p:cNvSpPr>
                        <p:nvPr/>
                      </p:nvSpPr>
                      <p:spPr bwMode="auto">
                        <a:xfrm>
                          <a:off x="1458" y="1948"/>
                          <a:ext cx="5" cy="16"/>
                        </a:xfrm>
                        <a:prstGeom prst="line">
                          <a:avLst/>
                        </a:prstGeom>
                        <a:noFill/>
                        <a:ln w="12700">
                          <a:solidFill>
                            <a:schemeClr val="tx1"/>
                          </a:solidFill>
                          <a:round/>
                          <a:headEnd/>
                          <a:tailEnd/>
                        </a:ln>
                      </p:spPr>
                      <p:txBody>
                        <a:bodyPr wrap="none" anchor="ctr"/>
                        <a:lstStyle/>
                        <a:p>
                          <a:endParaRPr lang="it-IT"/>
                        </a:p>
                      </p:txBody>
                    </p:sp>
                    <p:sp>
                      <p:nvSpPr>
                        <p:cNvPr id="1465" name="Line 672"/>
                        <p:cNvSpPr>
                          <a:spLocks noChangeShapeType="1"/>
                        </p:cNvSpPr>
                        <p:nvPr/>
                      </p:nvSpPr>
                      <p:spPr bwMode="auto">
                        <a:xfrm>
                          <a:off x="1455" y="1948"/>
                          <a:ext cx="3" cy="17"/>
                        </a:xfrm>
                        <a:prstGeom prst="line">
                          <a:avLst/>
                        </a:prstGeom>
                        <a:noFill/>
                        <a:ln w="12700">
                          <a:solidFill>
                            <a:schemeClr val="tx1"/>
                          </a:solidFill>
                          <a:round/>
                          <a:headEnd/>
                          <a:tailEnd/>
                        </a:ln>
                      </p:spPr>
                      <p:txBody>
                        <a:bodyPr wrap="none" anchor="ctr"/>
                        <a:lstStyle/>
                        <a:p>
                          <a:endParaRPr lang="it-IT"/>
                        </a:p>
                      </p:txBody>
                    </p:sp>
                  </p:grpSp>
                </p:grpSp>
                <p:grpSp>
                  <p:nvGrpSpPr>
                    <p:cNvPr id="1370" name="Group 673"/>
                    <p:cNvGrpSpPr>
                      <a:grpSpLocks/>
                    </p:cNvGrpSpPr>
                    <p:nvPr/>
                  </p:nvGrpSpPr>
                  <p:grpSpPr bwMode="auto">
                    <a:xfrm flipV="1">
                      <a:off x="2231" y="155"/>
                      <a:ext cx="148" cy="34"/>
                      <a:chOff x="1386" y="2597"/>
                      <a:chExt cx="286" cy="54"/>
                    </a:xfrm>
                  </p:grpSpPr>
                  <p:grpSp>
                    <p:nvGrpSpPr>
                      <p:cNvPr id="1417" name="Group 674"/>
                      <p:cNvGrpSpPr>
                        <a:grpSpLocks/>
                      </p:cNvGrpSpPr>
                      <p:nvPr/>
                    </p:nvGrpSpPr>
                    <p:grpSpPr bwMode="auto">
                      <a:xfrm>
                        <a:off x="1386" y="2598"/>
                        <a:ext cx="83" cy="52"/>
                        <a:chOff x="1380" y="2598"/>
                        <a:chExt cx="83" cy="52"/>
                      </a:xfrm>
                    </p:grpSpPr>
                    <p:grpSp>
                      <p:nvGrpSpPr>
                        <p:cNvPr id="1451" name="Group 675"/>
                        <p:cNvGrpSpPr>
                          <a:grpSpLocks/>
                        </p:cNvGrpSpPr>
                        <p:nvPr/>
                      </p:nvGrpSpPr>
                      <p:grpSpPr bwMode="auto">
                        <a:xfrm>
                          <a:off x="1380" y="2598"/>
                          <a:ext cx="83" cy="36"/>
                          <a:chOff x="1380" y="2598"/>
                          <a:chExt cx="83" cy="36"/>
                        </a:xfrm>
                      </p:grpSpPr>
                      <p:sp>
                        <p:nvSpPr>
                          <p:cNvPr id="1456" name="Rectangle 676"/>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457" name="Oval 677"/>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458" name="Freeform 678"/>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59" name="Freeform 679"/>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60" name="Freeform 680"/>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452" name="Group 681"/>
                        <p:cNvGrpSpPr>
                          <a:grpSpLocks/>
                        </p:cNvGrpSpPr>
                        <p:nvPr/>
                      </p:nvGrpSpPr>
                      <p:grpSpPr bwMode="auto">
                        <a:xfrm>
                          <a:off x="1400" y="2629"/>
                          <a:ext cx="43" cy="21"/>
                          <a:chOff x="1400" y="2629"/>
                          <a:chExt cx="43" cy="21"/>
                        </a:xfrm>
                      </p:grpSpPr>
                      <p:sp>
                        <p:nvSpPr>
                          <p:cNvPr id="1453" name="AutoShape 682"/>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454" name="Line 683"/>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1455" name="Line 684"/>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1418" name="Group 685"/>
                      <p:cNvGrpSpPr>
                        <a:grpSpLocks/>
                      </p:cNvGrpSpPr>
                      <p:nvPr/>
                    </p:nvGrpSpPr>
                    <p:grpSpPr bwMode="auto">
                      <a:xfrm>
                        <a:off x="1428" y="2599"/>
                        <a:ext cx="83" cy="52"/>
                        <a:chOff x="1422" y="2599"/>
                        <a:chExt cx="83" cy="52"/>
                      </a:xfrm>
                    </p:grpSpPr>
                    <p:grpSp>
                      <p:nvGrpSpPr>
                        <p:cNvPr id="1441" name="Group 686"/>
                        <p:cNvGrpSpPr>
                          <a:grpSpLocks/>
                        </p:cNvGrpSpPr>
                        <p:nvPr/>
                      </p:nvGrpSpPr>
                      <p:grpSpPr bwMode="auto">
                        <a:xfrm>
                          <a:off x="1422" y="2599"/>
                          <a:ext cx="83" cy="36"/>
                          <a:chOff x="1422" y="2599"/>
                          <a:chExt cx="83" cy="36"/>
                        </a:xfrm>
                      </p:grpSpPr>
                      <p:sp>
                        <p:nvSpPr>
                          <p:cNvPr id="1446" name="Rectangle 687"/>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447" name="Oval 688"/>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448" name="Freeform 689"/>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49" name="Freeform 690"/>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50" name="Freeform 691"/>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442" name="Group 692"/>
                        <p:cNvGrpSpPr>
                          <a:grpSpLocks/>
                        </p:cNvGrpSpPr>
                        <p:nvPr/>
                      </p:nvGrpSpPr>
                      <p:grpSpPr bwMode="auto">
                        <a:xfrm>
                          <a:off x="1443" y="2630"/>
                          <a:ext cx="42" cy="21"/>
                          <a:chOff x="1443" y="2630"/>
                          <a:chExt cx="42" cy="21"/>
                        </a:xfrm>
                      </p:grpSpPr>
                      <p:sp>
                        <p:nvSpPr>
                          <p:cNvPr id="1443" name="AutoShape 693"/>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444" name="Line 694"/>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1445" name="Line 695"/>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1419" name="Group 696"/>
                      <p:cNvGrpSpPr>
                        <a:grpSpLocks/>
                      </p:cNvGrpSpPr>
                      <p:nvPr/>
                    </p:nvGrpSpPr>
                    <p:grpSpPr bwMode="auto">
                      <a:xfrm>
                        <a:off x="1492" y="2597"/>
                        <a:ext cx="83" cy="53"/>
                        <a:chOff x="1486" y="2597"/>
                        <a:chExt cx="83" cy="53"/>
                      </a:xfrm>
                    </p:grpSpPr>
                    <p:grpSp>
                      <p:nvGrpSpPr>
                        <p:cNvPr id="1431" name="Group 697"/>
                        <p:cNvGrpSpPr>
                          <a:grpSpLocks/>
                        </p:cNvGrpSpPr>
                        <p:nvPr/>
                      </p:nvGrpSpPr>
                      <p:grpSpPr bwMode="auto">
                        <a:xfrm>
                          <a:off x="1486" y="2597"/>
                          <a:ext cx="83" cy="36"/>
                          <a:chOff x="1486" y="2597"/>
                          <a:chExt cx="83" cy="36"/>
                        </a:xfrm>
                      </p:grpSpPr>
                      <p:sp>
                        <p:nvSpPr>
                          <p:cNvPr id="1436" name="Rectangle 698"/>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437" name="Oval 699"/>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438" name="Freeform 700"/>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39" name="Freeform 701"/>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40" name="Freeform 702"/>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432" name="Group 703"/>
                        <p:cNvGrpSpPr>
                          <a:grpSpLocks/>
                        </p:cNvGrpSpPr>
                        <p:nvPr/>
                      </p:nvGrpSpPr>
                      <p:grpSpPr bwMode="auto">
                        <a:xfrm>
                          <a:off x="1507" y="2628"/>
                          <a:ext cx="41" cy="22"/>
                          <a:chOff x="1507" y="2628"/>
                          <a:chExt cx="41" cy="22"/>
                        </a:xfrm>
                      </p:grpSpPr>
                      <p:sp>
                        <p:nvSpPr>
                          <p:cNvPr id="1433" name="AutoShape 704"/>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434" name="Line 705"/>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1435" name="Line 706"/>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1420" name="Group 707"/>
                      <p:cNvGrpSpPr>
                        <a:grpSpLocks/>
                      </p:cNvGrpSpPr>
                      <p:nvPr/>
                    </p:nvGrpSpPr>
                    <p:grpSpPr bwMode="auto">
                      <a:xfrm>
                        <a:off x="1588" y="2598"/>
                        <a:ext cx="84" cy="52"/>
                        <a:chOff x="1582" y="2598"/>
                        <a:chExt cx="84" cy="52"/>
                      </a:xfrm>
                    </p:grpSpPr>
                    <p:grpSp>
                      <p:nvGrpSpPr>
                        <p:cNvPr id="1421" name="Group 708"/>
                        <p:cNvGrpSpPr>
                          <a:grpSpLocks/>
                        </p:cNvGrpSpPr>
                        <p:nvPr/>
                      </p:nvGrpSpPr>
                      <p:grpSpPr bwMode="auto">
                        <a:xfrm>
                          <a:off x="1582" y="2598"/>
                          <a:ext cx="84" cy="36"/>
                          <a:chOff x="1582" y="2598"/>
                          <a:chExt cx="84" cy="36"/>
                        </a:xfrm>
                      </p:grpSpPr>
                      <p:sp>
                        <p:nvSpPr>
                          <p:cNvPr id="1426" name="Rectangle 709"/>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427" name="Oval 710"/>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428" name="Freeform 711"/>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29" name="Freeform 712"/>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30" name="Freeform 713"/>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422" name="Group 714"/>
                        <p:cNvGrpSpPr>
                          <a:grpSpLocks/>
                        </p:cNvGrpSpPr>
                        <p:nvPr/>
                      </p:nvGrpSpPr>
                      <p:grpSpPr bwMode="auto">
                        <a:xfrm>
                          <a:off x="1603" y="2629"/>
                          <a:ext cx="43" cy="21"/>
                          <a:chOff x="1603" y="2629"/>
                          <a:chExt cx="43" cy="21"/>
                        </a:xfrm>
                      </p:grpSpPr>
                      <p:sp>
                        <p:nvSpPr>
                          <p:cNvPr id="1423" name="AutoShape 715"/>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424" name="Line 716"/>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1425" name="Line 717"/>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grpSp>
                  <p:nvGrpSpPr>
                    <p:cNvPr id="1371" name="Group 718"/>
                    <p:cNvGrpSpPr>
                      <a:grpSpLocks/>
                    </p:cNvGrpSpPr>
                    <p:nvPr/>
                  </p:nvGrpSpPr>
                  <p:grpSpPr bwMode="auto">
                    <a:xfrm>
                      <a:off x="2291" y="607"/>
                      <a:ext cx="85" cy="40"/>
                      <a:chOff x="1386" y="2597"/>
                      <a:chExt cx="286" cy="54"/>
                    </a:xfrm>
                  </p:grpSpPr>
                  <p:grpSp>
                    <p:nvGrpSpPr>
                      <p:cNvPr id="1373" name="Group 719"/>
                      <p:cNvGrpSpPr>
                        <a:grpSpLocks/>
                      </p:cNvGrpSpPr>
                      <p:nvPr/>
                    </p:nvGrpSpPr>
                    <p:grpSpPr bwMode="auto">
                      <a:xfrm>
                        <a:off x="1386" y="2598"/>
                        <a:ext cx="83" cy="52"/>
                        <a:chOff x="1380" y="2598"/>
                        <a:chExt cx="83" cy="52"/>
                      </a:xfrm>
                    </p:grpSpPr>
                    <p:grpSp>
                      <p:nvGrpSpPr>
                        <p:cNvPr id="1407" name="Group 720"/>
                        <p:cNvGrpSpPr>
                          <a:grpSpLocks/>
                        </p:cNvGrpSpPr>
                        <p:nvPr/>
                      </p:nvGrpSpPr>
                      <p:grpSpPr bwMode="auto">
                        <a:xfrm>
                          <a:off x="1380" y="2598"/>
                          <a:ext cx="83" cy="36"/>
                          <a:chOff x="1380" y="2598"/>
                          <a:chExt cx="83" cy="36"/>
                        </a:xfrm>
                      </p:grpSpPr>
                      <p:sp>
                        <p:nvSpPr>
                          <p:cNvPr id="1412" name="Rectangle 721"/>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413" name="Oval 722"/>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14" name="Freeform 723"/>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15" name="Freeform 724"/>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16" name="Freeform 725"/>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408" name="Group 726"/>
                        <p:cNvGrpSpPr>
                          <a:grpSpLocks/>
                        </p:cNvGrpSpPr>
                        <p:nvPr/>
                      </p:nvGrpSpPr>
                      <p:grpSpPr bwMode="auto">
                        <a:xfrm>
                          <a:off x="1400" y="2629"/>
                          <a:ext cx="43" cy="21"/>
                          <a:chOff x="1400" y="2629"/>
                          <a:chExt cx="43" cy="21"/>
                        </a:xfrm>
                      </p:grpSpPr>
                      <p:sp>
                        <p:nvSpPr>
                          <p:cNvPr id="1409" name="AutoShape 727"/>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10" name="Line 728"/>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1411" name="Line 729"/>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1374" name="Group 730"/>
                      <p:cNvGrpSpPr>
                        <a:grpSpLocks/>
                      </p:cNvGrpSpPr>
                      <p:nvPr/>
                    </p:nvGrpSpPr>
                    <p:grpSpPr bwMode="auto">
                      <a:xfrm>
                        <a:off x="1428" y="2599"/>
                        <a:ext cx="83" cy="52"/>
                        <a:chOff x="1422" y="2599"/>
                        <a:chExt cx="83" cy="52"/>
                      </a:xfrm>
                    </p:grpSpPr>
                    <p:grpSp>
                      <p:nvGrpSpPr>
                        <p:cNvPr id="1397" name="Group 731"/>
                        <p:cNvGrpSpPr>
                          <a:grpSpLocks/>
                        </p:cNvGrpSpPr>
                        <p:nvPr/>
                      </p:nvGrpSpPr>
                      <p:grpSpPr bwMode="auto">
                        <a:xfrm>
                          <a:off x="1422" y="2599"/>
                          <a:ext cx="83" cy="36"/>
                          <a:chOff x="1422" y="2599"/>
                          <a:chExt cx="83" cy="36"/>
                        </a:xfrm>
                      </p:grpSpPr>
                      <p:sp>
                        <p:nvSpPr>
                          <p:cNvPr id="1402" name="Rectangle 732"/>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403" name="Oval 733"/>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04" name="Freeform 734"/>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05" name="Freeform 735"/>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06" name="Freeform 736"/>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398" name="Group 737"/>
                        <p:cNvGrpSpPr>
                          <a:grpSpLocks/>
                        </p:cNvGrpSpPr>
                        <p:nvPr/>
                      </p:nvGrpSpPr>
                      <p:grpSpPr bwMode="auto">
                        <a:xfrm>
                          <a:off x="1443" y="2630"/>
                          <a:ext cx="42" cy="21"/>
                          <a:chOff x="1443" y="2630"/>
                          <a:chExt cx="42" cy="21"/>
                        </a:xfrm>
                      </p:grpSpPr>
                      <p:sp>
                        <p:nvSpPr>
                          <p:cNvPr id="1399" name="AutoShape 738"/>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400" name="Line 739"/>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1401" name="Line 740"/>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1375" name="Group 741"/>
                      <p:cNvGrpSpPr>
                        <a:grpSpLocks/>
                      </p:cNvGrpSpPr>
                      <p:nvPr/>
                    </p:nvGrpSpPr>
                    <p:grpSpPr bwMode="auto">
                      <a:xfrm>
                        <a:off x="1492" y="2597"/>
                        <a:ext cx="83" cy="53"/>
                        <a:chOff x="1486" y="2597"/>
                        <a:chExt cx="83" cy="53"/>
                      </a:xfrm>
                    </p:grpSpPr>
                    <p:grpSp>
                      <p:nvGrpSpPr>
                        <p:cNvPr id="1387" name="Group 742"/>
                        <p:cNvGrpSpPr>
                          <a:grpSpLocks/>
                        </p:cNvGrpSpPr>
                        <p:nvPr/>
                      </p:nvGrpSpPr>
                      <p:grpSpPr bwMode="auto">
                        <a:xfrm>
                          <a:off x="1486" y="2597"/>
                          <a:ext cx="83" cy="36"/>
                          <a:chOff x="1486" y="2597"/>
                          <a:chExt cx="83" cy="36"/>
                        </a:xfrm>
                      </p:grpSpPr>
                      <p:sp>
                        <p:nvSpPr>
                          <p:cNvPr id="1392" name="Rectangle 743"/>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393" name="Oval 744"/>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394" name="Freeform 745"/>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395" name="Freeform 746"/>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396" name="Freeform 747"/>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388" name="Group 748"/>
                        <p:cNvGrpSpPr>
                          <a:grpSpLocks/>
                        </p:cNvGrpSpPr>
                        <p:nvPr/>
                      </p:nvGrpSpPr>
                      <p:grpSpPr bwMode="auto">
                        <a:xfrm>
                          <a:off x="1507" y="2628"/>
                          <a:ext cx="41" cy="22"/>
                          <a:chOff x="1507" y="2628"/>
                          <a:chExt cx="41" cy="22"/>
                        </a:xfrm>
                      </p:grpSpPr>
                      <p:sp>
                        <p:nvSpPr>
                          <p:cNvPr id="1389" name="AutoShape 749"/>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390" name="Line 750"/>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1391" name="Line 751"/>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1376" name="Group 752"/>
                      <p:cNvGrpSpPr>
                        <a:grpSpLocks/>
                      </p:cNvGrpSpPr>
                      <p:nvPr/>
                    </p:nvGrpSpPr>
                    <p:grpSpPr bwMode="auto">
                      <a:xfrm>
                        <a:off x="1588" y="2598"/>
                        <a:ext cx="84" cy="52"/>
                        <a:chOff x="1582" y="2598"/>
                        <a:chExt cx="84" cy="52"/>
                      </a:xfrm>
                    </p:grpSpPr>
                    <p:grpSp>
                      <p:nvGrpSpPr>
                        <p:cNvPr id="1377" name="Group 753"/>
                        <p:cNvGrpSpPr>
                          <a:grpSpLocks/>
                        </p:cNvGrpSpPr>
                        <p:nvPr/>
                      </p:nvGrpSpPr>
                      <p:grpSpPr bwMode="auto">
                        <a:xfrm>
                          <a:off x="1582" y="2598"/>
                          <a:ext cx="84" cy="36"/>
                          <a:chOff x="1582" y="2598"/>
                          <a:chExt cx="84" cy="36"/>
                        </a:xfrm>
                      </p:grpSpPr>
                      <p:sp>
                        <p:nvSpPr>
                          <p:cNvPr id="1382" name="Rectangle 754"/>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383" name="Oval 755"/>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384" name="Freeform 756"/>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385" name="Freeform 757"/>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386" name="Freeform 758"/>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378" name="Group 759"/>
                        <p:cNvGrpSpPr>
                          <a:grpSpLocks/>
                        </p:cNvGrpSpPr>
                        <p:nvPr/>
                      </p:nvGrpSpPr>
                      <p:grpSpPr bwMode="auto">
                        <a:xfrm>
                          <a:off x="1603" y="2629"/>
                          <a:ext cx="43" cy="21"/>
                          <a:chOff x="1603" y="2629"/>
                          <a:chExt cx="43" cy="21"/>
                        </a:xfrm>
                      </p:grpSpPr>
                      <p:sp>
                        <p:nvSpPr>
                          <p:cNvPr id="1379" name="AutoShape 760"/>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380" name="Line 761"/>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1381" name="Line 762"/>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sp>
                  <p:nvSpPr>
                    <p:cNvPr id="1372" name="Line 763"/>
                    <p:cNvSpPr>
                      <a:spLocks noChangeShapeType="1"/>
                    </p:cNvSpPr>
                    <p:nvPr/>
                  </p:nvSpPr>
                  <p:spPr bwMode="auto">
                    <a:xfrm>
                      <a:off x="2383" y="268"/>
                      <a:ext cx="0" cy="278"/>
                    </a:xfrm>
                    <a:prstGeom prst="line">
                      <a:avLst/>
                    </a:prstGeom>
                    <a:noFill/>
                    <a:ln w="12700">
                      <a:solidFill>
                        <a:schemeClr val="tx1"/>
                      </a:solidFill>
                      <a:round/>
                      <a:headEnd/>
                      <a:tailEnd/>
                    </a:ln>
                  </p:spPr>
                  <p:txBody>
                    <a:bodyPr wrap="none" anchor="ctr"/>
                    <a:lstStyle/>
                    <a:p>
                      <a:endParaRPr lang="it-IT"/>
                    </a:p>
                  </p:txBody>
                </p:sp>
              </p:grpSp>
            </p:grpSp>
            <p:sp>
              <p:nvSpPr>
                <p:cNvPr id="52" name="Rectangle 764"/>
                <p:cNvSpPr>
                  <a:spLocks noChangeArrowheads="1"/>
                </p:cNvSpPr>
                <p:nvPr/>
              </p:nvSpPr>
              <p:spPr bwMode="auto">
                <a:xfrm>
                  <a:off x="524" y="1838"/>
                  <a:ext cx="1087" cy="623"/>
                </a:xfrm>
                <a:prstGeom prst="rect">
                  <a:avLst/>
                </a:prstGeom>
                <a:solidFill>
                  <a:srgbClr val="CCFFFF"/>
                </a:solidFill>
                <a:ln w="12700">
                  <a:noFill/>
                  <a:miter lim="800000"/>
                  <a:headEnd/>
                  <a:tailEnd/>
                </a:ln>
              </p:spPr>
              <p:txBody>
                <a:bodyPr wrap="none" anchor="ctr"/>
                <a:lstStyle/>
                <a:p>
                  <a:endParaRPr lang="it-IT">
                    <a:cs typeface="Times New Roman" pitchFamily="18" charset="0"/>
                  </a:endParaRPr>
                </a:p>
              </p:txBody>
            </p:sp>
            <p:grpSp>
              <p:nvGrpSpPr>
                <p:cNvPr id="53" name="Group 765"/>
                <p:cNvGrpSpPr>
                  <a:grpSpLocks/>
                </p:cNvGrpSpPr>
                <p:nvPr/>
              </p:nvGrpSpPr>
              <p:grpSpPr bwMode="auto">
                <a:xfrm>
                  <a:off x="797" y="1992"/>
                  <a:ext cx="789" cy="456"/>
                  <a:chOff x="1225" y="381"/>
                  <a:chExt cx="2265" cy="1867"/>
                </a:xfrm>
              </p:grpSpPr>
              <p:grpSp>
                <p:nvGrpSpPr>
                  <p:cNvPr id="54" name="Group 766"/>
                  <p:cNvGrpSpPr>
                    <a:grpSpLocks/>
                  </p:cNvGrpSpPr>
                  <p:nvPr/>
                </p:nvGrpSpPr>
                <p:grpSpPr bwMode="auto">
                  <a:xfrm>
                    <a:off x="1225" y="381"/>
                    <a:ext cx="2265" cy="1867"/>
                    <a:chOff x="1401" y="1335"/>
                    <a:chExt cx="1860" cy="1527"/>
                  </a:xfrm>
                </p:grpSpPr>
                <p:grpSp>
                  <p:nvGrpSpPr>
                    <p:cNvPr id="145" name="Group 767"/>
                    <p:cNvGrpSpPr>
                      <a:grpSpLocks/>
                    </p:cNvGrpSpPr>
                    <p:nvPr/>
                  </p:nvGrpSpPr>
                  <p:grpSpPr bwMode="auto">
                    <a:xfrm>
                      <a:off x="1828" y="2687"/>
                      <a:ext cx="362" cy="175"/>
                      <a:chOff x="1992" y="1717"/>
                      <a:chExt cx="395" cy="204"/>
                    </a:xfrm>
                  </p:grpSpPr>
                  <p:sp>
                    <p:nvSpPr>
                      <p:cNvPr id="1330" name="AutoShape 768"/>
                      <p:cNvSpPr>
                        <a:spLocks noChangeArrowheads="1"/>
                      </p:cNvSpPr>
                      <p:nvPr/>
                    </p:nvSpPr>
                    <p:spPr bwMode="auto">
                      <a:xfrm>
                        <a:off x="1992" y="1858"/>
                        <a:ext cx="395" cy="63"/>
                      </a:xfrm>
                      <a:prstGeom prst="roundRect">
                        <a:avLst>
                          <a:gd name="adj" fmla="val 12495"/>
                        </a:avLst>
                      </a:prstGeom>
                      <a:gradFill rotWithShape="0">
                        <a:gsLst>
                          <a:gs pos="0">
                            <a:srgbClr val="006B61"/>
                          </a:gs>
                          <a:gs pos="50000">
                            <a:srgbClr val="4C9790"/>
                          </a:gs>
                          <a:gs pos="100000">
                            <a:srgbClr val="006B61"/>
                          </a:gs>
                        </a:gsLst>
                        <a:lin ang="0" scaled="1"/>
                      </a:gradFill>
                      <a:ln w="12700">
                        <a:solidFill>
                          <a:schemeClr val="tx1"/>
                        </a:solidFill>
                        <a:round/>
                        <a:headEnd/>
                        <a:tailEnd/>
                      </a:ln>
                    </p:spPr>
                    <p:txBody>
                      <a:bodyPr wrap="none" anchor="ctr"/>
                      <a:lstStyle/>
                      <a:p>
                        <a:endParaRPr lang="it-IT">
                          <a:cs typeface="Times New Roman" pitchFamily="18" charset="0"/>
                        </a:endParaRPr>
                      </a:p>
                    </p:txBody>
                  </p:sp>
                  <p:grpSp>
                    <p:nvGrpSpPr>
                      <p:cNvPr id="1331" name="Group 769"/>
                      <p:cNvGrpSpPr>
                        <a:grpSpLocks/>
                      </p:cNvGrpSpPr>
                      <p:nvPr/>
                    </p:nvGrpSpPr>
                    <p:grpSpPr bwMode="auto">
                      <a:xfrm>
                        <a:off x="2043" y="1717"/>
                        <a:ext cx="297" cy="139"/>
                        <a:chOff x="1535" y="1634"/>
                        <a:chExt cx="297" cy="221"/>
                      </a:xfrm>
                    </p:grpSpPr>
                    <p:grpSp>
                      <p:nvGrpSpPr>
                        <p:cNvPr id="1332" name="Group 770"/>
                        <p:cNvGrpSpPr>
                          <a:grpSpLocks/>
                        </p:cNvGrpSpPr>
                        <p:nvPr/>
                      </p:nvGrpSpPr>
                      <p:grpSpPr bwMode="auto">
                        <a:xfrm>
                          <a:off x="1535" y="1634"/>
                          <a:ext cx="297" cy="221"/>
                          <a:chOff x="1535" y="1634"/>
                          <a:chExt cx="297" cy="221"/>
                        </a:xfrm>
                      </p:grpSpPr>
                      <p:sp>
                        <p:nvSpPr>
                          <p:cNvPr id="1334" name="Freeform 771"/>
                          <p:cNvSpPr>
                            <a:spLocks/>
                          </p:cNvSpPr>
                          <p:nvPr/>
                        </p:nvSpPr>
                        <p:spPr bwMode="auto">
                          <a:xfrm>
                            <a:off x="1535" y="1634"/>
                            <a:ext cx="297" cy="221"/>
                          </a:xfrm>
                          <a:custGeom>
                            <a:avLst/>
                            <a:gdLst>
                              <a:gd name="T0" fmla="*/ 0 w 297"/>
                              <a:gd name="T1" fmla="*/ 220 h 221"/>
                              <a:gd name="T2" fmla="*/ 21 w 297"/>
                              <a:gd name="T3" fmla="*/ 200 h 221"/>
                              <a:gd name="T4" fmla="*/ 21 w 297"/>
                              <a:gd name="T5" fmla="*/ 60 h 221"/>
                              <a:gd name="T6" fmla="*/ 42 w 297"/>
                              <a:gd name="T7" fmla="*/ 40 h 221"/>
                              <a:gd name="T8" fmla="*/ 42 w 297"/>
                              <a:gd name="T9" fmla="*/ 0 h 221"/>
                              <a:gd name="T10" fmla="*/ 42 w 297"/>
                              <a:gd name="T11" fmla="*/ 0 h 221"/>
                              <a:gd name="T12" fmla="*/ 254 w 297"/>
                              <a:gd name="T13" fmla="*/ 0 h 221"/>
                              <a:gd name="T14" fmla="*/ 254 w 297"/>
                              <a:gd name="T15" fmla="*/ 40 h 221"/>
                              <a:gd name="T16" fmla="*/ 275 w 297"/>
                              <a:gd name="T17" fmla="*/ 60 h 221"/>
                              <a:gd name="T18" fmla="*/ 275 w 297"/>
                              <a:gd name="T19" fmla="*/ 200 h 221"/>
                              <a:gd name="T20" fmla="*/ 296 w 297"/>
                              <a:gd name="T21" fmla="*/ 220 h 221"/>
                              <a:gd name="T22" fmla="*/ 0 w 297"/>
                              <a:gd name="T23" fmla="*/ 220 h 2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7"/>
                              <a:gd name="T37" fmla="*/ 0 h 221"/>
                              <a:gd name="T38" fmla="*/ 297 w 297"/>
                              <a:gd name="T39" fmla="*/ 221 h 2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7" h="221">
                                <a:moveTo>
                                  <a:pt x="0" y="220"/>
                                </a:moveTo>
                                <a:lnTo>
                                  <a:pt x="21" y="200"/>
                                </a:lnTo>
                                <a:lnTo>
                                  <a:pt x="21" y="60"/>
                                </a:lnTo>
                                <a:lnTo>
                                  <a:pt x="42" y="40"/>
                                </a:lnTo>
                                <a:lnTo>
                                  <a:pt x="42" y="0"/>
                                </a:lnTo>
                                <a:lnTo>
                                  <a:pt x="254" y="0"/>
                                </a:lnTo>
                                <a:lnTo>
                                  <a:pt x="254" y="40"/>
                                </a:lnTo>
                                <a:lnTo>
                                  <a:pt x="275" y="60"/>
                                </a:lnTo>
                                <a:lnTo>
                                  <a:pt x="275" y="200"/>
                                </a:lnTo>
                                <a:lnTo>
                                  <a:pt x="296" y="220"/>
                                </a:lnTo>
                                <a:lnTo>
                                  <a:pt x="0" y="220"/>
                                </a:lnTo>
                              </a:path>
                            </a:pathLst>
                          </a:custGeom>
                          <a:gradFill rotWithShape="0">
                            <a:gsLst>
                              <a:gs pos="0">
                                <a:srgbClr val="006B61"/>
                              </a:gs>
                              <a:gs pos="50000">
                                <a:srgbClr val="4C9790"/>
                              </a:gs>
                              <a:gs pos="100000">
                                <a:srgbClr val="006B61"/>
                              </a:gs>
                            </a:gsLst>
                            <a:lin ang="0" scaled="1"/>
                          </a:gradFill>
                          <a:ln w="12700" cap="rnd" cmpd="sng">
                            <a:solidFill>
                              <a:schemeClr val="tx1"/>
                            </a:solidFill>
                            <a:prstDash val="solid"/>
                            <a:round/>
                            <a:headEnd type="none" w="med" len="med"/>
                            <a:tailEnd type="none" w="med" len="med"/>
                          </a:ln>
                        </p:spPr>
                        <p:txBody>
                          <a:bodyPr/>
                          <a:lstStyle/>
                          <a:p>
                            <a:endParaRPr lang="it-IT"/>
                          </a:p>
                        </p:txBody>
                      </p:sp>
                      <p:sp>
                        <p:nvSpPr>
                          <p:cNvPr id="1335" name="Line 772"/>
                          <p:cNvSpPr>
                            <a:spLocks noChangeShapeType="1"/>
                          </p:cNvSpPr>
                          <p:nvPr/>
                        </p:nvSpPr>
                        <p:spPr bwMode="auto">
                          <a:xfrm>
                            <a:off x="1581" y="1674"/>
                            <a:ext cx="203" cy="0"/>
                          </a:xfrm>
                          <a:prstGeom prst="line">
                            <a:avLst/>
                          </a:prstGeom>
                          <a:noFill/>
                          <a:ln w="12700">
                            <a:solidFill>
                              <a:schemeClr val="tx1"/>
                            </a:solidFill>
                            <a:round/>
                            <a:headEnd/>
                            <a:tailEnd/>
                          </a:ln>
                        </p:spPr>
                        <p:txBody>
                          <a:bodyPr wrap="none" anchor="ctr"/>
                          <a:lstStyle/>
                          <a:p>
                            <a:endParaRPr lang="it-IT"/>
                          </a:p>
                        </p:txBody>
                      </p:sp>
                      <p:sp>
                        <p:nvSpPr>
                          <p:cNvPr id="1336" name="Line 773"/>
                          <p:cNvSpPr>
                            <a:spLocks noChangeShapeType="1"/>
                          </p:cNvSpPr>
                          <p:nvPr/>
                        </p:nvSpPr>
                        <p:spPr bwMode="auto">
                          <a:xfrm>
                            <a:off x="1560" y="1835"/>
                            <a:ext cx="245" cy="0"/>
                          </a:xfrm>
                          <a:prstGeom prst="line">
                            <a:avLst/>
                          </a:prstGeom>
                          <a:noFill/>
                          <a:ln w="12700">
                            <a:solidFill>
                              <a:schemeClr val="tx1"/>
                            </a:solidFill>
                            <a:round/>
                            <a:headEnd/>
                            <a:tailEnd/>
                          </a:ln>
                        </p:spPr>
                        <p:txBody>
                          <a:bodyPr wrap="none" anchor="ctr"/>
                          <a:lstStyle/>
                          <a:p>
                            <a:endParaRPr lang="it-IT"/>
                          </a:p>
                        </p:txBody>
                      </p:sp>
                    </p:grpSp>
                    <p:sp>
                      <p:nvSpPr>
                        <p:cNvPr id="1333" name="Line 774"/>
                        <p:cNvSpPr>
                          <a:spLocks noChangeShapeType="1"/>
                        </p:cNvSpPr>
                        <p:nvPr/>
                      </p:nvSpPr>
                      <p:spPr bwMode="auto">
                        <a:xfrm>
                          <a:off x="1566" y="1697"/>
                          <a:ext cx="233" cy="0"/>
                        </a:xfrm>
                        <a:prstGeom prst="line">
                          <a:avLst/>
                        </a:prstGeom>
                        <a:noFill/>
                        <a:ln w="12700">
                          <a:solidFill>
                            <a:schemeClr val="tx1"/>
                          </a:solidFill>
                          <a:round/>
                          <a:headEnd/>
                          <a:tailEnd/>
                        </a:ln>
                      </p:spPr>
                      <p:txBody>
                        <a:bodyPr wrap="none" anchor="ctr"/>
                        <a:lstStyle/>
                        <a:p>
                          <a:endParaRPr lang="it-IT"/>
                        </a:p>
                      </p:txBody>
                    </p:sp>
                  </p:grpSp>
                </p:grpSp>
                <p:grpSp>
                  <p:nvGrpSpPr>
                    <p:cNvPr id="146" name="Group 775"/>
                    <p:cNvGrpSpPr>
                      <a:grpSpLocks/>
                    </p:cNvGrpSpPr>
                    <p:nvPr/>
                  </p:nvGrpSpPr>
                  <p:grpSpPr bwMode="auto">
                    <a:xfrm>
                      <a:off x="1401" y="1335"/>
                      <a:ext cx="1860" cy="1360"/>
                      <a:chOff x="1419" y="1335"/>
                      <a:chExt cx="1860" cy="1360"/>
                    </a:xfrm>
                  </p:grpSpPr>
                  <p:sp>
                    <p:nvSpPr>
                      <p:cNvPr id="147" name="Rectangle 776"/>
                      <p:cNvSpPr>
                        <a:spLocks noChangeArrowheads="1"/>
                      </p:cNvSpPr>
                      <p:nvPr/>
                    </p:nvSpPr>
                    <p:spPr bwMode="auto">
                      <a:xfrm>
                        <a:off x="1916" y="1807"/>
                        <a:ext cx="236" cy="185"/>
                      </a:xfrm>
                      <a:prstGeom prst="rect">
                        <a:avLst/>
                      </a:prstGeom>
                      <a:gradFill rotWithShape="0">
                        <a:gsLst>
                          <a:gs pos="0">
                            <a:srgbClr val="006B61"/>
                          </a:gs>
                          <a:gs pos="50000">
                            <a:srgbClr val="66A6A0"/>
                          </a:gs>
                          <a:gs pos="100000">
                            <a:srgbClr val="006B61"/>
                          </a:gs>
                        </a:gsLst>
                        <a:lin ang="189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48" name="Rectangle 777"/>
                      <p:cNvSpPr>
                        <a:spLocks noChangeArrowheads="1"/>
                      </p:cNvSpPr>
                      <p:nvPr/>
                    </p:nvSpPr>
                    <p:spPr bwMode="auto">
                      <a:xfrm>
                        <a:off x="2157" y="1823"/>
                        <a:ext cx="42" cy="153"/>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49" name="Freeform 778"/>
                      <p:cNvSpPr>
                        <a:spLocks/>
                      </p:cNvSpPr>
                      <p:nvPr/>
                    </p:nvSpPr>
                    <p:spPr bwMode="auto">
                      <a:xfrm>
                        <a:off x="2607" y="1850"/>
                        <a:ext cx="44" cy="98"/>
                      </a:xfrm>
                      <a:custGeom>
                        <a:avLst/>
                        <a:gdLst>
                          <a:gd name="T0" fmla="*/ 0 w 48"/>
                          <a:gd name="T1" fmla="*/ 0 h 126"/>
                          <a:gd name="T2" fmla="*/ 0 w 48"/>
                          <a:gd name="T3" fmla="*/ 2 h 126"/>
                          <a:gd name="T4" fmla="*/ 2 w 48"/>
                          <a:gd name="T5" fmla="*/ 2 h 126"/>
                          <a:gd name="T6" fmla="*/ 6 w 48"/>
                          <a:gd name="T7" fmla="*/ 4 h 126"/>
                          <a:gd name="T8" fmla="*/ 13 w 48"/>
                          <a:gd name="T9" fmla="*/ 4 h 126"/>
                          <a:gd name="T10" fmla="*/ 23 w 48"/>
                          <a:gd name="T11" fmla="*/ 4 h 126"/>
                          <a:gd name="T12" fmla="*/ 30 w 48"/>
                          <a:gd name="T13" fmla="*/ 5 h 126"/>
                          <a:gd name="T14" fmla="*/ 30 w 48"/>
                          <a:gd name="T15" fmla="*/ 30 h 126"/>
                          <a:gd name="T16" fmla="*/ 23 w 48"/>
                          <a:gd name="T17" fmla="*/ 32 h 126"/>
                          <a:gd name="T18" fmla="*/ 13 w 48"/>
                          <a:gd name="T19" fmla="*/ 32 h 126"/>
                          <a:gd name="T20" fmla="*/ 6 w 48"/>
                          <a:gd name="T21" fmla="*/ 32 h 126"/>
                          <a:gd name="T22" fmla="*/ 2 w 48"/>
                          <a:gd name="T23" fmla="*/ 34 h 126"/>
                          <a:gd name="T24" fmla="*/ 0 w 48"/>
                          <a:gd name="T25" fmla="*/ 34 h 126"/>
                          <a:gd name="T26" fmla="*/ 0 w 48"/>
                          <a:gd name="T27" fmla="*/ 35 h 1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
                          <a:gd name="T43" fmla="*/ 0 h 126"/>
                          <a:gd name="T44" fmla="*/ 48 w 48"/>
                          <a:gd name="T45" fmla="*/ 126 h 1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 h="126">
                            <a:moveTo>
                              <a:pt x="0" y="0"/>
                            </a:moveTo>
                            <a:lnTo>
                              <a:pt x="0" y="5"/>
                            </a:lnTo>
                            <a:lnTo>
                              <a:pt x="2" y="9"/>
                            </a:lnTo>
                            <a:lnTo>
                              <a:pt x="9" y="13"/>
                            </a:lnTo>
                            <a:lnTo>
                              <a:pt x="19" y="14"/>
                            </a:lnTo>
                            <a:lnTo>
                              <a:pt x="36" y="14"/>
                            </a:lnTo>
                            <a:lnTo>
                              <a:pt x="47" y="20"/>
                            </a:lnTo>
                            <a:lnTo>
                              <a:pt x="47" y="106"/>
                            </a:lnTo>
                            <a:lnTo>
                              <a:pt x="36" y="112"/>
                            </a:lnTo>
                            <a:lnTo>
                              <a:pt x="19" y="112"/>
                            </a:lnTo>
                            <a:lnTo>
                              <a:pt x="9" y="112"/>
                            </a:lnTo>
                            <a:lnTo>
                              <a:pt x="2" y="118"/>
                            </a:lnTo>
                            <a:lnTo>
                              <a:pt x="0" y="120"/>
                            </a:lnTo>
                            <a:lnTo>
                              <a:pt x="0" y="125"/>
                            </a:lnTo>
                          </a:path>
                        </a:pathLst>
                      </a:custGeom>
                      <a:gradFill rotWithShape="0">
                        <a:gsLst>
                          <a:gs pos="0">
                            <a:srgbClr val="4CB5AB"/>
                          </a:gs>
                          <a:gs pos="100000">
                            <a:srgbClr val="009688"/>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150" name="Line 779"/>
                      <p:cNvSpPr>
                        <a:spLocks noChangeShapeType="1"/>
                      </p:cNvSpPr>
                      <p:nvPr/>
                    </p:nvSpPr>
                    <p:spPr bwMode="auto">
                      <a:xfrm>
                        <a:off x="2623" y="1867"/>
                        <a:ext cx="0" cy="67"/>
                      </a:xfrm>
                      <a:prstGeom prst="line">
                        <a:avLst/>
                      </a:prstGeom>
                      <a:noFill/>
                      <a:ln w="12700">
                        <a:solidFill>
                          <a:srgbClr val="000000"/>
                        </a:solidFill>
                        <a:round/>
                        <a:headEnd/>
                        <a:tailEnd/>
                      </a:ln>
                    </p:spPr>
                    <p:txBody>
                      <a:bodyPr wrap="none" anchor="ctr"/>
                      <a:lstStyle/>
                      <a:p>
                        <a:endParaRPr lang="it-IT"/>
                      </a:p>
                    </p:txBody>
                  </p:sp>
                  <p:sp>
                    <p:nvSpPr>
                      <p:cNvPr id="151" name="Rectangle 780"/>
                      <p:cNvSpPr>
                        <a:spLocks noChangeArrowheads="1"/>
                      </p:cNvSpPr>
                      <p:nvPr/>
                    </p:nvSpPr>
                    <p:spPr bwMode="auto">
                      <a:xfrm>
                        <a:off x="2571" y="1821"/>
                        <a:ext cx="32" cy="154"/>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52" name="Rectangle 781"/>
                      <p:cNvSpPr>
                        <a:spLocks noChangeArrowheads="1"/>
                      </p:cNvSpPr>
                      <p:nvPr/>
                    </p:nvSpPr>
                    <p:spPr bwMode="auto">
                      <a:xfrm>
                        <a:off x="2528" y="1821"/>
                        <a:ext cx="33" cy="154"/>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153" name="Group 782"/>
                      <p:cNvGrpSpPr>
                        <a:grpSpLocks/>
                      </p:cNvGrpSpPr>
                      <p:nvPr/>
                    </p:nvGrpSpPr>
                    <p:grpSpPr bwMode="auto">
                      <a:xfrm>
                        <a:off x="2429" y="1830"/>
                        <a:ext cx="97" cy="133"/>
                        <a:chOff x="2114" y="1007"/>
                        <a:chExt cx="106" cy="172"/>
                      </a:xfrm>
                    </p:grpSpPr>
                    <p:sp>
                      <p:nvSpPr>
                        <p:cNvPr id="1328" name="Freeform 783"/>
                        <p:cNvSpPr>
                          <a:spLocks/>
                        </p:cNvSpPr>
                        <p:nvPr/>
                      </p:nvSpPr>
                      <p:spPr bwMode="auto">
                        <a:xfrm>
                          <a:off x="2114" y="1007"/>
                          <a:ext cx="106" cy="172"/>
                        </a:xfrm>
                        <a:custGeom>
                          <a:avLst/>
                          <a:gdLst>
                            <a:gd name="T0" fmla="*/ 1 w 106"/>
                            <a:gd name="T1" fmla="*/ 0 h 172"/>
                            <a:gd name="T2" fmla="*/ 50 w 106"/>
                            <a:gd name="T3" fmla="*/ 34 h 172"/>
                            <a:gd name="T4" fmla="*/ 82 w 106"/>
                            <a:gd name="T5" fmla="*/ 34 h 172"/>
                            <a:gd name="T6" fmla="*/ 105 w 106"/>
                            <a:gd name="T7" fmla="*/ 7 h 172"/>
                            <a:gd name="T8" fmla="*/ 105 w 106"/>
                            <a:gd name="T9" fmla="*/ 171 h 172"/>
                            <a:gd name="T10" fmla="*/ 78 w 106"/>
                            <a:gd name="T11" fmla="*/ 139 h 172"/>
                            <a:gd name="T12" fmla="*/ 49 w 106"/>
                            <a:gd name="T13" fmla="*/ 139 h 172"/>
                            <a:gd name="T14" fmla="*/ 0 w 106"/>
                            <a:gd name="T15" fmla="*/ 165 h 172"/>
                            <a:gd name="T16" fmla="*/ 1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 y="0"/>
                              </a:moveTo>
                              <a:lnTo>
                                <a:pt x="50" y="34"/>
                              </a:lnTo>
                              <a:lnTo>
                                <a:pt x="82" y="34"/>
                              </a:lnTo>
                              <a:lnTo>
                                <a:pt x="105" y="7"/>
                              </a:lnTo>
                              <a:lnTo>
                                <a:pt x="105" y="171"/>
                              </a:lnTo>
                              <a:lnTo>
                                <a:pt x="78" y="139"/>
                              </a:lnTo>
                              <a:lnTo>
                                <a:pt x="49" y="139"/>
                              </a:lnTo>
                              <a:lnTo>
                                <a:pt x="0" y="165"/>
                              </a:lnTo>
                              <a:lnTo>
                                <a:pt x="1"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329" name="Line 784"/>
                        <p:cNvSpPr>
                          <a:spLocks noChangeShapeType="1"/>
                        </p:cNvSpPr>
                        <p:nvPr/>
                      </p:nvSpPr>
                      <p:spPr bwMode="auto">
                        <a:xfrm>
                          <a:off x="2199" y="1042"/>
                          <a:ext cx="0" cy="105"/>
                        </a:xfrm>
                        <a:prstGeom prst="line">
                          <a:avLst/>
                        </a:prstGeom>
                        <a:noFill/>
                        <a:ln w="12700">
                          <a:solidFill>
                            <a:schemeClr val="tx1"/>
                          </a:solidFill>
                          <a:round/>
                          <a:headEnd/>
                          <a:tailEnd/>
                        </a:ln>
                      </p:spPr>
                      <p:txBody>
                        <a:bodyPr wrap="none" anchor="ctr"/>
                        <a:lstStyle/>
                        <a:p>
                          <a:endParaRPr lang="it-IT"/>
                        </a:p>
                      </p:txBody>
                    </p:sp>
                  </p:grpSp>
                  <p:grpSp>
                    <p:nvGrpSpPr>
                      <p:cNvPr id="154" name="Group 785"/>
                      <p:cNvGrpSpPr>
                        <a:grpSpLocks/>
                      </p:cNvGrpSpPr>
                      <p:nvPr/>
                    </p:nvGrpSpPr>
                    <p:grpSpPr bwMode="auto">
                      <a:xfrm>
                        <a:off x="2200" y="1830"/>
                        <a:ext cx="97" cy="133"/>
                        <a:chOff x="1864" y="1007"/>
                        <a:chExt cx="106" cy="172"/>
                      </a:xfrm>
                    </p:grpSpPr>
                    <p:sp>
                      <p:nvSpPr>
                        <p:cNvPr id="1326" name="Freeform 786"/>
                        <p:cNvSpPr>
                          <a:spLocks/>
                        </p:cNvSpPr>
                        <p:nvPr/>
                      </p:nvSpPr>
                      <p:spPr bwMode="auto">
                        <a:xfrm>
                          <a:off x="1864" y="1007"/>
                          <a:ext cx="106" cy="172"/>
                        </a:xfrm>
                        <a:custGeom>
                          <a:avLst/>
                          <a:gdLst>
                            <a:gd name="T0" fmla="*/ 104 w 106"/>
                            <a:gd name="T1" fmla="*/ 0 h 172"/>
                            <a:gd name="T2" fmla="*/ 55 w 106"/>
                            <a:gd name="T3" fmla="*/ 34 h 172"/>
                            <a:gd name="T4" fmla="*/ 23 w 106"/>
                            <a:gd name="T5" fmla="*/ 34 h 172"/>
                            <a:gd name="T6" fmla="*/ 0 w 106"/>
                            <a:gd name="T7" fmla="*/ 7 h 172"/>
                            <a:gd name="T8" fmla="*/ 0 w 106"/>
                            <a:gd name="T9" fmla="*/ 171 h 172"/>
                            <a:gd name="T10" fmla="*/ 27 w 106"/>
                            <a:gd name="T11" fmla="*/ 139 h 172"/>
                            <a:gd name="T12" fmla="*/ 56 w 106"/>
                            <a:gd name="T13" fmla="*/ 139 h 172"/>
                            <a:gd name="T14" fmla="*/ 105 w 106"/>
                            <a:gd name="T15" fmla="*/ 165 h 172"/>
                            <a:gd name="T16" fmla="*/ 104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04" y="0"/>
                              </a:moveTo>
                              <a:lnTo>
                                <a:pt x="55" y="34"/>
                              </a:lnTo>
                              <a:lnTo>
                                <a:pt x="23" y="34"/>
                              </a:lnTo>
                              <a:lnTo>
                                <a:pt x="0" y="7"/>
                              </a:lnTo>
                              <a:lnTo>
                                <a:pt x="0" y="171"/>
                              </a:lnTo>
                              <a:lnTo>
                                <a:pt x="27" y="139"/>
                              </a:lnTo>
                              <a:lnTo>
                                <a:pt x="56" y="139"/>
                              </a:lnTo>
                              <a:lnTo>
                                <a:pt x="105" y="165"/>
                              </a:lnTo>
                              <a:lnTo>
                                <a:pt x="104"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1327" name="Line 787"/>
                        <p:cNvSpPr>
                          <a:spLocks noChangeShapeType="1"/>
                        </p:cNvSpPr>
                        <p:nvPr/>
                      </p:nvSpPr>
                      <p:spPr bwMode="auto">
                        <a:xfrm>
                          <a:off x="1885" y="1042"/>
                          <a:ext cx="0" cy="105"/>
                        </a:xfrm>
                        <a:prstGeom prst="line">
                          <a:avLst/>
                        </a:prstGeom>
                        <a:noFill/>
                        <a:ln w="12700">
                          <a:solidFill>
                            <a:schemeClr val="tx1"/>
                          </a:solidFill>
                          <a:round/>
                          <a:headEnd/>
                          <a:tailEnd/>
                        </a:ln>
                      </p:spPr>
                      <p:txBody>
                        <a:bodyPr wrap="none" anchor="ctr"/>
                        <a:lstStyle/>
                        <a:p>
                          <a:endParaRPr lang="it-IT"/>
                        </a:p>
                      </p:txBody>
                    </p:sp>
                  </p:grpSp>
                  <p:sp>
                    <p:nvSpPr>
                      <p:cNvPr id="155" name="Oval 788"/>
                      <p:cNvSpPr>
                        <a:spLocks noChangeArrowheads="1"/>
                      </p:cNvSpPr>
                      <p:nvPr/>
                    </p:nvSpPr>
                    <p:spPr bwMode="auto">
                      <a:xfrm>
                        <a:off x="2261" y="1812"/>
                        <a:ext cx="205" cy="163"/>
                      </a:xfrm>
                      <a:prstGeom prst="ellipse">
                        <a:avLst/>
                      </a:prstGeom>
                      <a:gradFill rotWithShape="0">
                        <a:gsLst>
                          <a:gs pos="0">
                            <a:srgbClr val="006B61"/>
                          </a:gs>
                          <a:gs pos="50000">
                            <a:srgbClr val="4C9790"/>
                          </a:gs>
                          <a:gs pos="100000">
                            <a:srgbClr val="006B61"/>
                          </a:gs>
                        </a:gsLst>
                        <a:lin ang="18900000" scaled="1"/>
                      </a:gradFill>
                      <a:ln w="12700">
                        <a:solidFill>
                          <a:schemeClr val="tx1"/>
                        </a:solidFill>
                        <a:round/>
                        <a:headEnd/>
                        <a:tailEnd/>
                      </a:ln>
                    </p:spPr>
                    <p:txBody>
                      <a:bodyPr wrap="none" anchor="ctr"/>
                      <a:lstStyle/>
                      <a:p>
                        <a:endParaRPr lang="it-IT">
                          <a:cs typeface="Times New Roman" pitchFamily="18" charset="0"/>
                        </a:endParaRPr>
                      </a:p>
                    </p:txBody>
                  </p:sp>
                  <p:sp>
                    <p:nvSpPr>
                      <p:cNvPr id="156" name="Oval 789"/>
                      <p:cNvSpPr>
                        <a:spLocks noChangeArrowheads="1"/>
                      </p:cNvSpPr>
                      <p:nvPr/>
                    </p:nvSpPr>
                    <p:spPr bwMode="auto">
                      <a:xfrm>
                        <a:off x="2349" y="1882"/>
                        <a:ext cx="31" cy="25"/>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grpSp>
                    <p:nvGrpSpPr>
                      <p:cNvPr id="157" name="Group 790"/>
                      <p:cNvGrpSpPr>
                        <a:grpSpLocks/>
                      </p:cNvGrpSpPr>
                      <p:nvPr/>
                    </p:nvGrpSpPr>
                    <p:grpSpPr bwMode="auto">
                      <a:xfrm>
                        <a:off x="2506" y="1821"/>
                        <a:ext cx="19" cy="151"/>
                        <a:chOff x="2198" y="997"/>
                        <a:chExt cx="21" cy="193"/>
                      </a:xfrm>
                    </p:grpSpPr>
                    <p:grpSp>
                      <p:nvGrpSpPr>
                        <p:cNvPr id="1260" name="Group 791"/>
                        <p:cNvGrpSpPr>
                          <a:grpSpLocks/>
                        </p:cNvGrpSpPr>
                        <p:nvPr/>
                      </p:nvGrpSpPr>
                      <p:grpSpPr bwMode="auto">
                        <a:xfrm>
                          <a:off x="2198" y="1105"/>
                          <a:ext cx="21" cy="23"/>
                          <a:chOff x="2198" y="1105"/>
                          <a:chExt cx="21" cy="23"/>
                        </a:xfrm>
                      </p:grpSpPr>
                      <p:grpSp>
                        <p:nvGrpSpPr>
                          <p:cNvPr id="1316" name="Group 792"/>
                          <p:cNvGrpSpPr>
                            <a:grpSpLocks/>
                          </p:cNvGrpSpPr>
                          <p:nvPr/>
                        </p:nvGrpSpPr>
                        <p:grpSpPr bwMode="auto">
                          <a:xfrm>
                            <a:off x="2203" y="1105"/>
                            <a:ext cx="16" cy="23"/>
                            <a:chOff x="2203" y="1105"/>
                            <a:chExt cx="16" cy="23"/>
                          </a:xfrm>
                        </p:grpSpPr>
                        <p:sp>
                          <p:nvSpPr>
                            <p:cNvPr id="1321" name="Rectangle 793"/>
                            <p:cNvSpPr>
                              <a:spLocks noChangeArrowheads="1"/>
                            </p:cNvSpPr>
                            <p:nvPr/>
                          </p:nvSpPr>
                          <p:spPr bwMode="auto">
                            <a:xfrm>
                              <a:off x="2207" y="1111"/>
                              <a:ext cx="6"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322" name="Oval 794"/>
                            <p:cNvSpPr>
                              <a:spLocks noChangeArrowheads="1"/>
                            </p:cNvSpPr>
                            <p:nvPr/>
                          </p:nvSpPr>
                          <p:spPr bwMode="auto">
                            <a:xfrm>
                              <a:off x="2203" y="1114"/>
                              <a:ext cx="6"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323" name="Freeform 795"/>
                            <p:cNvSpPr>
                              <a:spLocks/>
                            </p:cNvSpPr>
                            <p:nvPr/>
                          </p:nvSpPr>
                          <p:spPr bwMode="auto">
                            <a:xfrm>
                              <a:off x="2206" y="1105"/>
                              <a:ext cx="13" cy="23"/>
                            </a:xfrm>
                            <a:custGeom>
                              <a:avLst/>
                              <a:gdLst>
                                <a:gd name="T0" fmla="*/ 1 w 13"/>
                                <a:gd name="T1" fmla="*/ 0 h 23"/>
                                <a:gd name="T2" fmla="*/ 12 w 13"/>
                                <a:gd name="T3" fmla="*/ 0 h 23"/>
                                <a:gd name="T4" fmla="*/ 12 w 13"/>
                                <a:gd name="T5" fmla="*/ 22 h 23"/>
                                <a:gd name="T6" fmla="*/ 0 w 13"/>
                                <a:gd name="T7" fmla="*/ 22 h 23"/>
                                <a:gd name="T8" fmla="*/ 0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 y="0"/>
                                  </a:moveTo>
                                  <a:lnTo>
                                    <a:pt x="12" y="0"/>
                                  </a:lnTo>
                                  <a:lnTo>
                                    <a:pt x="12"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324" name="Freeform 796"/>
                            <p:cNvSpPr>
                              <a:spLocks/>
                            </p:cNvSpPr>
                            <p:nvPr/>
                          </p:nvSpPr>
                          <p:spPr bwMode="auto">
                            <a:xfrm>
                              <a:off x="2203" y="1122"/>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325" name="Freeform 797"/>
                            <p:cNvSpPr>
                              <a:spLocks/>
                            </p:cNvSpPr>
                            <p:nvPr/>
                          </p:nvSpPr>
                          <p:spPr bwMode="auto">
                            <a:xfrm>
                              <a:off x="2203" y="1105"/>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317" name="Group 798"/>
                          <p:cNvGrpSpPr>
                            <a:grpSpLocks/>
                          </p:cNvGrpSpPr>
                          <p:nvPr/>
                        </p:nvGrpSpPr>
                        <p:grpSpPr bwMode="auto">
                          <a:xfrm>
                            <a:off x="2198" y="1113"/>
                            <a:ext cx="5" cy="5"/>
                            <a:chOff x="2198" y="1113"/>
                            <a:chExt cx="5" cy="5"/>
                          </a:xfrm>
                        </p:grpSpPr>
                        <p:sp>
                          <p:nvSpPr>
                            <p:cNvPr id="1318" name="AutoShape 799"/>
                            <p:cNvSpPr>
                              <a:spLocks noChangeArrowheads="1"/>
                            </p:cNvSpPr>
                            <p:nvPr/>
                          </p:nvSpPr>
                          <p:spPr bwMode="auto">
                            <a:xfrm>
                              <a:off x="2200" y="1113"/>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319" name="Line 800"/>
                            <p:cNvSpPr>
                              <a:spLocks noChangeShapeType="1"/>
                            </p:cNvSpPr>
                            <p:nvPr/>
                          </p:nvSpPr>
                          <p:spPr bwMode="auto">
                            <a:xfrm>
                              <a:off x="2200" y="1114"/>
                              <a:ext cx="3" cy="3"/>
                            </a:xfrm>
                            <a:prstGeom prst="line">
                              <a:avLst/>
                            </a:prstGeom>
                            <a:noFill/>
                            <a:ln w="12700">
                              <a:solidFill>
                                <a:schemeClr val="tx1"/>
                              </a:solidFill>
                              <a:round/>
                              <a:headEnd/>
                              <a:tailEnd/>
                            </a:ln>
                          </p:spPr>
                          <p:txBody>
                            <a:bodyPr wrap="none" anchor="ctr"/>
                            <a:lstStyle/>
                            <a:p>
                              <a:endParaRPr lang="it-IT"/>
                            </a:p>
                          </p:txBody>
                        </p:sp>
                        <p:sp>
                          <p:nvSpPr>
                            <p:cNvPr id="1320" name="Line 801"/>
                            <p:cNvSpPr>
                              <a:spLocks noChangeShapeType="1"/>
                            </p:cNvSpPr>
                            <p:nvPr/>
                          </p:nvSpPr>
                          <p:spPr bwMode="auto">
                            <a:xfrm>
                              <a:off x="2198" y="1114"/>
                              <a:ext cx="2" cy="4"/>
                            </a:xfrm>
                            <a:prstGeom prst="line">
                              <a:avLst/>
                            </a:prstGeom>
                            <a:noFill/>
                            <a:ln w="12700">
                              <a:solidFill>
                                <a:schemeClr val="tx1"/>
                              </a:solidFill>
                              <a:round/>
                              <a:headEnd/>
                              <a:tailEnd/>
                            </a:ln>
                          </p:spPr>
                          <p:txBody>
                            <a:bodyPr wrap="none" anchor="ctr"/>
                            <a:lstStyle/>
                            <a:p>
                              <a:endParaRPr lang="it-IT"/>
                            </a:p>
                          </p:txBody>
                        </p:sp>
                      </p:grpSp>
                    </p:grpSp>
                    <p:grpSp>
                      <p:nvGrpSpPr>
                        <p:cNvPr id="1261" name="Group 802"/>
                        <p:cNvGrpSpPr>
                          <a:grpSpLocks/>
                        </p:cNvGrpSpPr>
                        <p:nvPr/>
                      </p:nvGrpSpPr>
                      <p:grpSpPr bwMode="auto">
                        <a:xfrm>
                          <a:off x="2199" y="1063"/>
                          <a:ext cx="20" cy="22"/>
                          <a:chOff x="2199" y="1063"/>
                          <a:chExt cx="20" cy="22"/>
                        </a:xfrm>
                      </p:grpSpPr>
                      <p:grpSp>
                        <p:nvGrpSpPr>
                          <p:cNvPr id="1306" name="Group 803"/>
                          <p:cNvGrpSpPr>
                            <a:grpSpLocks/>
                          </p:cNvGrpSpPr>
                          <p:nvPr/>
                        </p:nvGrpSpPr>
                        <p:grpSpPr bwMode="auto">
                          <a:xfrm>
                            <a:off x="2203" y="1063"/>
                            <a:ext cx="16" cy="22"/>
                            <a:chOff x="2203" y="1063"/>
                            <a:chExt cx="16" cy="22"/>
                          </a:xfrm>
                        </p:grpSpPr>
                        <p:sp>
                          <p:nvSpPr>
                            <p:cNvPr id="1311" name="Rectangle 804"/>
                            <p:cNvSpPr>
                              <a:spLocks noChangeArrowheads="1"/>
                            </p:cNvSpPr>
                            <p:nvPr/>
                          </p:nvSpPr>
                          <p:spPr bwMode="auto">
                            <a:xfrm>
                              <a:off x="2207" y="1070"/>
                              <a:ext cx="6"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312" name="Oval 805"/>
                            <p:cNvSpPr>
                              <a:spLocks noChangeArrowheads="1"/>
                            </p:cNvSpPr>
                            <p:nvPr/>
                          </p:nvSpPr>
                          <p:spPr bwMode="auto">
                            <a:xfrm>
                              <a:off x="2207" y="1073"/>
                              <a:ext cx="1" cy="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313" name="Freeform 806"/>
                            <p:cNvSpPr>
                              <a:spLocks/>
                            </p:cNvSpPr>
                            <p:nvPr/>
                          </p:nvSpPr>
                          <p:spPr bwMode="auto">
                            <a:xfrm>
                              <a:off x="2208" y="1063"/>
                              <a:ext cx="11" cy="22"/>
                            </a:xfrm>
                            <a:custGeom>
                              <a:avLst/>
                              <a:gdLst>
                                <a:gd name="T0" fmla="*/ 1 w 11"/>
                                <a:gd name="T1" fmla="*/ 0 h 22"/>
                                <a:gd name="T2" fmla="*/ 10 w 11"/>
                                <a:gd name="T3" fmla="*/ 0 h 22"/>
                                <a:gd name="T4" fmla="*/ 10 w 11"/>
                                <a:gd name="T5" fmla="*/ 21 h 22"/>
                                <a:gd name="T6" fmla="*/ 0 w 11"/>
                                <a:gd name="T7" fmla="*/ 21 h 22"/>
                                <a:gd name="T8" fmla="*/ 0 w 11"/>
                                <a:gd name="T9" fmla="*/ 21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1" y="0"/>
                                  </a:moveTo>
                                  <a:lnTo>
                                    <a:pt x="10" y="0"/>
                                  </a:lnTo>
                                  <a:lnTo>
                                    <a:pt x="10"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314" name="Freeform 807"/>
                            <p:cNvSpPr>
                              <a:spLocks/>
                            </p:cNvSpPr>
                            <p:nvPr/>
                          </p:nvSpPr>
                          <p:spPr bwMode="auto">
                            <a:xfrm>
                              <a:off x="2203" y="1079"/>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315" name="Freeform 808"/>
                            <p:cNvSpPr>
                              <a:spLocks/>
                            </p:cNvSpPr>
                            <p:nvPr/>
                          </p:nvSpPr>
                          <p:spPr bwMode="auto">
                            <a:xfrm>
                              <a:off x="2203" y="1063"/>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307" name="Group 809"/>
                          <p:cNvGrpSpPr>
                            <a:grpSpLocks/>
                          </p:cNvGrpSpPr>
                          <p:nvPr/>
                        </p:nvGrpSpPr>
                        <p:grpSpPr bwMode="auto">
                          <a:xfrm>
                            <a:off x="2199" y="1072"/>
                            <a:ext cx="4" cy="5"/>
                            <a:chOff x="2199" y="1072"/>
                            <a:chExt cx="4" cy="5"/>
                          </a:xfrm>
                        </p:grpSpPr>
                        <p:sp>
                          <p:nvSpPr>
                            <p:cNvPr id="1308" name="AutoShape 810"/>
                            <p:cNvSpPr>
                              <a:spLocks noChangeArrowheads="1"/>
                            </p:cNvSpPr>
                            <p:nvPr/>
                          </p:nvSpPr>
                          <p:spPr bwMode="auto">
                            <a:xfrm>
                              <a:off x="2200" y="1072"/>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309" name="Line 811"/>
                            <p:cNvSpPr>
                              <a:spLocks noChangeShapeType="1"/>
                            </p:cNvSpPr>
                            <p:nvPr/>
                          </p:nvSpPr>
                          <p:spPr bwMode="auto">
                            <a:xfrm>
                              <a:off x="2200" y="1074"/>
                              <a:ext cx="3" cy="1"/>
                            </a:xfrm>
                            <a:prstGeom prst="line">
                              <a:avLst/>
                            </a:prstGeom>
                            <a:noFill/>
                            <a:ln w="12700">
                              <a:solidFill>
                                <a:schemeClr val="tx1"/>
                              </a:solidFill>
                              <a:round/>
                              <a:headEnd/>
                              <a:tailEnd/>
                            </a:ln>
                          </p:spPr>
                          <p:txBody>
                            <a:bodyPr wrap="none" anchor="ctr"/>
                            <a:lstStyle/>
                            <a:p>
                              <a:endParaRPr lang="it-IT"/>
                            </a:p>
                          </p:txBody>
                        </p:sp>
                        <p:sp>
                          <p:nvSpPr>
                            <p:cNvPr id="1310" name="Line 812"/>
                            <p:cNvSpPr>
                              <a:spLocks noChangeShapeType="1"/>
                            </p:cNvSpPr>
                            <p:nvPr/>
                          </p:nvSpPr>
                          <p:spPr bwMode="auto">
                            <a:xfrm>
                              <a:off x="2199" y="1073"/>
                              <a:ext cx="1" cy="2"/>
                            </a:xfrm>
                            <a:prstGeom prst="line">
                              <a:avLst/>
                            </a:prstGeom>
                            <a:noFill/>
                            <a:ln w="12700">
                              <a:solidFill>
                                <a:schemeClr val="tx1"/>
                              </a:solidFill>
                              <a:round/>
                              <a:headEnd/>
                              <a:tailEnd/>
                            </a:ln>
                          </p:spPr>
                          <p:txBody>
                            <a:bodyPr wrap="none" anchor="ctr"/>
                            <a:lstStyle/>
                            <a:p>
                              <a:endParaRPr lang="it-IT"/>
                            </a:p>
                          </p:txBody>
                        </p:sp>
                      </p:grpSp>
                    </p:grpSp>
                    <p:grpSp>
                      <p:nvGrpSpPr>
                        <p:cNvPr id="1262" name="Group 813"/>
                        <p:cNvGrpSpPr>
                          <a:grpSpLocks/>
                        </p:cNvGrpSpPr>
                        <p:nvPr/>
                      </p:nvGrpSpPr>
                      <p:grpSpPr bwMode="auto">
                        <a:xfrm>
                          <a:off x="2199" y="1167"/>
                          <a:ext cx="20" cy="23"/>
                          <a:chOff x="2199" y="1167"/>
                          <a:chExt cx="20" cy="23"/>
                        </a:xfrm>
                      </p:grpSpPr>
                      <p:grpSp>
                        <p:nvGrpSpPr>
                          <p:cNvPr id="1296" name="Group 814"/>
                          <p:cNvGrpSpPr>
                            <a:grpSpLocks/>
                          </p:cNvGrpSpPr>
                          <p:nvPr/>
                        </p:nvGrpSpPr>
                        <p:grpSpPr bwMode="auto">
                          <a:xfrm>
                            <a:off x="2203" y="1167"/>
                            <a:ext cx="16" cy="23"/>
                            <a:chOff x="2203" y="1167"/>
                            <a:chExt cx="16" cy="23"/>
                          </a:xfrm>
                        </p:grpSpPr>
                        <p:sp>
                          <p:nvSpPr>
                            <p:cNvPr id="1301" name="Rectangle 815"/>
                            <p:cNvSpPr>
                              <a:spLocks noChangeArrowheads="1"/>
                            </p:cNvSpPr>
                            <p:nvPr/>
                          </p:nvSpPr>
                          <p:spPr bwMode="auto">
                            <a:xfrm>
                              <a:off x="2207" y="1175"/>
                              <a:ext cx="6"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302" name="Oval 816"/>
                            <p:cNvSpPr>
                              <a:spLocks noChangeArrowheads="1"/>
                            </p:cNvSpPr>
                            <p:nvPr/>
                          </p:nvSpPr>
                          <p:spPr bwMode="auto">
                            <a:xfrm>
                              <a:off x="2207" y="1178"/>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303" name="Freeform 817"/>
                            <p:cNvSpPr>
                              <a:spLocks/>
                            </p:cNvSpPr>
                            <p:nvPr/>
                          </p:nvSpPr>
                          <p:spPr bwMode="auto">
                            <a:xfrm>
                              <a:off x="2208" y="1167"/>
                              <a:ext cx="11" cy="23"/>
                            </a:xfrm>
                            <a:custGeom>
                              <a:avLst/>
                              <a:gdLst>
                                <a:gd name="T0" fmla="*/ 1 w 11"/>
                                <a:gd name="T1" fmla="*/ 0 h 23"/>
                                <a:gd name="T2" fmla="*/ 10 w 11"/>
                                <a:gd name="T3" fmla="*/ 0 h 23"/>
                                <a:gd name="T4" fmla="*/ 10 w 11"/>
                                <a:gd name="T5" fmla="*/ 22 h 23"/>
                                <a:gd name="T6" fmla="*/ 0 w 11"/>
                                <a:gd name="T7" fmla="*/ 22 h 23"/>
                                <a:gd name="T8" fmla="*/ 0 w 11"/>
                                <a:gd name="T9" fmla="*/ 22 h 23"/>
                                <a:gd name="T10" fmla="*/ 0 60000 65536"/>
                                <a:gd name="T11" fmla="*/ 0 60000 65536"/>
                                <a:gd name="T12" fmla="*/ 0 60000 65536"/>
                                <a:gd name="T13" fmla="*/ 0 60000 65536"/>
                                <a:gd name="T14" fmla="*/ 0 60000 65536"/>
                                <a:gd name="T15" fmla="*/ 0 w 11"/>
                                <a:gd name="T16" fmla="*/ 0 h 23"/>
                                <a:gd name="T17" fmla="*/ 11 w 11"/>
                                <a:gd name="T18" fmla="*/ 23 h 23"/>
                              </a:gdLst>
                              <a:ahLst/>
                              <a:cxnLst>
                                <a:cxn ang="T10">
                                  <a:pos x="T0" y="T1"/>
                                </a:cxn>
                                <a:cxn ang="T11">
                                  <a:pos x="T2" y="T3"/>
                                </a:cxn>
                                <a:cxn ang="T12">
                                  <a:pos x="T4" y="T5"/>
                                </a:cxn>
                                <a:cxn ang="T13">
                                  <a:pos x="T6" y="T7"/>
                                </a:cxn>
                                <a:cxn ang="T14">
                                  <a:pos x="T8" y="T9"/>
                                </a:cxn>
                              </a:cxnLst>
                              <a:rect l="T15" t="T16" r="T17" b="T18"/>
                              <a:pathLst>
                                <a:path w="11" h="23">
                                  <a:moveTo>
                                    <a:pt x="1" y="0"/>
                                  </a:moveTo>
                                  <a:lnTo>
                                    <a:pt x="10" y="0"/>
                                  </a:lnTo>
                                  <a:lnTo>
                                    <a:pt x="10"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304" name="Freeform 818"/>
                            <p:cNvSpPr>
                              <a:spLocks/>
                            </p:cNvSpPr>
                            <p:nvPr/>
                          </p:nvSpPr>
                          <p:spPr bwMode="auto">
                            <a:xfrm>
                              <a:off x="2203" y="1184"/>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305" name="Freeform 819"/>
                            <p:cNvSpPr>
                              <a:spLocks/>
                            </p:cNvSpPr>
                            <p:nvPr/>
                          </p:nvSpPr>
                          <p:spPr bwMode="auto">
                            <a:xfrm>
                              <a:off x="2203" y="1167"/>
                              <a:ext cx="16" cy="8"/>
                            </a:xfrm>
                            <a:custGeom>
                              <a:avLst/>
                              <a:gdLst>
                                <a:gd name="T0" fmla="*/ 15 w 16"/>
                                <a:gd name="T1" fmla="*/ 7 h 8"/>
                                <a:gd name="T2" fmla="*/ 3 w 16"/>
                                <a:gd name="T3" fmla="*/ 7 h 8"/>
                                <a:gd name="T4" fmla="*/ 2 w 16"/>
                                <a:gd name="T5" fmla="*/ 7 h 8"/>
                                <a:gd name="T6" fmla="*/ 1 w 16"/>
                                <a:gd name="T7" fmla="*/ 6 h 8"/>
                                <a:gd name="T8" fmla="*/ 0 w 16"/>
                                <a:gd name="T9" fmla="*/ 5 h 8"/>
                                <a:gd name="T10" fmla="*/ 0 w 16"/>
                                <a:gd name="T11" fmla="*/ 4 h 8"/>
                                <a:gd name="T12" fmla="*/ 0 w 16"/>
                                <a:gd name="T13" fmla="*/ 3 h 8"/>
                                <a:gd name="T14" fmla="*/ 1 w 16"/>
                                <a:gd name="T15" fmla="*/ 1 h 8"/>
                                <a:gd name="T16" fmla="*/ 1 w 16"/>
                                <a:gd name="T17" fmla="*/ 1 h 8"/>
                                <a:gd name="T18" fmla="*/ 2 w 16"/>
                                <a:gd name="T19" fmla="*/ 0 h 8"/>
                                <a:gd name="T20" fmla="*/ 3 w 16"/>
                                <a:gd name="T21" fmla="*/ 0 h 8"/>
                                <a:gd name="T22" fmla="*/ 15 w 16"/>
                                <a:gd name="T23" fmla="*/ 0 h 8"/>
                                <a:gd name="T24" fmla="*/ 15 w 16"/>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8"/>
                                <a:gd name="T41" fmla="*/ 16 w 16"/>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8">
                                  <a:moveTo>
                                    <a:pt x="15" y="7"/>
                                  </a:moveTo>
                                  <a:lnTo>
                                    <a:pt x="3" y="7"/>
                                  </a:lnTo>
                                  <a:lnTo>
                                    <a:pt x="2" y="7"/>
                                  </a:lnTo>
                                  <a:lnTo>
                                    <a:pt x="1" y="6"/>
                                  </a:lnTo>
                                  <a:lnTo>
                                    <a:pt x="0" y="5"/>
                                  </a:lnTo>
                                  <a:lnTo>
                                    <a:pt x="0" y="4"/>
                                  </a:lnTo>
                                  <a:lnTo>
                                    <a:pt x="0" y="3"/>
                                  </a:lnTo>
                                  <a:lnTo>
                                    <a:pt x="1" y="1"/>
                                  </a:lnTo>
                                  <a:lnTo>
                                    <a:pt x="2" y="0"/>
                                  </a:lnTo>
                                  <a:lnTo>
                                    <a:pt x="3" y="0"/>
                                  </a:lnTo>
                                  <a:lnTo>
                                    <a:pt x="15" y="0"/>
                                  </a:lnTo>
                                  <a:lnTo>
                                    <a:pt x="15"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97" name="Group 820"/>
                          <p:cNvGrpSpPr>
                            <a:grpSpLocks/>
                          </p:cNvGrpSpPr>
                          <p:nvPr/>
                        </p:nvGrpSpPr>
                        <p:grpSpPr bwMode="auto">
                          <a:xfrm>
                            <a:off x="2199" y="1177"/>
                            <a:ext cx="4" cy="5"/>
                            <a:chOff x="2199" y="1177"/>
                            <a:chExt cx="4" cy="5"/>
                          </a:xfrm>
                        </p:grpSpPr>
                        <p:sp>
                          <p:nvSpPr>
                            <p:cNvPr id="1298" name="AutoShape 821"/>
                            <p:cNvSpPr>
                              <a:spLocks noChangeArrowheads="1"/>
                            </p:cNvSpPr>
                            <p:nvPr/>
                          </p:nvSpPr>
                          <p:spPr bwMode="auto">
                            <a:xfrm>
                              <a:off x="2200" y="1177"/>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99" name="Line 822"/>
                            <p:cNvSpPr>
                              <a:spLocks noChangeShapeType="1"/>
                            </p:cNvSpPr>
                            <p:nvPr/>
                          </p:nvSpPr>
                          <p:spPr bwMode="auto">
                            <a:xfrm>
                              <a:off x="2200" y="1178"/>
                              <a:ext cx="3" cy="2"/>
                            </a:xfrm>
                            <a:prstGeom prst="line">
                              <a:avLst/>
                            </a:prstGeom>
                            <a:noFill/>
                            <a:ln w="12700">
                              <a:solidFill>
                                <a:schemeClr val="tx1"/>
                              </a:solidFill>
                              <a:round/>
                              <a:headEnd/>
                              <a:tailEnd/>
                            </a:ln>
                          </p:spPr>
                          <p:txBody>
                            <a:bodyPr wrap="none" anchor="ctr"/>
                            <a:lstStyle/>
                            <a:p>
                              <a:endParaRPr lang="it-IT"/>
                            </a:p>
                          </p:txBody>
                        </p:sp>
                        <p:sp>
                          <p:nvSpPr>
                            <p:cNvPr id="1300" name="Line 823"/>
                            <p:cNvSpPr>
                              <a:spLocks noChangeShapeType="1"/>
                            </p:cNvSpPr>
                            <p:nvPr/>
                          </p:nvSpPr>
                          <p:spPr bwMode="auto">
                            <a:xfrm>
                              <a:off x="2199" y="1178"/>
                              <a:ext cx="1" cy="3"/>
                            </a:xfrm>
                            <a:prstGeom prst="line">
                              <a:avLst/>
                            </a:prstGeom>
                            <a:noFill/>
                            <a:ln w="12700">
                              <a:solidFill>
                                <a:schemeClr val="tx1"/>
                              </a:solidFill>
                              <a:round/>
                              <a:headEnd/>
                              <a:tailEnd/>
                            </a:ln>
                          </p:spPr>
                          <p:txBody>
                            <a:bodyPr wrap="none" anchor="ctr"/>
                            <a:lstStyle/>
                            <a:p>
                              <a:endParaRPr lang="it-IT"/>
                            </a:p>
                          </p:txBody>
                        </p:sp>
                      </p:grpSp>
                    </p:grpSp>
                    <p:grpSp>
                      <p:nvGrpSpPr>
                        <p:cNvPr id="1263" name="Group 824"/>
                        <p:cNvGrpSpPr>
                          <a:grpSpLocks/>
                        </p:cNvGrpSpPr>
                        <p:nvPr/>
                      </p:nvGrpSpPr>
                      <p:grpSpPr bwMode="auto">
                        <a:xfrm>
                          <a:off x="2199" y="1141"/>
                          <a:ext cx="20" cy="24"/>
                          <a:chOff x="2199" y="1141"/>
                          <a:chExt cx="20" cy="24"/>
                        </a:xfrm>
                      </p:grpSpPr>
                      <p:grpSp>
                        <p:nvGrpSpPr>
                          <p:cNvPr id="1286" name="Group 825"/>
                          <p:cNvGrpSpPr>
                            <a:grpSpLocks/>
                          </p:cNvGrpSpPr>
                          <p:nvPr/>
                        </p:nvGrpSpPr>
                        <p:grpSpPr bwMode="auto">
                          <a:xfrm>
                            <a:off x="2203" y="1141"/>
                            <a:ext cx="16" cy="24"/>
                            <a:chOff x="2203" y="1141"/>
                            <a:chExt cx="16" cy="24"/>
                          </a:xfrm>
                        </p:grpSpPr>
                        <p:sp>
                          <p:nvSpPr>
                            <p:cNvPr id="1291" name="Rectangle 826"/>
                            <p:cNvSpPr>
                              <a:spLocks noChangeArrowheads="1"/>
                            </p:cNvSpPr>
                            <p:nvPr/>
                          </p:nvSpPr>
                          <p:spPr bwMode="auto">
                            <a:xfrm>
                              <a:off x="2207" y="1147"/>
                              <a:ext cx="6"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292" name="Oval 827"/>
                            <p:cNvSpPr>
                              <a:spLocks noChangeArrowheads="1"/>
                            </p:cNvSpPr>
                            <p:nvPr/>
                          </p:nvSpPr>
                          <p:spPr bwMode="auto">
                            <a:xfrm>
                              <a:off x="2207" y="1150"/>
                              <a:ext cx="1"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93" name="Freeform 828"/>
                            <p:cNvSpPr>
                              <a:spLocks/>
                            </p:cNvSpPr>
                            <p:nvPr/>
                          </p:nvSpPr>
                          <p:spPr bwMode="auto">
                            <a:xfrm>
                              <a:off x="2208" y="1141"/>
                              <a:ext cx="11" cy="24"/>
                            </a:xfrm>
                            <a:custGeom>
                              <a:avLst/>
                              <a:gdLst>
                                <a:gd name="T0" fmla="*/ 1 w 11"/>
                                <a:gd name="T1" fmla="*/ 0 h 24"/>
                                <a:gd name="T2" fmla="*/ 10 w 11"/>
                                <a:gd name="T3" fmla="*/ 0 h 24"/>
                                <a:gd name="T4" fmla="*/ 10 w 11"/>
                                <a:gd name="T5" fmla="*/ 23 h 24"/>
                                <a:gd name="T6" fmla="*/ 0 w 11"/>
                                <a:gd name="T7" fmla="*/ 23 h 24"/>
                                <a:gd name="T8" fmla="*/ 0 w 11"/>
                                <a:gd name="T9" fmla="*/ 23 h 24"/>
                                <a:gd name="T10" fmla="*/ 0 60000 65536"/>
                                <a:gd name="T11" fmla="*/ 0 60000 65536"/>
                                <a:gd name="T12" fmla="*/ 0 60000 65536"/>
                                <a:gd name="T13" fmla="*/ 0 60000 65536"/>
                                <a:gd name="T14" fmla="*/ 0 60000 65536"/>
                                <a:gd name="T15" fmla="*/ 0 w 11"/>
                                <a:gd name="T16" fmla="*/ 0 h 24"/>
                                <a:gd name="T17" fmla="*/ 11 w 11"/>
                                <a:gd name="T18" fmla="*/ 24 h 24"/>
                              </a:gdLst>
                              <a:ahLst/>
                              <a:cxnLst>
                                <a:cxn ang="T10">
                                  <a:pos x="T0" y="T1"/>
                                </a:cxn>
                                <a:cxn ang="T11">
                                  <a:pos x="T2" y="T3"/>
                                </a:cxn>
                                <a:cxn ang="T12">
                                  <a:pos x="T4" y="T5"/>
                                </a:cxn>
                                <a:cxn ang="T13">
                                  <a:pos x="T6" y="T7"/>
                                </a:cxn>
                                <a:cxn ang="T14">
                                  <a:pos x="T8" y="T9"/>
                                </a:cxn>
                              </a:cxnLst>
                              <a:rect l="T15" t="T16" r="T17" b="T18"/>
                              <a:pathLst>
                                <a:path w="11" h="24">
                                  <a:moveTo>
                                    <a:pt x="1" y="0"/>
                                  </a:moveTo>
                                  <a:lnTo>
                                    <a:pt x="10" y="0"/>
                                  </a:lnTo>
                                  <a:lnTo>
                                    <a:pt x="10"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94" name="Freeform 829"/>
                            <p:cNvSpPr>
                              <a:spLocks/>
                            </p:cNvSpPr>
                            <p:nvPr/>
                          </p:nvSpPr>
                          <p:spPr bwMode="auto">
                            <a:xfrm>
                              <a:off x="2203" y="1158"/>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95" name="Freeform 830"/>
                            <p:cNvSpPr>
                              <a:spLocks/>
                            </p:cNvSpPr>
                            <p:nvPr/>
                          </p:nvSpPr>
                          <p:spPr bwMode="auto">
                            <a:xfrm>
                              <a:off x="2203" y="1141"/>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87" name="Group 831"/>
                          <p:cNvGrpSpPr>
                            <a:grpSpLocks/>
                          </p:cNvGrpSpPr>
                          <p:nvPr/>
                        </p:nvGrpSpPr>
                        <p:grpSpPr bwMode="auto">
                          <a:xfrm>
                            <a:off x="2199" y="1150"/>
                            <a:ext cx="4" cy="5"/>
                            <a:chOff x="2199" y="1150"/>
                            <a:chExt cx="4" cy="5"/>
                          </a:xfrm>
                        </p:grpSpPr>
                        <p:sp>
                          <p:nvSpPr>
                            <p:cNvPr id="1288" name="AutoShape 832"/>
                            <p:cNvSpPr>
                              <a:spLocks noChangeArrowheads="1"/>
                            </p:cNvSpPr>
                            <p:nvPr/>
                          </p:nvSpPr>
                          <p:spPr bwMode="auto">
                            <a:xfrm>
                              <a:off x="2200" y="1150"/>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89" name="Line 833"/>
                            <p:cNvSpPr>
                              <a:spLocks noChangeShapeType="1"/>
                            </p:cNvSpPr>
                            <p:nvPr/>
                          </p:nvSpPr>
                          <p:spPr bwMode="auto">
                            <a:xfrm>
                              <a:off x="2200" y="1151"/>
                              <a:ext cx="3" cy="3"/>
                            </a:xfrm>
                            <a:prstGeom prst="line">
                              <a:avLst/>
                            </a:prstGeom>
                            <a:noFill/>
                            <a:ln w="12700">
                              <a:solidFill>
                                <a:schemeClr val="tx1"/>
                              </a:solidFill>
                              <a:round/>
                              <a:headEnd/>
                              <a:tailEnd/>
                            </a:ln>
                          </p:spPr>
                          <p:txBody>
                            <a:bodyPr wrap="none" anchor="ctr"/>
                            <a:lstStyle/>
                            <a:p>
                              <a:endParaRPr lang="it-IT"/>
                            </a:p>
                          </p:txBody>
                        </p:sp>
                        <p:sp>
                          <p:nvSpPr>
                            <p:cNvPr id="1290" name="Line 834"/>
                            <p:cNvSpPr>
                              <a:spLocks noChangeShapeType="1"/>
                            </p:cNvSpPr>
                            <p:nvPr/>
                          </p:nvSpPr>
                          <p:spPr bwMode="auto">
                            <a:xfrm>
                              <a:off x="2199" y="1150"/>
                              <a:ext cx="1" cy="4"/>
                            </a:xfrm>
                            <a:prstGeom prst="line">
                              <a:avLst/>
                            </a:prstGeom>
                            <a:noFill/>
                            <a:ln w="12700">
                              <a:solidFill>
                                <a:schemeClr val="tx1"/>
                              </a:solidFill>
                              <a:round/>
                              <a:headEnd/>
                              <a:tailEnd/>
                            </a:ln>
                          </p:spPr>
                          <p:txBody>
                            <a:bodyPr wrap="none" anchor="ctr"/>
                            <a:lstStyle/>
                            <a:p>
                              <a:endParaRPr lang="it-IT"/>
                            </a:p>
                          </p:txBody>
                        </p:sp>
                      </p:grpSp>
                    </p:grpSp>
                    <p:grpSp>
                      <p:nvGrpSpPr>
                        <p:cNvPr id="1264" name="Group 835"/>
                        <p:cNvGrpSpPr>
                          <a:grpSpLocks/>
                        </p:cNvGrpSpPr>
                        <p:nvPr/>
                      </p:nvGrpSpPr>
                      <p:grpSpPr bwMode="auto">
                        <a:xfrm>
                          <a:off x="2198" y="1026"/>
                          <a:ext cx="21" cy="22"/>
                          <a:chOff x="2198" y="1026"/>
                          <a:chExt cx="21" cy="22"/>
                        </a:xfrm>
                      </p:grpSpPr>
                      <p:grpSp>
                        <p:nvGrpSpPr>
                          <p:cNvPr id="1276" name="Group 836"/>
                          <p:cNvGrpSpPr>
                            <a:grpSpLocks/>
                          </p:cNvGrpSpPr>
                          <p:nvPr/>
                        </p:nvGrpSpPr>
                        <p:grpSpPr bwMode="auto">
                          <a:xfrm>
                            <a:off x="2203" y="1026"/>
                            <a:ext cx="16" cy="22"/>
                            <a:chOff x="2203" y="1026"/>
                            <a:chExt cx="16" cy="22"/>
                          </a:xfrm>
                        </p:grpSpPr>
                        <p:sp>
                          <p:nvSpPr>
                            <p:cNvPr id="1281" name="Rectangle 837"/>
                            <p:cNvSpPr>
                              <a:spLocks noChangeArrowheads="1"/>
                            </p:cNvSpPr>
                            <p:nvPr/>
                          </p:nvSpPr>
                          <p:spPr bwMode="auto">
                            <a:xfrm>
                              <a:off x="2207" y="1032"/>
                              <a:ext cx="6"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282" name="Oval 838"/>
                            <p:cNvSpPr>
                              <a:spLocks noChangeArrowheads="1"/>
                            </p:cNvSpPr>
                            <p:nvPr/>
                          </p:nvSpPr>
                          <p:spPr bwMode="auto">
                            <a:xfrm>
                              <a:off x="2203" y="1036"/>
                              <a:ext cx="6"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83" name="Freeform 839"/>
                            <p:cNvSpPr>
                              <a:spLocks/>
                            </p:cNvSpPr>
                            <p:nvPr/>
                          </p:nvSpPr>
                          <p:spPr bwMode="auto">
                            <a:xfrm>
                              <a:off x="2206" y="1026"/>
                              <a:ext cx="13" cy="22"/>
                            </a:xfrm>
                            <a:custGeom>
                              <a:avLst/>
                              <a:gdLst>
                                <a:gd name="T0" fmla="*/ 1 w 13"/>
                                <a:gd name="T1" fmla="*/ 0 h 22"/>
                                <a:gd name="T2" fmla="*/ 12 w 13"/>
                                <a:gd name="T3" fmla="*/ 0 h 22"/>
                                <a:gd name="T4" fmla="*/ 12 w 13"/>
                                <a:gd name="T5" fmla="*/ 21 h 22"/>
                                <a:gd name="T6" fmla="*/ 0 w 13"/>
                                <a:gd name="T7" fmla="*/ 21 h 22"/>
                                <a:gd name="T8" fmla="*/ 0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 y="0"/>
                                  </a:moveTo>
                                  <a:lnTo>
                                    <a:pt x="12" y="0"/>
                                  </a:lnTo>
                                  <a:lnTo>
                                    <a:pt x="12"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84" name="Freeform 840"/>
                            <p:cNvSpPr>
                              <a:spLocks/>
                            </p:cNvSpPr>
                            <p:nvPr/>
                          </p:nvSpPr>
                          <p:spPr bwMode="auto">
                            <a:xfrm>
                              <a:off x="2203" y="1044"/>
                              <a:ext cx="16" cy="4"/>
                            </a:xfrm>
                            <a:custGeom>
                              <a:avLst/>
                              <a:gdLst>
                                <a:gd name="T0" fmla="*/ 15 w 16"/>
                                <a:gd name="T1" fmla="*/ 3 h 4"/>
                                <a:gd name="T2" fmla="*/ 3 w 16"/>
                                <a:gd name="T3" fmla="*/ 3 h 4"/>
                                <a:gd name="T4" fmla="*/ 2 w 16"/>
                                <a:gd name="T5" fmla="*/ 3 h 4"/>
                                <a:gd name="T6" fmla="*/ 1 w 16"/>
                                <a:gd name="T7" fmla="*/ 2 h 4"/>
                                <a:gd name="T8" fmla="*/ 0 w 16"/>
                                <a:gd name="T9" fmla="*/ 2 h 4"/>
                                <a:gd name="T10" fmla="*/ 0 w 16"/>
                                <a:gd name="T11" fmla="*/ 2 h 4"/>
                                <a:gd name="T12" fmla="*/ 0 w 16"/>
                                <a:gd name="T13" fmla="*/ 1 h 4"/>
                                <a:gd name="T14" fmla="*/ 1 w 16"/>
                                <a:gd name="T15" fmla="*/ 1 h 4"/>
                                <a:gd name="T16" fmla="*/ 1 w 16"/>
                                <a:gd name="T17" fmla="*/ 0 h 4"/>
                                <a:gd name="T18" fmla="*/ 2 w 16"/>
                                <a:gd name="T19" fmla="*/ 0 h 4"/>
                                <a:gd name="T20" fmla="*/ 3 w 16"/>
                                <a:gd name="T21" fmla="*/ 0 h 4"/>
                                <a:gd name="T22" fmla="*/ 15 w 16"/>
                                <a:gd name="T23" fmla="*/ 0 h 4"/>
                                <a:gd name="T24" fmla="*/ 15 w 16"/>
                                <a:gd name="T25" fmla="*/ 3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4"/>
                                <a:gd name="T41" fmla="*/ 16 w 16"/>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4">
                                  <a:moveTo>
                                    <a:pt x="15" y="3"/>
                                  </a:moveTo>
                                  <a:lnTo>
                                    <a:pt x="3" y="3"/>
                                  </a:lnTo>
                                  <a:lnTo>
                                    <a:pt x="2" y="3"/>
                                  </a:lnTo>
                                  <a:lnTo>
                                    <a:pt x="1" y="2"/>
                                  </a:lnTo>
                                  <a:lnTo>
                                    <a:pt x="0" y="2"/>
                                  </a:lnTo>
                                  <a:lnTo>
                                    <a:pt x="0" y="1"/>
                                  </a:lnTo>
                                  <a:lnTo>
                                    <a:pt x="1" y="1"/>
                                  </a:lnTo>
                                  <a:lnTo>
                                    <a:pt x="1" y="0"/>
                                  </a:lnTo>
                                  <a:lnTo>
                                    <a:pt x="2" y="0"/>
                                  </a:lnTo>
                                  <a:lnTo>
                                    <a:pt x="3" y="0"/>
                                  </a:lnTo>
                                  <a:lnTo>
                                    <a:pt x="15" y="0"/>
                                  </a:lnTo>
                                  <a:lnTo>
                                    <a:pt x="15" y="3"/>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85" name="Freeform 841"/>
                            <p:cNvSpPr>
                              <a:spLocks/>
                            </p:cNvSpPr>
                            <p:nvPr/>
                          </p:nvSpPr>
                          <p:spPr bwMode="auto">
                            <a:xfrm>
                              <a:off x="2203" y="1026"/>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77" name="Group 842"/>
                          <p:cNvGrpSpPr>
                            <a:grpSpLocks/>
                          </p:cNvGrpSpPr>
                          <p:nvPr/>
                        </p:nvGrpSpPr>
                        <p:grpSpPr bwMode="auto">
                          <a:xfrm>
                            <a:off x="2198" y="1036"/>
                            <a:ext cx="5" cy="4"/>
                            <a:chOff x="2198" y="1036"/>
                            <a:chExt cx="5" cy="4"/>
                          </a:xfrm>
                        </p:grpSpPr>
                        <p:sp>
                          <p:nvSpPr>
                            <p:cNvPr id="1278" name="AutoShape 843"/>
                            <p:cNvSpPr>
                              <a:spLocks noChangeArrowheads="1"/>
                            </p:cNvSpPr>
                            <p:nvPr/>
                          </p:nvSpPr>
                          <p:spPr bwMode="auto">
                            <a:xfrm>
                              <a:off x="2200" y="1036"/>
                              <a:ext cx="1" cy="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79" name="Line 844"/>
                            <p:cNvSpPr>
                              <a:spLocks noChangeShapeType="1"/>
                            </p:cNvSpPr>
                            <p:nvPr/>
                          </p:nvSpPr>
                          <p:spPr bwMode="auto">
                            <a:xfrm>
                              <a:off x="2200" y="1037"/>
                              <a:ext cx="3" cy="3"/>
                            </a:xfrm>
                            <a:prstGeom prst="line">
                              <a:avLst/>
                            </a:prstGeom>
                            <a:noFill/>
                            <a:ln w="12700">
                              <a:solidFill>
                                <a:schemeClr val="tx1"/>
                              </a:solidFill>
                              <a:round/>
                              <a:headEnd/>
                              <a:tailEnd/>
                            </a:ln>
                          </p:spPr>
                          <p:txBody>
                            <a:bodyPr wrap="none" anchor="ctr"/>
                            <a:lstStyle/>
                            <a:p>
                              <a:endParaRPr lang="it-IT"/>
                            </a:p>
                          </p:txBody>
                        </p:sp>
                        <p:sp>
                          <p:nvSpPr>
                            <p:cNvPr id="1280" name="Line 845"/>
                            <p:cNvSpPr>
                              <a:spLocks noChangeShapeType="1"/>
                            </p:cNvSpPr>
                            <p:nvPr/>
                          </p:nvSpPr>
                          <p:spPr bwMode="auto">
                            <a:xfrm>
                              <a:off x="2198" y="1036"/>
                              <a:ext cx="2" cy="4"/>
                            </a:xfrm>
                            <a:prstGeom prst="line">
                              <a:avLst/>
                            </a:prstGeom>
                            <a:noFill/>
                            <a:ln w="12700">
                              <a:solidFill>
                                <a:schemeClr val="tx1"/>
                              </a:solidFill>
                              <a:round/>
                              <a:headEnd/>
                              <a:tailEnd/>
                            </a:ln>
                          </p:spPr>
                          <p:txBody>
                            <a:bodyPr wrap="none" anchor="ctr"/>
                            <a:lstStyle/>
                            <a:p>
                              <a:endParaRPr lang="it-IT"/>
                            </a:p>
                          </p:txBody>
                        </p:sp>
                      </p:grpSp>
                    </p:grpSp>
                    <p:grpSp>
                      <p:nvGrpSpPr>
                        <p:cNvPr id="1265" name="Group 846"/>
                        <p:cNvGrpSpPr>
                          <a:grpSpLocks/>
                        </p:cNvGrpSpPr>
                        <p:nvPr/>
                      </p:nvGrpSpPr>
                      <p:grpSpPr bwMode="auto">
                        <a:xfrm>
                          <a:off x="2198" y="997"/>
                          <a:ext cx="21" cy="23"/>
                          <a:chOff x="2198" y="997"/>
                          <a:chExt cx="21" cy="23"/>
                        </a:xfrm>
                      </p:grpSpPr>
                      <p:grpSp>
                        <p:nvGrpSpPr>
                          <p:cNvPr id="1266" name="Group 847"/>
                          <p:cNvGrpSpPr>
                            <a:grpSpLocks/>
                          </p:cNvGrpSpPr>
                          <p:nvPr/>
                        </p:nvGrpSpPr>
                        <p:grpSpPr bwMode="auto">
                          <a:xfrm>
                            <a:off x="2203" y="997"/>
                            <a:ext cx="16" cy="23"/>
                            <a:chOff x="2203" y="997"/>
                            <a:chExt cx="16" cy="23"/>
                          </a:xfrm>
                        </p:grpSpPr>
                        <p:sp>
                          <p:nvSpPr>
                            <p:cNvPr id="1271" name="Rectangle 848"/>
                            <p:cNvSpPr>
                              <a:spLocks noChangeArrowheads="1"/>
                            </p:cNvSpPr>
                            <p:nvPr/>
                          </p:nvSpPr>
                          <p:spPr bwMode="auto">
                            <a:xfrm>
                              <a:off x="2207" y="1003"/>
                              <a:ext cx="6"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272" name="Oval 849"/>
                            <p:cNvSpPr>
                              <a:spLocks noChangeArrowheads="1"/>
                            </p:cNvSpPr>
                            <p:nvPr/>
                          </p:nvSpPr>
                          <p:spPr bwMode="auto">
                            <a:xfrm>
                              <a:off x="2203" y="1005"/>
                              <a:ext cx="6"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73" name="Freeform 850"/>
                            <p:cNvSpPr>
                              <a:spLocks/>
                            </p:cNvSpPr>
                            <p:nvPr/>
                          </p:nvSpPr>
                          <p:spPr bwMode="auto">
                            <a:xfrm>
                              <a:off x="2206" y="997"/>
                              <a:ext cx="13" cy="23"/>
                            </a:xfrm>
                            <a:custGeom>
                              <a:avLst/>
                              <a:gdLst>
                                <a:gd name="T0" fmla="*/ 1 w 13"/>
                                <a:gd name="T1" fmla="*/ 0 h 23"/>
                                <a:gd name="T2" fmla="*/ 12 w 13"/>
                                <a:gd name="T3" fmla="*/ 0 h 23"/>
                                <a:gd name="T4" fmla="*/ 12 w 13"/>
                                <a:gd name="T5" fmla="*/ 22 h 23"/>
                                <a:gd name="T6" fmla="*/ 0 w 13"/>
                                <a:gd name="T7" fmla="*/ 22 h 23"/>
                                <a:gd name="T8" fmla="*/ 0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 y="0"/>
                                  </a:moveTo>
                                  <a:lnTo>
                                    <a:pt x="12" y="0"/>
                                  </a:lnTo>
                                  <a:lnTo>
                                    <a:pt x="12"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74" name="Freeform 851"/>
                            <p:cNvSpPr>
                              <a:spLocks/>
                            </p:cNvSpPr>
                            <p:nvPr/>
                          </p:nvSpPr>
                          <p:spPr bwMode="auto">
                            <a:xfrm>
                              <a:off x="2203" y="1013"/>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75" name="Freeform 852"/>
                            <p:cNvSpPr>
                              <a:spLocks/>
                            </p:cNvSpPr>
                            <p:nvPr/>
                          </p:nvSpPr>
                          <p:spPr bwMode="auto">
                            <a:xfrm>
                              <a:off x="2203" y="997"/>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67" name="Group 853"/>
                          <p:cNvGrpSpPr>
                            <a:grpSpLocks/>
                          </p:cNvGrpSpPr>
                          <p:nvPr/>
                        </p:nvGrpSpPr>
                        <p:grpSpPr bwMode="auto">
                          <a:xfrm>
                            <a:off x="2198" y="1005"/>
                            <a:ext cx="5" cy="6"/>
                            <a:chOff x="2198" y="1005"/>
                            <a:chExt cx="5" cy="6"/>
                          </a:xfrm>
                        </p:grpSpPr>
                        <p:sp>
                          <p:nvSpPr>
                            <p:cNvPr id="1268" name="AutoShape 854"/>
                            <p:cNvSpPr>
                              <a:spLocks noChangeArrowheads="1"/>
                            </p:cNvSpPr>
                            <p:nvPr/>
                          </p:nvSpPr>
                          <p:spPr bwMode="auto">
                            <a:xfrm>
                              <a:off x="2200" y="1005"/>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69" name="Line 855"/>
                            <p:cNvSpPr>
                              <a:spLocks noChangeShapeType="1"/>
                            </p:cNvSpPr>
                            <p:nvPr/>
                          </p:nvSpPr>
                          <p:spPr bwMode="auto">
                            <a:xfrm>
                              <a:off x="2200" y="1007"/>
                              <a:ext cx="3" cy="2"/>
                            </a:xfrm>
                            <a:prstGeom prst="line">
                              <a:avLst/>
                            </a:prstGeom>
                            <a:noFill/>
                            <a:ln w="12700">
                              <a:solidFill>
                                <a:schemeClr val="tx1"/>
                              </a:solidFill>
                              <a:round/>
                              <a:headEnd/>
                              <a:tailEnd/>
                            </a:ln>
                          </p:spPr>
                          <p:txBody>
                            <a:bodyPr wrap="none" anchor="ctr"/>
                            <a:lstStyle/>
                            <a:p>
                              <a:endParaRPr lang="it-IT"/>
                            </a:p>
                          </p:txBody>
                        </p:sp>
                        <p:sp>
                          <p:nvSpPr>
                            <p:cNvPr id="1270" name="Line 856"/>
                            <p:cNvSpPr>
                              <a:spLocks noChangeShapeType="1"/>
                            </p:cNvSpPr>
                            <p:nvPr/>
                          </p:nvSpPr>
                          <p:spPr bwMode="auto">
                            <a:xfrm>
                              <a:off x="2198" y="1006"/>
                              <a:ext cx="2" cy="3"/>
                            </a:xfrm>
                            <a:prstGeom prst="line">
                              <a:avLst/>
                            </a:prstGeom>
                            <a:noFill/>
                            <a:ln w="12700">
                              <a:solidFill>
                                <a:schemeClr val="tx1"/>
                              </a:solidFill>
                              <a:round/>
                              <a:headEnd/>
                              <a:tailEnd/>
                            </a:ln>
                          </p:spPr>
                          <p:txBody>
                            <a:bodyPr wrap="none" anchor="ctr"/>
                            <a:lstStyle/>
                            <a:p>
                              <a:endParaRPr lang="it-IT"/>
                            </a:p>
                          </p:txBody>
                        </p:sp>
                      </p:grpSp>
                    </p:grpSp>
                  </p:grpSp>
                  <p:grpSp>
                    <p:nvGrpSpPr>
                      <p:cNvPr id="158" name="Group 857"/>
                      <p:cNvGrpSpPr>
                        <a:grpSpLocks/>
                      </p:cNvGrpSpPr>
                      <p:nvPr/>
                    </p:nvGrpSpPr>
                    <p:grpSpPr bwMode="auto">
                      <a:xfrm>
                        <a:off x="2604" y="1821"/>
                        <a:ext cx="24" cy="151"/>
                        <a:chOff x="2305" y="997"/>
                        <a:chExt cx="26" cy="193"/>
                      </a:xfrm>
                    </p:grpSpPr>
                    <p:grpSp>
                      <p:nvGrpSpPr>
                        <p:cNvPr id="1194" name="Group 858"/>
                        <p:cNvGrpSpPr>
                          <a:grpSpLocks/>
                        </p:cNvGrpSpPr>
                        <p:nvPr/>
                      </p:nvGrpSpPr>
                      <p:grpSpPr bwMode="auto">
                        <a:xfrm>
                          <a:off x="2306" y="1105"/>
                          <a:ext cx="25" cy="23"/>
                          <a:chOff x="2306" y="1105"/>
                          <a:chExt cx="25" cy="23"/>
                        </a:xfrm>
                      </p:grpSpPr>
                      <p:grpSp>
                        <p:nvGrpSpPr>
                          <p:cNvPr id="1250" name="Group 859"/>
                          <p:cNvGrpSpPr>
                            <a:grpSpLocks/>
                          </p:cNvGrpSpPr>
                          <p:nvPr/>
                        </p:nvGrpSpPr>
                        <p:grpSpPr bwMode="auto">
                          <a:xfrm>
                            <a:off x="2306" y="1105"/>
                            <a:ext cx="17" cy="23"/>
                            <a:chOff x="2306" y="1105"/>
                            <a:chExt cx="17" cy="23"/>
                          </a:xfrm>
                        </p:grpSpPr>
                        <p:sp>
                          <p:nvSpPr>
                            <p:cNvPr id="1255" name="Rectangle 860"/>
                            <p:cNvSpPr>
                              <a:spLocks noChangeArrowheads="1"/>
                            </p:cNvSpPr>
                            <p:nvPr/>
                          </p:nvSpPr>
                          <p:spPr bwMode="auto">
                            <a:xfrm>
                              <a:off x="2311" y="1111"/>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256" name="Oval 861"/>
                            <p:cNvSpPr>
                              <a:spLocks noChangeArrowheads="1"/>
                            </p:cNvSpPr>
                            <p:nvPr/>
                          </p:nvSpPr>
                          <p:spPr bwMode="auto">
                            <a:xfrm>
                              <a:off x="2315" y="1114"/>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57" name="Freeform 862"/>
                            <p:cNvSpPr>
                              <a:spLocks/>
                            </p:cNvSpPr>
                            <p:nvPr/>
                          </p:nvSpPr>
                          <p:spPr bwMode="auto">
                            <a:xfrm>
                              <a:off x="2306" y="1105"/>
                              <a:ext cx="12" cy="23"/>
                            </a:xfrm>
                            <a:custGeom>
                              <a:avLst/>
                              <a:gdLst>
                                <a:gd name="T0" fmla="*/ 10 w 12"/>
                                <a:gd name="T1" fmla="*/ 0 h 23"/>
                                <a:gd name="T2" fmla="*/ 0 w 12"/>
                                <a:gd name="T3" fmla="*/ 0 h 23"/>
                                <a:gd name="T4" fmla="*/ 0 w 12"/>
                                <a:gd name="T5" fmla="*/ 22 h 23"/>
                                <a:gd name="T6" fmla="*/ 11 w 12"/>
                                <a:gd name="T7" fmla="*/ 22 h 23"/>
                                <a:gd name="T8" fmla="*/ 11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0" y="0"/>
                                  </a:moveTo>
                                  <a:lnTo>
                                    <a:pt x="0" y="0"/>
                                  </a:lnTo>
                                  <a:lnTo>
                                    <a:pt x="0" y="22"/>
                                  </a:lnTo>
                                  <a:lnTo>
                                    <a:pt x="11"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58" name="Freeform 863"/>
                            <p:cNvSpPr>
                              <a:spLocks/>
                            </p:cNvSpPr>
                            <p:nvPr/>
                          </p:nvSpPr>
                          <p:spPr bwMode="auto">
                            <a:xfrm>
                              <a:off x="2306" y="1122"/>
                              <a:ext cx="17" cy="6"/>
                            </a:xfrm>
                            <a:custGeom>
                              <a:avLst/>
                              <a:gdLst>
                                <a:gd name="T0" fmla="*/ 0 w 17"/>
                                <a:gd name="T1" fmla="*/ 5 h 6"/>
                                <a:gd name="T2" fmla="*/ 13 w 17"/>
                                <a:gd name="T3" fmla="*/ 5 h 6"/>
                                <a:gd name="T4" fmla="*/ 14 w 17"/>
                                <a:gd name="T5" fmla="*/ 5 h 6"/>
                                <a:gd name="T6" fmla="*/ 15 w 17"/>
                                <a:gd name="T7" fmla="*/ 4 h 6"/>
                                <a:gd name="T8" fmla="*/ 16 w 17"/>
                                <a:gd name="T9" fmla="*/ 3 h 6"/>
                                <a:gd name="T10" fmla="*/ 16 w 17"/>
                                <a:gd name="T11" fmla="*/ 3 h 6"/>
                                <a:gd name="T12" fmla="*/ 16 w 17"/>
                                <a:gd name="T13" fmla="*/ 2 h 6"/>
                                <a:gd name="T14" fmla="*/ 15 w 17"/>
                                <a:gd name="T15" fmla="*/ 1 h 6"/>
                                <a:gd name="T16" fmla="*/ 14 w 17"/>
                                <a:gd name="T17" fmla="*/ 1 h 6"/>
                                <a:gd name="T18" fmla="*/ 14 w 17"/>
                                <a:gd name="T19" fmla="*/ 0 h 6"/>
                                <a:gd name="T20" fmla="*/ 13 w 17"/>
                                <a:gd name="T21" fmla="*/ 0 h 6"/>
                                <a:gd name="T22" fmla="*/ 0 w 17"/>
                                <a:gd name="T23" fmla="*/ 0 h 6"/>
                                <a:gd name="T24" fmla="*/ 0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0" y="5"/>
                                  </a:moveTo>
                                  <a:lnTo>
                                    <a:pt x="13" y="5"/>
                                  </a:lnTo>
                                  <a:lnTo>
                                    <a:pt x="14" y="5"/>
                                  </a:lnTo>
                                  <a:lnTo>
                                    <a:pt x="15" y="4"/>
                                  </a:lnTo>
                                  <a:lnTo>
                                    <a:pt x="16" y="3"/>
                                  </a:lnTo>
                                  <a:lnTo>
                                    <a:pt x="16" y="2"/>
                                  </a:lnTo>
                                  <a:lnTo>
                                    <a:pt x="15" y="1"/>
                                  </a:lnTo>
                                  <a:lnTo>
                                    <a:pt x="14" y="1"/>
                                  </a:lnTo>
                                  <a:lnTo>
                                    <a:pt x="14" y="0"/>
                                  </a:lnTo>
                                  <a:lnTo>
                                    <a:pt x="13"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59" name="Freeform 864"/>
                            <p:cNvSpPr>
                              <a:spLocks/>
                            </p:cNvSpPr>
                            <p:nvPr/>
                          </p:nvSpPr>
                          <p:spPr bwMode="auto">
                            <a:xfrm>
                              <a:off x="2306" y="1105"/>
                              <a:ext cx="17" cy="6"/>
                            </a:xfrm>
                            <a:custGeom>
                              <a:avLst/>
                              <a:gdLst>
                                <a:gd name="T0" fmla="*/ 0 w 17"/>
                                <a:gd name="T1" fmla="*/ 5 h 6"/>
                                <a:gd name="T2" fmla="*/ 13 w 17"/>
                                <a:gd name="T3" fmla="*/ 5 h 6"/>
                                <a:gd name="T4" fmla="*/ 14 w 17"/>
                                <a:gd name="T5" fmla="*/ 5 h 6"/>
                                <a:gd name="T6" fmla="*/ 15 w 17"/>
                                <a:gd name="T7" fmla="*/ 4 h 6"/>
                                <a:gd name="T8" fmla="*/ 16 w 17"/>
                                <a:gd name="T9" fmla="*/ 3 h 6"/>
                                <a:gd name="T10" fmla="*/ 16 w 17"/>
                                <a:gd name="T11" fmla="*/ 3 h 6"/>
                                <a:gd name="T12" fmla="*/ 16 w 17"/>
                                <a:gd name="T13" fmla="*/ 2 h 6"/>
                                <a:gd name="T14" fmla="*/ 15 w 17"/>
                                <a:gd name="T15" fmla="*/ 1 h 6"/>
                                <a:gd name="T16" fmla="*/ 14 w 17"/>
                                <a:gd name="T17" fmla="*/ 1 h 6"/>
                                <a:gd name="T18" fmla="*/ 14 w 17"/>
                                <a:gd name="T19" fmla="*/ 0 h 6"/>
                                <a:gd name="T20" fmla="*/ 13 w 17"/>
                                <a:gd name="T21" fmla="*/ 0 h 6"/>
                                <a:gd name="T22" fmla="*/ 0 w 17"/>
                                <a:gd name="T23" fmla="*/ 0 h 6"/>
                                <a:gd name="T24" fmla="*/ 0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0" y="5"/>
                                  </a:moveTo>
                                  <a:lnTo>
                                    <a:pt x="13" y="5"/>
                                  </a:lnTo>
                                  <a:lnTo>
                                    <a:pt x="14" y="5"/>
                                  </a:lnTo>
                                  <a:lnTo>
                                    <a:pt x="15" y="4"/>
                                  </a:lnTo>
                                  <a:lnTo>
                                    <a:pt x="16" y="3"/>
                                  </a:lnTo>
                                  <a:lnTo>
                                    <a:pt x="16" y="2"/>
                                  </a:lnTo>
                                  <a:lnTo>
                                    <a:pt x="15" y="1"/>
                                  </a:lnTo>
                                  <a:lnTo>
                                    <a:pt x="14" y="1"/>
                                  </a:lnTo>
                                  <a:lnTo>
                                    <a:pt x="14" y="0"/>
                                  </a:lnTo>
                                  <a:lnTo>
                                    <a:pt x="13"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51" name="Group 865"/>
                          <p:cNvGrpSpPr>
                            <a:grpSpLocks/>
                          </p:cNvGrpSpPr>
                          <p:nvPr/>
                        </p:nvGrpSpPr>
                        <p:grpSpPr bwMode="auto">
                          <a:xfrm>
                            <a:off x="2318" y="1113"/>
                            <a:ext cx="13" cy="5"/>
                            <a:chOff x="2318" y="1113"/>
                            <a:chExt cx="13" cy="5"/>
                          </a:xfrm>
                        </p:grpSpPr>
                        <p:sp>
                          <p:nvSpPr>
                            <p:cNvPr id="1252" name="AutoShape 866"/>
                            <p:cNvSpPr>
                              <a:spLocks noChangeArrowheads="1"/>
                            </p:cNvSpPr>
                            <p:nvPr/>
                          </p:nvSpPr>
                          <p:spPr bwMode="auto">
                            <a:xfrm>
                              <a:off x="2324" y="1113"/>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53" name="Line 867"/>
                            <p:cNvSpPr>
                              <a:spLocks noChangeShapeType="1"/>
                            </p:cNvSpPr>
                            <p:nvPr/>
                          </p:nvSpPr>
                          <p:spPr bwMode="auto">
                            <a:xfrm flipH="1">
                              <a:off x="2318" y="1114"/>
                              <a:ext cx="11" cy="3"/>
                            </a:xfrm>
                            <a:prstGeom prst="line">
                              <a:avLst/>
                            </a:prstGeom>
                            <a:noFill/>
                            <a:ln w="12700">
                              <a:solidFill>
                                <a:schemeClr val="tx1"/>
                              </a:solidFill>
                              <a:round/>
                              <a:headEnd/>
                              <a:tailEnd/>
                            </a:ln>
                          </p:spPr>
                          <p:txBody>
                            <a:bodyPr wrap="none" anchor="ctr"/>
                            <a:lstStyle/>
                            <a:p>
                              <a:endParaRPr lang="it-IT"/>
                            </a:p>
                          </p:txBody>
                        </p:sp>
                        <p:sp>
                          <p:nvSpPr>
                            <p:cNvPr id="1254" name="Line 868"/>
                            <p:cNvSpPr>
                              <a:spLocks noChangeShapeType="1"/>
                            </p:cNvSpPr>
                            <p:nvPr/>
                          </p:nvSpPr>
                          <p:spPr bwMode="auto">
                            <a:xfrm flipH="1">
                              <a:off x="2321" y="1114"/>
                              <a:ext cx="10" cy="4"/>
                            </a:xfrm>
                            <a:prstGeom prst="line">
                              <a:avLst/>
                            </a:prstGeom>
                            <a:noFill/>
                            <a:ln w="12700">
                              <a:solidFill>
                                <a:schemeClr val="tx1"/>
                              </a:solidFill>
                              <a:round/>
                              <a:headEnd/>
                              <a:tailEnd/>
                            </a:ln>
                          </p:spPr>
                          <p:txBody>
                            <a:bodyPr wrap="none" anchor="ctr"/>
                            <a:lstStyle/>
                            <a:p>
                              <a:endParaRPr lang="it-IT"/>
                            </a:p>
                          </p:txBody>
                        </p:sp>
                      </p:grpSp>
                    </p:grpSp>
                    <p:grpSp>
                      <p:nvGrpSpPr>
                        <p:cNvPr id="1195" name="Group 869"/>
                        <p:cNvGrpSpPr>
                          <a:grpSpLocks/>
                        </p:cNvGrpSpPr>
                        <p:nvPr/>
                      </p:nvGrpSpPr>
                      <p:grpSpPr bwMode="auto">
                        <a:xfrm>
                          <a:off x="2305" y="1063"/>
                          <a:ext cx="25" cy="22"/>
                          <a:chOff x="2305" y="1063"/>
                          <a:chExt cx="25" cy="22"/>
                        </a:xfrm>
                      </p:grpSpPr>
                      <p:grpSp>
                        <p:nvGrpSpPr>
                          <p:cNvPr id="1240" name="Group 870"/>
                          <p:cNvGrpSpPr>
                            <a:grpSpLocks/>
                          </p:cNvGrpSpPr>
                          <p:nvPr/>
                        </p:nvGrpSpPr>
                        <p:grpSpPr bwMode="auto">
                          <a:xfrm>
                            <a:off x="2305" y="1063"/>
                            <a:ext cx="16" cy="22"/>
                            <a:chOff x="2305" y="1063"/>
                            <a:chExt cx="16" cy="22"/>
                          </a:xfrm>
                        </p:grpSpPr>
                        <p:sp>
                          <p:nvSpPr>
                            <p:cNvPr id="1245" name="Rectangle 871"/>
                            <p:cNvSpPr>
                              <a:spLocks noChangeArrowheads="1"/>
                            </p:cNvSpPr>
                            <p:nvPr/>
                          </p:nvSpPr>
                          <p:spPr bwMode="auto">
                            <a:xfrm>
                              <a:off x="2311" y="1070"/>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246" name="Oval 872"/>
                            <p:cNvSpPr>
                              <a:spLocks noChangeArrowheads="1"/>
                            </p:cNvSpPr>
                            <p:nvPr/>
                          </p:nvSpPr>
                          <p:spPr bwMode="auto">
                            <a:xfrm>
                              <a:off x="2318" y="1073"/>
                              <a:ext cx="1" cy="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47" name="Freeform 873"/>
                            <p:cNvSpPr>
                              <a:spLocks/>
                            </p:cNvSpPr>
                            <p:nvPr/>
                          </p:nvSpPr>
                          <p:spPr bwMode="auto">
                            <a:xfrm>
                              <a:off x="2305" y="1063"/>
                              <a:ext cx="13" cy="22"/>
                            </a:xfrm>
                            <a:custGeom>
                              <a:avLst/>
                              <a:gdLst>
                                <a:gd name="T0" fmla="*/ 11 w 13"/>
                                <a:gd name="T1" fmla="*/ 0 h 22"/>
                                <a:gd name="T2" fmla="*/ 0 w 13"/>
                                <a:gd name="T3" fmla="*/ 0 h 22"/>
                                <a:gd name="T4" fmla="*/ 0 w 13"/>
                                <a:gd name="T5" fmla="*/ 21 h 22"/>
                                <a:gd name="T6" fmla="*/ 12 w 13"/>
                                <a:gd name="T7" fmla="*/ 21 h 22"/>
                                <a:gd name="T8" fmla="*/ 12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1" y="0"/>
                                  </a:moveTo>
                                  <a:lnTo>
                                    <a:pt x="0" y="0"/>
                                  </a:lnTo>
                                  <a:lnTo>
                                    <a:pt x="0" y="21"/>
                                  </a:lnTo>
                                  <a:lnTo>
                                    <a:pt x="12"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48" name="Freeform 874"/>
                            <p:cNvSpPr>
                              <a:spLocks/>
                            </p:cNvSpPr>
                            <p:nvPr/>
                          </p:nvSpPr>
                          <p:spPr bwMode="auto">
                            <a:xfrm>
                              <a:off x="2305" y="107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49" name="Freeform 875"/>
                            <p:cNvSpPr>
                              <a:spLocks/>
                            </p:cNvSpPr>
                            <p:nvPr/>
                          </p:nvSpPr>
                          <p:spPr bwMode="auto">
                            <a:xfrm>
                              <a:off x="2305" y="1063"/>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41" name="Group 876"/>
                          <p:cNvGrpSpPr>
                            <a:grpSpLocks/>
                          </p:cNvGrpSpPr>
                          <p:nvPr/>
                        </p:nvGrpSpPr>
                        <p:grpSpPr bwMode="auto">
                          <a:xfrm>
                            <a:off x="2316" y="1072"/>
                            <a:ext cx="14" cy="5"/>
                            <a:chOff x="2316" y="1072"/>
                            <a:chExt cx="14" cy="5"/>
                          </a:xfrm>
                        </p:grpSpPr>
                        <p:sp>
                          <p:nvSpPr>
                            <p:cNvPr id="1242" name="AutoShape 877"/>
                            <p:cNvSpPr>
                              <a:spLocks noChangeArrowheads="1"/>
                            </p:cNvSpPr>
                            <p:nvPr/>
                          </p:nvSpPr>
                          <p:spPr bwMode="auto">
                            <a:xfrm>
                              <a:off x="2323" y="1072"/>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43" name="Line 878"/>
                            <p:cNvSpPr>
                              <a:spLocks noChangeShapeType="1"/>
                            </p:cNvSpPr>
                            <p:nvPr/>
                          </p:nvSpPr>
                          <p:spPr bwMode="auto">
                            <a:xfrm flipH="1">
                              <a:off x="2316" y="1074"/>
                              <a:ext cx="12" cy="1"/>
                            </a:xfrm>
                            <a:prstGeom prst="line">
                              <a:avLst/>
                            </a:prstGeom>
                            <a:noFill/>
                            <a:ln w="12700">
                              <a:solidFill>
                                <a:schemeClr val="tx1"/>
                              </a:solidFill>
                              <a:round/>
                              <a:headEnd/>
                              <a:tailEnd/>
                            </a:ln>
                          </p:spPr>
                          <p:txBody>
                            <a:bodyPr wrap="none" anchor="ctr"/>
                            <a:lstStyle/>
                            <a:p>
                              <a:endParaRPr lang="it-IT"/>
                            </a:p>
                          </p:txBody>
                        </p:sp>
                        <p:sp>
                          <p:nvSpPr>
                            <p:cNvPr id="1244" name="Line 879"/>
                            <p:cNvSpPr>
                              <a:spLocks noChangeShapeType="1"/>
                            </p:cNvSpPr>
                            <p:nvPr/>
                          </p:nvSpPr>
                          <p:spPr bwMode="auto">
                            <a:xfrm flipH="1">
                              <a:off x="2321" y="1073"/>
                              <a:ext cx="9" cy="2"/>
                            </a:xfrm>
                            <a:prstGeom prst="line">
                              <a:avLst/>
                            </a:prstGeom>
                            <a:noFill/>
                            <a:ln w="12700">
                              <a:solidFill>
                                <a:schemeClr val="tx1"/>
                              </a:solidFill>
                              <a:round/>
                              <a:headEnd/>
                              <a:tailEnd/>
                            </a:ln>
                          </p:spPr>
                          <p:txBody>
                            <a:bodyPr wrap="none" anchor="ctr"/>
                            <a:lstStyle/>
                            <a:p>
                              <a:endParaRPr lang="it-IT"/>
                            </a:p>
                          </p:txBody>
                        </p:sp>
                      </p:grpSp>
                    </p:grpSp>
                    <p:grpSp>
                      <p:nvGrpSpPr>
                        <p:cNvPr id="1196" name="Group 880"/>
                        <p:cNvGrpSpPr>
                          <a:grpSpLocks/>
                        </p:cNvGrpSpPr>
                        <p:nvPr/>
                      </p:nvGrpSpPr>
                      <p:grpSpPr bwMode="auto">
                        <a:xfrm>
                          <a:off x="2305" y="1167"/>
                          <a:ext cx="25" cy="23"/>
                          <a:chOff x="2305" y="1167"/>
                          <a:chExt cx="25" cy="23"/>
                        </a:xfrm>
                      </p:grpSpPr>
                      <p:grpSp>
                        <p:nvGrpSpPr>
                          <p:cNvPr id="1230" name="Group 881"/>
                          <p:cNvGrpSpPr>
                            <a:grpSpLocks/>
                          </p:cNvGrpSpPr>
                          <p:nvPr/>
                        </p:nvGrpSpPr>
                        <p:grpSpPr bwMode="auto">
                          <a:xfrm>
                            <a:off x="2305" y="1167"/>
                            <a:ext cx="16" cy="23"/>
                            <a:chOff x="2305" y="1167"/>
                            <a:chExt cx="16" cy="23"/>
                          </a:xfrm>
                        </p:grpSpPr>
                        <p:sp>
                          <p:nvSpPr>
                            <p:cNvPr id="1235" name="Rectangle 882"/>
                            <p:cNvSpPr>
                              <a:spLocks noChangeArrowheads="1"/>
                            </p:cNvSpPr>
                            <p:nvPr/>
                          </p:nvSpPr>
                          <p:spPr bwMode="auto">
                            <a:xfrm>
                              <a:off x="2311" y="1175"/>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236" name="Oval 883"/>
                            <p:cNvSpPr>
                              <a:spLocks noChangeArrowheads="1"/>
                            </p:cNvSpPr>
                            <p:nvPr/>
                          </p:nvSpPr>
                          <p:spPr bwMode="auto">
                            <a:xfrm>
                              <a:off x="2318" y="1178"/>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37" name="Freeform 884"/>
                            <p:cNvSpPr>
                              <a:spLocks/>
                            </p:cNvSpPr>
                            <p:nvPr/>
                          </p:nvSpPr>
                          <p:spPr bwMode="auto">
                            <a:xfrm>
                              <a:off x="2305" y="1167"/>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38" name="Freeform 885"/>
                            <p:cNvSpPr>
                              <a:spLocks/>
                            </p:cNvSpPr>
                            <p:nvPr/>
                          </p:nvSpPr>
                          <p:spPr bwMode="auto">
                            <a:xfrm>
                              <a:off x="2305" y="1184"/>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39" name="Freeform 886"/>
                            <p:cNvSpPr>
                              <a:spLocks/>
                            </p:cNvSpPr>
                            <p:nvPr/>
                          </p:nvSpPr>
                          <p:spPr bwMode="auto">
                            <a:xfrm>
                              <a:off x="2305" y="1167"/>
                              <a:ext cx="16" cy="8"/>
                            </a:xfrm>
                            <a:custGeom>
                              <a:avLst/>
                              <a:gdLst>
                                <a:gd name="T0" fmla="*/ 0 w 16"/>
                                <a:gd name="T1" fmla="*/ 7 h 8"/>
                                <a:gd name="T2" fmla="*/ 12 w 16"/>
                                <a:gd name="T3" fmla="*/ 7 h 8"/>
                                <a:gd name="T4" fmla="*/ 13 w 16"/>
                                <a:gd name="T5" fmla="*/ 7 h 8"/>
                                <a:gd name="T6" fmla="*/ 14 w 16"/>
                                <a:gd name="T7" fmla="*/ 6 h 8"/>
                                <a:gd name="T8" fmla="*/ 15 w 16"/>
                                <a:gd name="T9" fmla="*/ 5 h 8"/>
                                <a:gd name="T10" fmla="*/ 15 w 16"/>
                                <a:gd name="T11" fmla="*/ 4 h 8"/>
                                <a:gd name="T12" fmla="*/ 15 w 16"/>
                                <a:gd name="T13" fmla="*/ 3 h 8"/>
                                <a:gd name="T14" fmla="*/ 14 w 16"/>
                                <a:gd name="T15" fmla="*/ 1 h 8"/>
                                <a:gd name="T16" fmla="*/ 14 w 16"/>
                                <a:gd name="T17" fmla="*/ 1 h 8"/>
                                <a:gd name="T18" fmla="*/ 13 w 16"/>
                                <a:gd name="T19" fmla="*/ 0 h 8"/>
                                <a:gd name="T20" fmla="*/ 12 w 16"/>
                                <a:gd name="T21" fmla="*/ 0 h 8"/>
                                <a:gd name="T22" fmla="*/ 0 w 16"/>
                                <a:gd name="T23" fmla="*/ 0 h 8"/>
                                <a:gd name="T24" fmla="*/ 0 w 16"/>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8"/>
                                <a:gd name="T41" fmla="*/ 16 w 16"/>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8">
                                  <a:moveTo>
                                    <a:pt x="0" y="7"/>
                                  </a:moveTo>
                                  <a:lnTo>
                                    <a:pt x="12" y="7"/>
                                  </a:lnTo>
                                  <a:lnTo>
                                    <a:pt x="13" y="7"/>
                                  </a:lnTo>
                                  <a:lnTo>
                                    <a:pt x="14" y="6"/>
                                  </a:lnTo>
                                  <a:lnTo>
                                    <a:pt x="15" y="5"/>
                                  </a:lnTo>
                                  <a:lnTo>
                                    <a:pt x="15" y="4"/>
                                  </a:lnTo>
                                  <a:lnTo>
                                    <a:pt x="15" y="3"/>
                                  </a:lnTo>
                                  <a:lnTo>
                                    <a:pt x="14" y="1"/>
                                  </a:lnTo>
                                  <a:lnTo>
                                    <a:pt x="13" y="0"/>
                                  </a:lnTo>
                                  <a:lnTo>
                                    <a:pt x="12" y="0"/>
                                  </a:lnTo>
                                  <a:lnTo>
                                    <a:pt x="0" y="0"/>
                                  </a:lnTo>
                                  <a:lnTo>
                                    <a:pt x="0"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31" name="Group 887"/>
                          <p:cNvGrpSpPr>
                            <a:grpSpLocks/>
                          </p:cNvGrpSpPr>
                          <p:nvPr/>
                        </p:nvGrpSpPr>
                        <p:grpSpPr bwMode="auto">
                          <a:xfrm>
                            <a:off x="2316" y="1177"/>
                            <a:ext cx="14" cy="5"/>
                            <a:chOff x="2316" y="1177"/>
                            <a:chExt cx="14" cy="5"/>
                          </a:xfrm>
                        </p:grpSpPr>
                        <p:sp>
                          <p:nvSpPr>
                            <p:cNvPr id="1232" name="AutoShape 888"/>
                            <p:cNvSpPr>
                              <a:spLocks noChangeArrowheads="1"/>
                            </p:cNvSpPr>
                            <p:nvPr/>
                          </p:nvSpPr>
                          <p:spPr bwMode="auto">
                            <a:xfrm>
                              <a:off x="2323" y="1177"/>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33" name="Line 889"/>
                            <p:cNvSpPr>
                              <a:spLocks noChangeShapeType="1"/>
                            </p:cNvSpPr>
                            <p:nvPr/>
                          </p:nvSpPr>
                          <p:spPr bwMode="auto">
                            <a:xfrm flipH="1">
                              <a:off x="2316" y="1178"/>
                              <a:ext cx="12" cy="2"/>
                            </a:xfrm>
                            <a:prstGeom prst="line">
                              <a:avLst/>
                            </a:prstGeom>
                            <a:noFill/>
                            <a:ln w="12700">
                              <a:solidFill>
                                <a:schemeClr val="tx1"/>
                              </a:solidFill>
                              <a:round/>
                              <a:headEnd/>
                              <a:tailEnd/>
                            </a:ln>
                          </p:spPr>
                          <p:txBody>
                            <a:bodyPr wrap="none" anchor="ctr"/>
                            <a:lstStyle/>
                            <a:p>
                              <a:endParaRPr lang="it-IT"/>
                            </a:p>
                          </p:txBody>
                        </p:sp>
                        <p:sp>
                          <p:nvSpPr>
                            <p:cNvPr id="1234" name="Line 890"/>
                            <p:cNvSpPr>
                              <a:spLocks noChangeShapeType="1"/>
                            </p:cNvSpPr>
                            <p:nvPr/>
                          </p:nvSpPr>
                          <p:spPr bwMode="auto">
                            <a:xfrm flipH="1">
                              <a:off x="2321" y="1178"/>
                              <a:ext cx="9" cy="3"/>
                            </a:xfrm>
                            <a:prstGeom prst="line">
                              <a:avLst/>
                            </a:prstGeom>
                            <a:noFill/>
                            <a:ln w="12700">
                              <a:solidFill>
                                <a:schemeClr val="tx1"/>
                              </a:solidFill>
                              <a:round/>
                              <a:headEnd/>
                              <a:tailEnd/>
                            </a:ln>
                          </p:spPr>
                          <p:txBody>
                            <a:bodyPr wrap="none" anchor="ctr"/>
                            <a:lstStyle/>
                            <a:p>
                              <a:endParaRPr lang="it-IT"/>
                            </a:p>
                          </p:txBody>
                        </p:sp>
                      </p:grpSp>
                    </p:grpSp>
                    <p:grpSp>
                      <p:nvGrpSpPr>
                        <p:cNvPr id="1197" name="Group 891"/>
                        <p:cNvGrpSpPr>
                          <a:grpSpLocks/>
                        </p:cNvGrpSpPr>
                        <p:nvPr/>
                      </p:nvGrpSpPr>
                      <p:grpSpPr bwMode="auto">
                        <a:xfrm>
                          <a:off x="2305" y="1141"/>
                          <a:ext cx="25" cy="24"/>
                          <a:chOff x="2305" y="1141"/>
                          <a:chExt cx="25" cy="24"/>
                        </a:xfrm>
                      </p:grpSpPr>
                      <p:grpSp>
                        <p:nvGrpSpPr>
                          <p:cNvPr id="1220" name="Group 892"/>
                          <p:cNvGrpSpPr>
                            <a:grpSpLocks/>
                          </p:cNvGrpSpPr>
                          <p:nvPr/>
                        </p:nvGrpSpPr>
                        <p:grpSpPr bwMode="auto">
                          <a:xfrm>
                            <a:off x="2305" y="1141"/>
                            <a:ext cx="16" cy="24"/>
                            <a:chOff x="2305" y="1141"/>
                            <a:chExt cx="16" cy="24"/>
                          </a:xfrm>
                        </p:grpSpPr>
                        <p:sp>
                          <p:nvSpPr>
                            <p:cNvPr id="1225" name="Rectangle 893"/>
                            <p:cNvSpPr>
                              <a:spLocks noChangeArrowheads="1"/>
                            </p:cNvSpPr>
                            <p:nvPr/>
                          </p:nvSpPr>
                          <p:spPr bwMode="auto">
                            <a:xfrm>
                              <a:off x="2311" y="1147"/>
                              <a:ext cx="7"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226" name="Oval 894"/>
                            <p:cNvSpPr>
                              <a:spLocks noChangeArrowheads="1"/>
                            </p:cNvSpPr>
                            <p:nvPr/>
                          </p:nvSpPr>
                          <p:spPr bwMode="auto">
                            <a:xfrm>
                              <a:off x="2318" y="1150"/>
                              <a:ext cx="1"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27" name="Freeform 895"/>
                            <p:cNvSpPr>
                              <a:spLocks/>
                            </p:cNvSpPr>
                            <p:nvPr/>
                          </p:nvSpPr>
                          <p:spPr bwMode="auto">
                            <a:xfrm>
                              <a:off x="2305" y="1141"/>
                              <a:ext cx="13" cy="24"/>
                            </a:xfrm>
                            <a:custGeom>
                              <a:avLst/>
                              <a:gdLst>
                                <a:gd name="T0" fmla="*/ 11 w 13"/>
                                <a:gd name="T1" fmla="*/ 0 h 24"/>
                                <a:gd name="T2" fmla="*/ 0 w 13"/>
                                <a:gd name="T3" fmla="*/ 0 h 24"/>
                                <a:gd name="T4" fmla="*/ 0 w 13"/>
                                <a:gd name="T5" fmla="*/ 23 h 24"/>
                                <a:gd name="T6" fmla="*/ 12 w 13"/>
                                <a:gd name="T7" fmla="*/ 23 h 24"/>
                                <a:gd name="T8" fmla="*/ 12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1" y="0"/>
                                  </a:moveTo>
                                  <a:lnTo>
                                    <a:pt x="0" y="0"/>
                                  </a:lnTo>
                                  <a:lnTo>
                                    <a:pt x="0" y="23"/>
                                  </a:lnTo>
                                  <a:lnTo>
                                    <a:pt x="12"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28" name="Freeform 896"/>
                            <p:cNvSpPr>
                              <a:spLocks/>
                            </p:cNvSpPr>
                            <p:nvPr/>
                          </p:nvSpPr>
                          <p:spPr bwMode="auto">
                            <a:xfrm>
                              <a:off x="2305" y="1158"/>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29" name="Freeform 897"/>
                            <p:cNvSpPr>
                              <a:spLocks/>
                            </p:cNvSpPr>
                            <p:nvPr/>
                          </p:nvSpPr>
                          <p:spPr bwMode="auto">
                            <a:xfrm>
                              <a:off x="2305" y="1141"/>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21" name="Group 898"/>
                          <p:cNvGrpSpPr>
                            <a:grpSpLocks/>
                          </p:cNvGrpSpPr>
                          <p:nvPr/>
                        </p:nvGrpSpPr>
                        <p:grpSpPr bwMode="auto">
                          <a:xfrm>
                            <a:off x="2316" y="1150"/>
                            <a:ext cx="14" cy="5"/>
                            <a:chOff x="2316" y="1150"/>
                            <a:chExt cx="14" cy="5"/>
                          </a:xfrm>
                        </p:grpSpPr>
                        <p:sp>
                          <p:nvSpPr>
                            <p:cNvPr id="1222" name="AutoShape 899"/>
                            <p:cNvSpPr>
                              <a:spLocks noChangeArrowheads="1"/>
                            </p:cNvSpPr>
                            <p:nvPr/>
                          </p:nvSpPr>
                          <p:spPr bwMode="auto">
                            <a:xfrm>
                              <a:off x="2323" y="1150"/>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23" name="Line 900"/>
                            <p:cNvSpPr>
                              <a:spLocks noChangeShapeType="1"/>
                            </p:cNvSpPr>
                            <p:nvPr/>
                          </p:nvSpPr>
                          <p:spPr bwMode="auto">
                            <a:xfrm flipH="1">
                              <a:off x="2316" y="1151"/>
                              <a:ext cx="12" cy="3"/>
                            </a:xfrm>
                            <a:prstGeom prst="line">
                              <a:avLst/>
                            </a:prstGeom>
                            <a:noFill/>
                            <a:ln w="12700">
                              <a:solidFill>
                                <a:schemeClr val="tx1"/>
                              </a:solidFill>
                              <a:round/>
                              <a:headEnd/>
                              <a:tailEnd/>
                            </a:ln>
                          </p:spPr>
                          <p:txBody>
                            <a:bodyPr wrap="none" anchor="ctr"/>
                            <a:lstStyle/>
                            <a:p>
                              <a:endParaRPr lang="it-IT"/>
                            </a:p>
                          </p:txBody>
                        </p:sp>
                        <p:sp>
                          <p:nvSpPr>
                            <p:cNvPr id="1224" name="Line 901"/>
                            <p:cNvSpPr>
                              <a:spLocks noChangeShapeType="1"/>
                            </p:cNvSpPr>
                            <p:nvPr/>
                          </p:nvSpPr>
                          <p:spPr bwMode="auto">
                            <a:xfrm flipH="1">
                              <a:off x="2321" y="1150"/>
                              <a:ext cx="9" cy="4"/>
                            </a:xfrm>
                            <a:prstGeom prst="line">
                              <a:avLst/>
                            </a:prstGeom>
                            <a:noFill/>
                            <a:ln w="12700">
                              <a:solidFill>
                                <a:schemeClr val="tx1"/>
                              </a:solidFill>
                              <a:round/>
                              <a:headEnd/>
                              <a:tailEnd/>
                            </a:ln>
                          </p:spPr>
                          <p:txBody>
                            <a:bodyPr wrap="none" anchor="ctr"/>
                            <a:lstStyle/>
                            <a:p>
                              <a:endParaRPr lang="it-IT"/>
                            </a:p>
                          </p:txBody>
                        </p:sp>
                      </p:grpSp>
                    </p:grpSp>
                    <p:grpSp>
                      <p:nvGrpSpPr>
                        <p:cNvPr id="1198" name="Group 902"/>
                        <p:cNvGrpSpPr>
                          <a:grpSpLocks/>
                        </p:cNvGrpSpPr>
                        <p:nvPr/>
                      </p:nvGrpSpPr>
                      <p:grpSpPr bwMode="auto">
                        <a:xfrm>
                          <a:off x="2306" y="1026"/>
                          <a:ext cx="25" cy="22"/>
                          <a:chOff x="2306" y="1026"/>
                          <a:chExt cx="25" cy="22"/>
                        </a:xfrm>
                      </p:grpSpPr>
                      <p:grpSp>
                        <p:nvGrpSpPr>
                          <p:cNvPr id="1210" name="Group 903"/>
                          <p:cNvGrpSpPr>
                            <a:grpSpLocks/>
                          </p:cNvGrpSpPr>
                          <p:nvPr/>
                        </p:nvGrpSpPr>
                        <p:grpSpPr bwMode="auto">
                          <a:xfrm>
                            <a:off x="2306" y="1026"/>
                            <a:ext cx="17" cy="22"/>
                            <a:chOff x="2306" y="1026"/>
                            <a:chExt cx="17" cy="22"/>
                          </a:xfrm>
                        </p:grpSpPr>
                        <p:sp>
                          <p:nvSpPr>
                            <p:cNvPr id="1215" name="Rectangle 904"/>
                            <p:cNvSpPr>
                              <a:spLocks noChangeArrowheads="1"/>
                            </p:cNvSpPr>
                            <p:nvPr/>
                          </p:nvSpPr>
                          <p:spPr bwMode="auto">
                            <a:xfrm>
                              <a:off x="2311" y="1032"/>
                              <a:ext cx="7"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216" name="Oval 905"/>
                            <p:cNvSpPr>
                              <a:spLocks noChangeArrowheads="1"/>
                            </p:cNvSpPr>
                            <p:nvPr/>
                          </p:nvSpPr>
                          <p:spPr bwMode="auto">
                            <a:xfrm>
                              <a:off x="2315" y="1036"/>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17" name="Freeform 906"/>
                            <p:cNvSpPr>
                              <a:spLocks/>
                            </p:cNvSpPr>
                            <p:nvPr/>
                          </p:nvSpPr>
                          <p:spPr bwMode="auto">
                            <a:xfrm>
                              <a:off x="2306" y="1026"/>
                              <a:ext cx="12" cy="22"/>
                            </a:xfrm>
                            <a:custGeom>
                              <a:avLst/>
                              <a:gdLst>
                                <a:gd name="T0" fmla="*/ 10 w 12"/>
                                <a:gd name="T1" fmla="*/ 0 h 22"/>
                                <a:gd name="T2" fmla="*/ 0 w 12"/>
                                <a:gd name="T3" fmla="*/ 0 h 22"/>
                                <a:gd name="T4" fmla="*/ 0 w 12"/>
                                <a:gd name="T5" fmla="*/ 21 h 22"/>
                                <a:gd name="T6" fmla="*/ 11 w 12"/>
                                <a:gd name="T7" fmla="*/ 21 h 22"/>
                                <a:gd name="T8" fmla="*/ 11 w 12"/>
                                <a:gd name="T9" fmla="*/ 21 h 22"/>
                                <a:gd name="T10" fmla="*/ 0 60000 65536"/>
                                <a:gd name="T11" fmla="*/ 0 60000 65536"/>
                                <a:gd name="T12" fmla="*/ 0 60000 65536"/>
                                <a:gd name="T13" fmla="*/ 0 60000 65536"/>
                                <a:gd name="T14" fmla="*/ 0 60000 65536"/>
                                <a:gd name="T15" fmla="*/ 0 w 12"/>
                                <a:gd name="T16" fmla="*/ 0 h 22"/>
                                <a:gd name="T17" fmla="*/ 12 w 12"/>
                                <a:gd name="T18" fmla="*/ 22 h 22"/>
                              </a:gdLst>
                              <a:ahLst/>
                              <a:cxnLst>
                                <a:cxn ang="T10">
                                  <a:pos x="T0" y="T1"/>
                                </a:cxn>
                                <a:cxn ang="T11">
                                  <a:pos x="T2" y="T3"/>
                                </a:cxn>
                                <a:cxn ang="T12">
                                  <a:pos x="T4" y="T5"/>
                                </a:cxn>
                                <a:cxn ang="T13">
                                  <a:pos x="T6" y="T7"/>
                                </a:cxn>
                                <a:cxn ang="T14">
                                  <a:pos x="T8" y="T9"/>
                                </a:cxn>
                              </a:cxnLst>
                              <a:rect l="T15" t="T16" r="T17" b="T18"/>
                              <a:pathLst>
                                <a:path w="12" h="22">
                                  <a:moveTo>
                                    <a:pt x="10" y="0"/>
                                  </a:moveTo>
                                  <a:lnTo>
                                    <a:pt x="0" y="0"/>
                                  </a:lnTo>
                                  <a:lnTo>
                                    <a:pt x="0" y="21"/>
                                  </a:lnTo>
                                  <a:lnTo>
                                    <a:pt x="11"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18" name="Freeform 907"/>
                            <p:cNvSpPr>
                              <a:spLocks/>
                            </p:cNvSpPr>
                            <p:nvPr/>
                          </p:nvSpPr>
                          <p:spPr bwMode="auto">
                            <a:xfrm>
                              <a:off x="2306" y="1044"/>
                              <a:ext cx="17" cy="4"/>
                            </a:xfrm>
                            <a:custGeom>
                              <a:avLst/>
                              <a:gdLst>
                                <a:gd name="T0" fmla="*/ 0 w 17"/>
                                <a:gd name="T1" fmla="*/ 3 h 4"/>
                                <a:gd name="T2" fmla="*/ 13 w 17"/>
                                <a:gd name="T3" fmla="*/ 3 h 4"/>
                                <a:gd name="T4" fmla="*/ 14 w 17"/>
                                <a:gd name="T5" fmla="*/ 3 h 4"/>
                                <a:gd name="T6" fmla="*/ 15 w 17"/>
                                <a:gd name="T7" fmla="*/ 2 h 4"/>
                                <a:gd name="T8" fmla="*/ 16 w 17"/>
                                <a:gd name="T9" fmla="*/ 2 h 4"/>
                                <a:gd name="T10" fmla="*/ 16 w 17"/>
                                <a:gd name="T11" fmla="*/ 2 h 4"/>
                                <a:gd name="T12" fmla="*/ 16 w 17"/>
                                <a:gd name="T13" fmla="*/ 1 h 4"/>
                                <a:gd name="T14" fmla="*/ 15 w 17"/>
                                <a:gd name="T15" fmla="*/ 1 h 4"/>
                                <a:gd name="T16" fmla="*/ 14 w 17"/>
                                <a:gd name="T17" fmla="*/ 0 h 4"/>
                                <a:gd name="T18" fmla="*/ 14 w 17"/>
                                <a:gd name="T19" fmla="*/ 0 h 4"/>
                                <a:gd name="T20" fmla="*/ 13 w 17"/>
                                <a:gd name="T21" fmla="*/ 0 h 4"/>
                                <a:gd name="T22" fmla="*/ 0 w 17"/>
                                <a:gd name="T23" fmla="*/ 0 h 4"/>
                                <a:gd name="T24" fmla="*/ 0 w 17"/>
                                <a:gd name="T25" fmla="*/ 3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
                                <a:gd name="T41" fmla="*/ 17 w 17"/>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
                                  <a:moveTo>
                                    <a:pt x="0" y="3"/>
                                  </a:moveTo>
                                  <a:lnTo>
                                    <a:pt x="13" y="3"/>
                                  </a:lnTo>
                                  <a:lnTo>
                                    <a:pt x="14" y="3"/>
                                  </a:lnTo>
                                  <a:lnTo>
                                    <a:pt x="15" y="2"/>
                                  </a:lnTo>
                                  <a:lnTo>
                                    <a:pt x="16" y="2"/>
                                  </a:lnTo>
                                  <a:lnTo>
                                    <a:pt x="16" y="1"/>
                                  </a:lnTo>
                                  <a:lnTo>
                                    <a:pt x="15" y="1"/>
                                  </a:lnTo>
                                  <a:lnTo>
                                    <a:pt x="14" y="0"/>
                                  </a:lnTo>
                                  <a:lnTo>
                                    <a:pt x="13" y="0"/>
                                  </a:lnTo>
                                  <a:lnTo>
                                    <a:pt x="0" y="0"/>
                                  </a:lnTo>
                                  <a:lnTo>
                                    <a:pt x="0" y="3"/>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19" name="Freeform 908"/>
                            <p:cNvSpPr>
                              <a:spLocks/>
                            </p:cNvSpPr>
                            <p:nvPr/>
                          </p:nvSpPr>
                          <p:spPr bwMode="auto">
                            <a:xfrm>
                              <a:off x="2306" y="1026"/>
                              <a:ext cx="17" cy="7"/>
                            </a:xfrm>
                            <a:custGeom>
                              <a:avLst/>
                              <a:gdLst>
                                <a:gd name="T0" fmla="*/ 0 w 17"/>
                                <a:gd name="T1" fmla="*/ 6 h 7"/>
                                <a:gd name="T2" fmla="*/ 13 w 17"/>
                                <a:gd name="T3" fmla="*/ 6 h 7"/>
                                <a:gd name="T4" fmla="*/ 14 w 17"/>
                                <a:gd name="T5" fmla="*/ 6 h 7"/>
                                <a:gd name="T6" fmla="*/ 15 w 17"/>
                                <a:gd name="T7" fmla="*/ 5 h 7"/>
                                <a:gd name="T8" fmla="*/ 16 w 17"/>
                                <a:gd name="T9" fmla="*/ 4 h 7"/>
                                <a:gd name="T10" fmla="*/ 16 w 17"/>
                                <a:gd name="T11" fmla="*/ 3 h 7"/>
                                <a:gd name="T12" fmla="*/ 16 w 17"/>
                                <a:gd name="T13" fmla="*/ 2 h 7"/>
                                <a:gd name="T14" fmla="*/ 15 w 17"/>
                                <a:gd name="T15" fmla="*/ 1 h 7"/>
                                <a:gd name="T16" fmla="*/ 14 w 17"/>
                                <a:gd name="T17" fmla="*/ 1 h 7"/>
                                <a:gd name="T18" fmla="*/ 14 w 17"/>
                                <a:gd name="T19" fmla="*/ 0 h 7"/>
                                <a:gd name="T20" fmla="*/ 13 w 17"/>
                                <a:gd name="T21" fmla="*/ 0 h 7"/>
                                <a:gd name="T22" fmla="*/ 0 w 17"/>
                                <a:gd name="T23" fmla="*/ 0 h 7"/>
                                <a:gd name="T24" fmla="*/ 0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0" y="6"/>
                                  </a:moveTo>
                                  <a:lnTo>
                                    <a:pt x="13" y="6"/>
                                  </a:lnTo>
                                  <a:lnTo>
                                    <a:pt x="14" y="6"/>
                                  </a:lnTo>
                                  <a:lnTo>
                                    <a:pt x="15" y="5"/>
                                  </a:lnTo>
                                  <a:lnTo>
                                    <a:pt x="16" y="4"/>
                                  </a:lnTo>
                                  <a:lnTo>
                                    <a:pt x="16" y="3"/>
                                  </a:lnTo>
                                  <a:lnTo>
                                    <a:pt x="16" y="2"/>
                                  </a:lnTo>
                                  <a:lnTo>
                                    <a:pt x="15" y="1"/>
                                  </a:lnTo>
                                  <a:lnTo>
                                    <a:pt x="14" y="1"/>
                                  </a:lnTo>
                                  <a:lnTo>
                                    <a:pt x="14" y="0"/>
                                  </a:lnTo>
                                  <a:lnTo>
                                    <a:pt x="13"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11" name="Group 909"/>
                          <p:cNvGrpSpPr>
                            <a:grpSpLocks/>
                          </p:cNvGrpSpPr>
                          <p:nvPr/>
                        </p:nvGrpSpPr>
                        <p:grpSpPr bwMode="auto">
                          <a:xfrm>
                            <a:off x="2318" y="1036"/>
                            <a:ext cx="13" cy="4"/>
                            <a:chOff x="2318" y="1036"/>
                            <a:chExt cx="13" cy="4"/>
                          </a:xfrm>
                        </p:grpSpPr>
                        <p:sp>
                          <p:nvSpPr>
                            <p:cNvPr id="1212" name="AutoShape 910"/>
                            <p:cNvSpPr>
                              <a:spLocks noChangeArrowheads="1"/>
                            </p:cNvSpPr>
                            <p:nvPr/>
                          </p:nvSpPr>
                          <p:spPr bwMode="auto">
                            <a:xfrm>
                              <a:off x="2324" y="1036"/>
                              <a:ext cx="1" cy="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13" name="Line 911"/>
                            <p:cNvSpPr>
                              <a:spLocks noChangeShapeType="1"/>
                            </p:cNvSpPr>
                            <p:nvPr/>
                          </p:nvSpPr>
                          <p:spPr bwMode="auto">
                            <a:xfrm flipH="1">
                              <a:off x="2318" y="1037"/>
                              <a:ext cx="11" cy="3"/>
                            </a:xfrm>
                            <a:prstGeom prst="line">
                              <a:avLst/>
                            </a:prstGeom>
                            <a:noFill/>
                            <a:ln w="12700">
                              <a:solidFill>
                                <a:schemeClr val="tx1"/>
                              </a:solidFill>
                              <a:round/>
                              <a:headEnd/>
                              <a:tailEnd/>
                            </a:ln>
                          </p:spPr>
                          <p:txBody>
                            <a:bodyPr wrap="none" anchor="ctr"/>
                            <a:lstStyle/>
                            <a:p>
                              <a:endParaRPr lang="it-IT"/>
                            </a:p>
                          </p:txBody>
                        </p:sp>
                        <p:sp>
                          <p:nvSpPr>
                            <p:cNvPr id="1214" name="Line 912"/>
                            <p:cNvSpPr>
                              <a:spLocks noChangeShapeType="1"/>
                            </p:cNvSpPr>
                            <p:nvPr/>
                          </p:nvSpPr>
                          <p:spPr bwMode="auto">
                            <a:xfrm flipH="1">
                              <a:off x="2321" y="1036"/>
                              <a:ext cx="10" cy="4"/>
                            </a:xfrm>
                            <a:prstGeom prst="line">
                              <a:avLst/>
                            </a:prstGeom>
                            <a:noFill/>
                            <a:ln w="12700">
                              <a:solidFill>
                                <a:schemeClr val="tx1"/>
                              </a:solidFill>
                              <a:round/>
                              <a:headEnd/>
                              <a:tailEnd/>
                            </a:ln>
                          </p:spPr>
                          <p:txBody>
                            <a:bodyPr wrap="none" anchor="ctr"/>
                            <a:lstStyle/>
                            <a:p>
                              <a:endParaRPr lang="it-IT"/>
                            </a:p>
                          </p:txBody>
                        </p:sp>
                      </p:grpSp>
                    </p:grpSp>
                    <p:grpSp>
                      <p:nvGrpSpPr>
                        <p:cNvPr id="1199" name="Group 913"/>
                        <p:cNvGrpSpPr>
                          <a:grpSpLocks/>
                        </p:cNvGrpSpPr>
                        <p:nvPr/>
                      </p:nvGrpSpPr>
                      <p:grpSpPr bwMode="auto">
                        <a:xfrm>
                          <a:off x="2306" y="997"/>
                          <a:ext cx="25" cy="23"/>
                          <a:chOff x="2306" y="997"/>
                          <a:chExt cx="25" cy="23"/>
                        </a:xfrm>
                      </p:grpSpPr>
                      <p:grpSp>
                        <p:nvGrpSpPr>
                          <p:cNvPr id="1200" name="Group 914"/>
                          <p:cNvGrpSpPr>
                            <a:grpSpLocks/>
                          </p:cNvGrpSpPr>
                          <p:nvPr/>
                        </p:nvGrpSpPr>
                        <p:grpSpPr bwMode="auto">
                          <a:xfrm>
                            <a:off x="2306" y="997"/>
                            <a:ext cx="17" cy="23"/>
                            <a:chOff x="2306" y="997"/>
                            <a:chExt cx="17" cy="23"/>
                          </a:xfrm>
                        </p:grpSpPr>
                        <p:sp>
                          <p:nvSpPr>
                            <p:cNvPr id="1205" name="Rectangle 915"/>
                            <p:cNvSpPr>
                              <a:spLocks noChangeArrowheads="1"/>
                            </p:cNvSpPr>
                            <p:nvPr/>
                          </p:nvSpPr>
                          <p:spPr bwMode="auto">
                            <a:xfrm>
                              <a:off x="2311" y="1003"/>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206" name="Oval 916"/>
                            <p:cNvSpPr>
                              <a:spLocks noChangeArrowheads="1"/>
                            </p:cNvSpPr>
                            <p:nvPr/>
                          </p:nvSpPr>
                          <p:spPr bwMode="auto">
                            <a:xfrm>
                              <a:off x="2315" y="1005"/>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07" name="Freeform 917"/>
                            <p:cNvSpPr>
                              <a:spLocks/>
                            </p:cNvSpPr>
                            <p:nvPr/>
                          </p:nvSpPr>
                          <p:spPr bwMode="auto">
                            <a:xfrm>
                              <a:off x="2306" y="997"/>
                              <a:ext cx="12" cy="23"/>
                            </a:xfrm>
                            <a:custGeom>
                              <a:avLst/>
                              <a:gdLst>
                                <a:gd name="T0" fmla="*/ 10 w 12"/>
                                <a:gd name="T1" fmla="*/ 0 h 23"/>
                                <a:gd name="T2" fmla="*/ 0 w 12"/>
                                <a:gd name="T3" fmla="*/ 0 h 23"/>
                                <a:gd name="T4" fmla="*/ 0 w 12"/>
                                <a:gd name="T5" fmla="*/ 22 h 23"/>
                                <a:gd name="T6" fmla="*/ 11 w 12"/>
                                <a:gd name="T7" fmla="*/ 22 h 23"/>
                                <a:gd name="T8" fmla="*/ 11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0" y="0"/>
                                  </a:moveTo>
                                  <a:lnTo>
                                    <a:pt x="0" y="0"/>
                                  </a:lnTo>
                                  <a:lnTo>
                                    <a:pt x="0" y="22"/>
                                  </a:lnTo>
                                  <a:lnTo>
                                    <a:pt x="11"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08" name="Freeform 918"/>
                            <p:cNvSpPr>
                              <a:spLocks/>
                            </p:cNvSpPr>
                            <p:nvPr/>
                          </p:nvSpPr>
                          <p:spPr bwMode="auto">
                            <a:xfrm>
                              <a:off x="2306" y="1013"/>
                              <a:ext cx="17" cy="7"/>
                            </a:xfrm>
                            <a:custGeom>
                              <a:avLst/>
                              <a:gdLst>
                                <a:gd name="T0" fmla="*/ 0 w 17"/>
                                <a:gd name="T1" fmla="*/ 6 h 7"/>
                                <a:gd name="T2" fmla="*/ 13 w 17"/>
                                <a:gd name="T3" fmla="*/ 6 h 7"/>
                                <a:gd name="T4" fmla="*/ 14 w 17"/>
                                <a:gd name="T5" fmla="*/ 6 h 7"/>
                                <a:gd name="T6" fmla="*/ 15 w 17"/>
                                <a:gd name="T7" fmla="*/ 5 h 7"/>
                                <a:gd name="T8" fmla="*/ 16 w 17"/>
                                <a:gd name="T9" fmla="*/ 4 h 7"/>
                                <a:gd name="T10" fmla="*/ 16 w 17"/>
                                <a:gd name="T11" fmla="*/ 3 h 7"/>
                                <a:gd name="T12" fmla="*/ 16 w 17"/>
                                <a:gd name="T13" fmla="*/ 2 h 7"/>
                                <a:gd name="T14" fmla="*/ 15 w 17"/>
                                <a:gd name="T15" fmla="*/ 1 h 7"/>
                                <a:gd name="T16" fmla="*/ 14 w 17"/>
                                <a:gd name="T17" fmla="*/ 1 h 7"/>
                                <a:gd name="T18" fmla="*/ 14 w 17"/>
                                <a:gd name="T19" fmla="*/ 0 h 7"/>
                                <a:gd name="T20" fmla="*/ 13 w 17"/>
                                <a:gd name="T21" fmla="*/ 0 h 7"/>
                                <a:gd name="T22" fmla="*/ 0 w 17"/>
                                <a:gd name="T23" fmla="*/ 0 h 7"/>
                                <a:gd name="T24" fmla="*/ 0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0" y="6"/>
                                  </a:moveTo>
                                  <a:lnTo>
                                    <a:pt x="13" y="6"/>
                                  </a:lnTo>
                                  <a:lnTo>
                                    <a:pt x="14" y="6"/>
                                  </a:lnTo>
                                  <a:lnTo>
                                    <a:pt x="15" y="5"/>
                                  </a:lnTo>
                                  <a:lnTo>
                                    <a:pt x="16" y="4"/>
                                  </a:lnTo>
                                  <a:lnTo>
                                    <a:pt x="16" y="3"/>
                                  </a:lnTo>
                                  <a:lnTo>
                                    <a:pt x="16" y="2"/>
                                  </a:lnTo>
                                  <a:lnTo>
                                    <a:pt x="15" y="1"/>
                                  </a:lnTo>
                                  <a:lnTo>
                                    <a:pt x="14" y="1"/>
                                  </a:lnTo>
                                  <a:lnTo>
                                    <a:pt x="14" y="0"/>
                                  </a:lnTo>
                                  <a:lnTo>
                                    <a:pt x="13" y="0"/>
                                  </a:lnTo>
                                  <a:lnTo>
                                    <a:pt x="0" y="0"/>
                                  </a:lnTo>
                                  <a:lnTo>
                                    <a:pt x="0"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09" name="Freeform 919"/>
                            <p:cNvSpPr>
                              <a:spLocks/>
                            </p:cNvSpPr>
                            <p:nvPr/>
                          </p:nvSpPr>
                          <p:spPr bwMode="auto">
                            <a:xfrm>
                              <a:off x="2306" y="997"/>
                              <a:ext cx="17" cy="6"/>
                            </a:xfrm>
                            <a:custGeom>
                              <a:avLst/>
                              <a:gdLst>
                                <a:gd name="T0" fmla="*/ 0 w 17"/>
                                <a:gd name="T1" fmla="*/ 5 h 6"/>
                                <a:gd name="T2" fmla="*/ 13 w 17"/>
                                <a:gd name="T3" fmla="*/ 5 h 6"/>
                                <a:gd name="T4" fmla="*/ 14 w 17"/>
                                <a:gd name="T5" fmla="*/ 5 h 6"/>
                                <a:gd name="T6" fmla="*/ 15 w 17"/>
                                <a:gd name="T7" fmla="*/ 4 h 6"/>
                                <a:gd name="T8" fmla="*/ 16 w 17"/>
                                <a:gd name="T9" fmla="*/ 3 h 6"/>
                                <a:gd name="T10" fmla="*/ 16 w 17"/>
                                <a:gd name="T11" fmla="*/ 3 h 6"/>
                                <a:gd name="T12" fmla="*/ 16 w 17"/>
                                <a:gd name="T13" fmla="*/ 2 h 6"/>
                                <a:gd name="T14" fmla="*/ 15 w 17"/>
                                <a:gd name="T15" fmla="*/ 1 h 6"/>
                                <a:gd name="T16" fmla="*/ 14 w 17"/>
                                <a:gd name="T17" fmla="*/ 1 h 6"/>
                                <a:gd name="T18" fmla="*/ 14 w 17"/>
                                <a:gd name="T19" fmla="*/ 0 h 6"/>
                                <a:gd name="T20" fmla="*/ 13 w 17"/>
                                <a:gd name="T21" fmla="*/ 0 h 6"/>
                                <a:gd name="T22" fmla="*/ 0 w 17"/>
                                <a:gd name="T23" fmla="*/ 0 h 6"/>
                                <a:gd name="T24" fmla="*/ 0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0" y="5"/>
                                  </a:moveTo>
                                  <a:lnTo>
                                    <a:pt x="13" y="5"/>
                                  </a:lnTo>
                                  <a:lnTo>
                                    <a:pt x="14" y="5"/>
                                  </a:lnTo>
                                  <a:lnTo>
                                    <a:pt x="15" y="4"/>
                                  </a:lnTo>
                                  <a:lnTo>
                                    <a:pt x="16" y="3"/>
                                  </a:lnTo>
                                  <a:lnTo>
                                    <a:pt x="16" y="2"/>
                                  </a:lnTo>
                                  <a:lnTo>
                                    <a:pt x="15" y="1"/>
                                  </a:lnTo>
                                  <a:lnTo>
                                    <a:pt x="14" y="1"/>
                                  </a:lnTo>
                                  <a:lnTo>
                                    <a:pt x="14" y="0"/>
                                  </a:lnTo>
                                  <a:lnTo>
                                    <a:pt x="13"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01" name="Group 920"/>
                          <p:cNvGrpSpPr>
                            <a:grpSpLocks/>
                          </p:cNvGrpSpPr>
                          <p:nvPr/>
                        </p:nvGrpSpPr>
                        <p:grpSpPr bwMode="auto">
                          <a:xfrm>
                            <a:off x="2318" y="1005"/>
                            <a:ext cx="13" cy="6"/>
                            <a:chOff x="2318" y="1005"/>
                            <a:chExt cx="13" cy="6"/>
                          </a:xfrm>
                        </p:grpSpPr>
                        <p:sp>
                          <p:nvSpPr>
                            <p:cNvPr id="1202" name="AutoShape 921"/>
                            <p:cNvSpPr>
                              <a:spLocks noChangeArrowheads="1"/>
                            </p:cNvSpPr>
                            <p:nvPr/>
                          </p:nvSpPr>
                          <p:spPr bwMode="auto">
                            <a:xfrm>
                              <a:off x="2324" y="1005"/>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203" name="Line 922"/>
                            <p:cNvSpPr>
                              <a:spLocks noChangeShapeType="1"/>
                            </p:cNvSpPr>
                            <p:nvPr/>
                          </p:nvSpPr>
                          <p:spPr bwMode="auto">
                            <a:xfrm flipH="1">
                              <a:off x="2318" y="1007"/>
                              <a:ext cx="11" cy="2"/>
                            </a:xfrm>
                            <a:prstGeom prst="line">
                              <a:avLst/>
                            </a:prstGeom>
                            <a:noFill/>
                            <a:ln w="12700">
                              <a:solidFill>
                                <a:schemeClr val="tx1"/>
                              </a:solidFill>
                              <a:round/>
                              <a:headEnd/>
                              <a:tailEnd/>
                            </a:ln>
                          </p:spPr>
                          <p:txBody>
                            <a:bodyPr wrap="none" anchor="ctr"/>
                            <a:lstStyle/>
                            <a:p>
                              <a:endParaRPr lang="it-IT"/>
                            </a:p>
                          </p:txBody>
                        </p:sp>
                        <p:sp>
                          <p:nvSpPr>
                            <p:cNvPr id="1204" name="Line 923"/>
                            <p:cNvSpPr>
                              <a:spLocks noChangeShapeType="1"/>
                            </p:cNvSpPr>
                            <p:nvPr/>
                          </p:nvSpPr>
                          <p:spPr bwMode="auto">
                            <a:xfrm flipH="1">
                              <a:off x="2321" y="1006"/>
                              <a:ext cx="10" cy="3"/>
                            </a:xfrm>
                            <a:prstGeom prst="line">
                              <a:avLst/>
                            </a:prstGeom>
                            <a:noFill/>
                            <a:ln w="12700">
                              <a:solidFill>
                                <a:schemeClr val="tx1"/>
                              </a:solidFill>
                              <a:round/>
                              <a:headEnd/>
                              <a:tailEnd/>
                            </a:ln>
                          </p:spPr>
                          <p:txBody>
                            <a:bodyPr wrap="none" anchor="ctr"/>
                            <a:lstStyle/>
                            <a:p>
                              <a:endParaRPr lang="it-IT"/>
                            </a:p>
                          </p:txBody>
                        </p:sp>
                      </p:grpSp>
                    </p:grpSp>
                  </p:grpSp>
                  <p:grpSp>
                    <p:nvGrpSpPr>
                      <p:cNvPr id="159" name="Group 924"/>
                      <p:cNvGrpSpPr>
                        <a:grpSpLocks/>
                      </p:cNvGrpSpPr>
                      <p:nvPr/>
                    </p:nvGrpSpPr>
                    <p:grpSpPr bwMode="auto">
                      <a:xfrm>
                        <a:off x="2202" y="1830"/>
                        <a:ext cx="23" cy="153"/>
                        <a:chOff x="1866" y="1001"/>
                        <a:chExt cx="25" cy="194"/>
                      </a:xfrm>
                    </p:grpSpPr>
                    <p:grpSp>
                      <p:nvGrpSpPr>
                        <p:cNvPr id="1128" name="Group 925"/>
                        <p:cNvGrpSpPr>
                          <a:grpSpLocks/>
                        </p:cNvGrpSpPr>
                        <p:nvPr/>
                      </p:nvGrpSpPr>
                      <p:grpSpPr bwMode="auto">
                        <a:xfrm>
                          <a:off x="1866" y="1109"/>
                          <a:ext cx="25" cy="23"/>
                          <a:chOff x="1866" y="1109"/>
                          <a:chExt cx="25" cy="23"/>
                        </a:xfrm>
                      </p:grpSpPr>
                      <p:grpSp>
                        <p:nvGrpSpPr>
                          <p:cNvPr id="1184" name="Group 926"/>
                          <p:cNvGrpSpPr>
                            <a:grpSpLocks/>
                          </p:cNvGrpSpPr>
                          <p:nvPr/>
                        </p:nvGrpSpPr>
                        <p:grpSpPr bwMode="auto">
                          <a:xfrm>
                            <a:off x="1866" y="1109"/>
                            <a:ext cx="17" cy="23"/>
                            <a:chOff x="1866" y="1109"/>
                            <a:chExt cx="17" cy="23"/>
                          </a:xfrm>
                        </p:grpSpPr>
                        <p:sp>
                          <p:nvSpPr>
                            <p:cNvPr id="1189" name="Rectangle 927"/>
                            <p:cNvSpPr>
                              <a:spLocks noChangeArrowheads="1"/>
                            </p:cNvSpPr>
                            <p:nvPr/>
                          </p:nvSpPr>
                          <p:spPr bwMode="auto">
                            <a:xfrm>
                              <a:off x="1871" y="1116"/>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190" name="Oval 928"/>
                            <p:cNvSpPr>
                              <a:spLocks noChangeArrowheads="1"/>
                            </p:cNvSpPr>
                            <p:nvPr/>
                          </p:nvSpPr>
                          <p:spPr bwMode="auto">
                            <a:xfrm>
                              <a:off x="1875" y="1118"/>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91" name="Freeform 929"/>
                            <p:cNvSpPr>
                              <a:spLocks/>
                            </p:cNvSpPr>
                            <p:nvPr/>
                          </p:nvSpPr>
                          <p:spPr bwMode="auto">
                            <a:xfrm>
                              <a:off x="1866" y="1109"/>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92" name="Freeform 930"/>
                            <p:cNvSpPr>
                              <a:spLocks/>
                            </p:cNvSpPr>
                            <p:nvPr/>
                          </p:nvSpPr>
                          <p:spPr bwMode="auto">
                            <a:xfrm>
                              <a:off x="1866" y="1126"/>
                              <a:ext cx="17" cy="6"/>
                            </a:xfrm>
                            <a:custGeom>
                              <a:avLst/>
                              <a:gdLst>
                                <a:gd name="T0" fmla="*/ 0 w 17"/>
                                <a:gd name="T1" fmla="*/ 5 h 6"/>
                                <a:gd name="T2" fmla="*/ 13 w 17"/>
                                <a:gd name="T3" fmla="*/ 5 h 6"/>
                                <a:gd name="T4" fmla="*/ 14 w 17"/>
                                <a:gd name="T5" fmla="*/ 5 h 6"/>
                                <a:gd name="T6" fmla="*/ 15 w 17"/>
                                <a:gd name="T7" fmla="*/ 4 h 6"/>
                                <a:gd name="T8" fmla="*/ 16 w 17"/>
                                <a:gd name="T9" fmla="*/ 3 h 6"/>
                                <a:gd name="T10" fmla="*/ 16 w 17"/>
                                <a:gd name="T11" fmla="*/ 3 h 6"/>
                                <a:gd name="T12" fmla="*/ 16 w 17"/>
                                <a:gd name="T13" fmla="*/ 2 h 6"/>
                                <a:gd name="T14" fmla="*/ 15 w 17"/>
                                <a:gd name="T15" fmla="*/ 1 h 6"/>
                                <a:gd name="T16" fmla="*/ 14 w 17"/>
                                <a:gd name="T17" fmla="*/ 1 h 6"/>
                                <a:gd name="T18" fmla="*/ 14 w 17"/>
                                <a:gd name="T19" fmla="*/ 0 h 6"/>
                                <a:gd name="T20" fmla="*/ 13 w 17"/>
                                <a:gd name="T21" fmla="*/ 0 h 6"/>
                                <a:gd name="T22" fmla="*/ 0 w 17"/>
                                <a:gd name="T23" fmla="*/ 0 h 6"/>
                                <a:gd name="T24" fmla="*/ 0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0" y="5"/>
                                  </a:moveTo>
                                  <a:lnTo>
                                    <a:pt x="13" y="5"/>
                                  </a:lnTo>
                                  <a:lnTo>
                                    <a:pt x="14" y="5"/>
                                  </a:lnTo>
                                  <a:lnTo>
                                    <a:pt x="15" y="4"/>
                                  </a:lnTo>
                                  <a:lnTo>
                                    <a:pt x="16" y="3"/>
                                  </a:lnTo>
                                  <a:lnTo>
                                    <a:pt x="16" y="2"/>
                                  </a:lnTo>
                                  <a:lnTo>
                                    <a:pt x="15" y="1"/>
                                  </a:lnTo>
                                  <a:lnTo>
                                    <a:pt x="14" y="1"/>
                                  </a:lnTo>
                                  <a:lnTo>
                                    <a:pt x="14" y="0"/>
                                  </a:lnTo>
                                  <a:lnTo>
                                    <a:pt x="13"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93" name="Freeform 931"/>
                            <p:cNvSpPr>
                              <a:spLocks/>
                            </p:cNvSpPr>
                            <p:nvPr/>
                          </p:nvSpPr>
                          <p:spPr bwMode="auto">
                            <a:xfrm>
                              <a:off x="1866" y="1109"/>
                              <a:ext cx="17" cy="6"/>
                            </a:xfrm>
                            <a:custGeom>
                              <a:avLst/>
                              <a:gdLst>
                                <a:gd name="T0" fmla="*/ 0 w 17"/>
                                <a:gd name="T1" fmla="*/ 5 h 6"/>
                                <a:gd name="T2" fmla="*/ 13 w 17"/>
                                <a:gd name="T3" fmla="*/ 5 h 6"/>
                                <a:gd name="T4" fmla="*/ 14 w 17"/>
                                <a:gd name="T5" fmla="*/ 5 h 6"/>
                                <a:gd name="T6" fmla="*/ 15 w 17"/>
                                <a:gd name="T7" fmla="*/ 4 h 6"/>
                                <a:gd name="T8" fmla="*/ 16 w 17"/>
                                <a:gd name="T9" fmla="*/ 3 h 6"/>
                                <a:gd name="T10" fmla="*/ 16 w 17"/>
                                <a:gd name="T11" fmla="*/ 3 h 6"/>
                                <a:gd name="T12" fmla="*/ 16 w 17"/>
                                <a:gd name="T13" fmla="*/ 2 h 6"/>
                                <a:gd name="T14" fmla="*/ 15 w 17"/>
                                <a:gd name="T15" fmla="*/ 1 h 6"/>
                                <a:gd name="T16" fmla="*/ 14 w 17"/>
                                <a:gd name="T17" fmla="*/ 1 h 6"/>
                                <a:gd name="T18" fmla="*/ 14 w 17"/>
                                <a:gd name="T19" fmla="*/ 0 h 6"/>
                                <a:gd name="T20" fmla="*/ 13 w 17"/>
                                <a:gd name="T21" fmla="*/ 0 h 6"/>
                                <a:gd name="T22" fmla="*/ 0 w 17"/>
                                <a:gd name="T23" fmla="*/ 0 h 6"/>
                                <a:gd name="T24" fmla="*/ 0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0" y="5"/>
                                  </a:moveTo>
                                  <a:lnTo>
                                    <a:pt x="13" y="5"/>
                                  </a:lnTo>
                                  <a:lnTo>
                                    <a:pt x="14" y="5"/>
                                  </a:lnTo>
                                  <a:lnTo>
                                    <a:pt x="15" y="4"/>
                                  </a:lnTo>
                                  <a:lnTo>
                                    <a:pt x="16" y="3"/>
                                  </a:lnTo>
                                  <a:lnTo>
                                    <a:pt x="16" y="2"/>
                                  </a:lnTo>
                                  <a:lnTo>
                                    <a:pt x="15" y="1"/>
                                  </a:lnTo>
                                  <a:lnTo>
                                    <a:pt x="14" y="1"/>
                                  </a:lnTo>
                                  <a:lnTo>
                                    <a:pt x="14" y="0"/>
                                  </a:lnTo>
                                  <a:lnTo>
                                    <a:pt x="13"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185" name="Group 932"/>
                          <p:cNvGrpSpPr>
                            <a:grpSpLocks/>
                          </p:cNvGrpSpPr>
                          <p:nvPr/>
                        </p:nvGrpSpPr>
                        <p:grpSpPr bwMode="auto">
                          <a:xfrm>
                            <a:off x="1878" y="1117"/>
                            <a:ext cx="13" cy="5"/>
                            <a:chOff x="1878" y="1117"/>
                            <a:chExt cx="13" cy="5"/>
                          </a:xfrm>
                        </p:grpSpPr>
                        <p:sp>
                          <p:nvSpPr>
                            <p:cNvPr id="1186" name="AutoShape 933"/>
                            <p:cNvSpPr>
                              <a:spLocks noChangeArrowheads="1"/>
                            </p:cNvSpPr>
                            <p:nvPr/>
                          </p:nvSpPr>
                          <p:spPr bwMode="auto">
                            <a:xfrm>
                              <a:off x="1883" y="1117"/>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87" name="Line 934"/>
                            <p:cNvSpPr>
                              <a:spLocks noChangeShapeType="1"/>
                            </p:cNvSpPr>
                            <p:nvPr/>
                          </p:nvSpPr>
                          <p:spPr bwMode="auto">
                            <a:xfrm flipH="1">
                              <a:off x="1878" y="1118"/>
                              <a:ext cx="10" cy="3"/>
                            </a:xfrm>
                            <a:prstGeom prst="line">
                              <a:avLst/>
                            </a:prstGeom>
                            <a:noFill/>
                            <a:ln w="12700">
                              <a:solidFill>
                                <a:schemeClr val="tx1"/>
                              </a:solidFill>
                              <a:round/>
                              <a:headEnd/>
                              <a:tailEnd/>
                            </a:ln>
                          </p:spPr>
                          <p:txBody>
                            <a:bodyPr wrap="none" anchor="ctr"/>
                            <a:lstStyle/>
                            <a:p>
                              <a:endParaRPr lang="it-IT"/>
                            </a:p>
                          </p:txBody>
                        </p:sp>
                        <p:sp>
                          <p:nvSpPr>
                            <p:cNvPr id="1188" name="Line 935"/>
                            <p:cNvSpPr>
                              <a:spLocks noChangeShapeType="1"/>
                            </p:cNvSpPr>
                            <p:nvPr/>
                          </p:nvSpPr>
                          <p:spPr bwMode="auto">
                            <a:xfrm flipH="1">
                              <a:off x="1880" y="1118"/>
                              <a:ext cx="11" cy="4"/>
                            </a:xfrm>
                            <a:prstGeom prst="line">
                              <a:avLst/>
                            </a:prstGeom>
                            <a:noFill/>
                            <a:ln w="12700">
                              <a:solidFill>
                                <a:schemeClr val="tx1"/>
                              </a:solidFill>
                              <a:round/>
                              <a:headEnd/>
                              <a:tailEnd/>
                            </a:ln>
                          </p:spPr>
                          <p:txBody>
                            <a:bodyPr wrap="none" anchor="ctr"/>
                            <a:lstStyle/>
                            <a:p>
                              <a:endParaRPr lang="it-IT"/>
                            </a:p>
                          </p:txBody>
                        </p:sp>
                      </p:grpSp>
                    </p:grpSp>
                    <p:grpSp>
                      <p:nvGrpSpPr>
                        <p:cNvPr id="1129" name="Group 936"/>
                        <p:cNvGrpSpPr>
                          <a:grpSpLocks/>
                        </p:cNvGrpSpPr>
                        <p:nvPr/>
                      </p:nvGrpSpPr>
                      <p:grpSpPr bwMode="auto">
                        <a:xfrm>
                          <a:off x="1866" y="1067"/>
                          <a:ext cx="23" cy="22"/>
                          <a:chOff x="1866" y="1067"/>
                          <a:chExt cx="23" cy="22"/>
                        </a:xfrm>
                      </p:grpSpPr>
                      <p:grpSp>
                        <p:nvGrpSpPr>
                          <p:cNvPr id="1174" name="Group 937"/>
                          <p:cNvGrpSpPr>
                            <a:grpSpLocks/>
                          </p:cNvGrpSpPr>
                          <p:nvPr/>
                        </p:nvGrpSpPr>
                        <p:grpSpPr bwMode="auto">
                          <a:xfrm>
                            <a:off x="1866" y="1067"/>
                            <a:ext cx="16" cy="22"/>
                            <a:chOff x="1866" y="1067"/>
                            <a:chExt cx="16" cy="22"/>
                          </a:xfrm>
                        </p:grpSpPr>
                        <p:sp>
                          <p:nvSpPr>
                            <p:cNvPr id="1179" name="Rectangle 938"/>
                            <p:cNvSpPr>
                              <a:spLocks noChangeArrowheads="1"/>
                            </p:cNvSpPr>
                            <p:nvPr/>
                          </p:nvSpPr>
                          <p:spPr bwMode="auto">
                            <a:xfrm>
                              <a:off x="1871" y="1074"/>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180" name="Oval 939"/>
                            <p:cNvSpPr>
                              <a:spLocks noChangeArrowheads="1"/>
                            </p:cNvSpPr>
                            <p:nvPr/>
                          </p:nvSpPr>
                          <p:spPr bwMode="auto">
                            <a:xfrm>
                              <a:off x="1877" y="1076"/>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81" name="Freeform 940"/>
                            <p:cNvSpPr>
                              <a:spLocks/>
                            </p:cNvSpPr>
                            <p:nvPr/>
                          </p:nvSpPr>
                          <p:spPr bwMode="auto">
                            <a:xfrm>
                              <a:off x="1866" y="1067"/>
                              <a:ext cx="12" cy="22"/>
                            </a:xfrm>
                            <a:custGeom>
                              <a:avLst/>
                              <a:gdLst>
                                <a:gd name="T0" fmla="*/ 10 w 12"/>
                                <a:gd name="T1" fmla="*/ 0 h 22"/>
                                <a:gd name="T2" fmla="*/ 0 w 12"/>
                                <a:gd name="T3" fmla="*/ 0 h 22"/>
                                <a:gd name="T4" fmla="*/ 0 w 12"/>
                                <a:gd name="T5" fmla="*/ 21 h 22"/>
                                <a:gd name="T6" fmla="*/ 11 w 12"/>
                                <a:gd name="T7" fmla="*/ 21 h 22"/>
                                <a:gd name="T8" fmla="*/ 11 w 12"/>
                                <a:gd name="T9" fmla="*/ 21 h 22"/>
                                <a:gd name="T10" fmla="*/ 0 60000 65536"/>
                                <a:gd name="T11" fmla="*/ 0 60000 65536"/>
                                <a:gd name="T12" fmla="*/ 0 60000 65536"/>
                                <a:gd name="T13" fmla="*/ 0 60000 65536"/>
                                <a:gd name="T14" fmla="*/ 0 60000 65536"/>
                                <a:gd name="T15" fmla="*/ 0 w 12"/>
                                <a:gd name="T16" fmla="*/ 0 h 22"/>
                                <a:gd name="T17" fmla="*/ 12 w 12"/>
                                <a:gd name="T18" fmla="*/ 22 h 22"/>
                              </a:gdLst>
                              <a:ahLst/>
                              <a:cxnLst>
                                <a:cxn ang="T10">
                                  <a:pos x="T0" y="T1"/>
                                </a:cxn>
                                <a:cxn ang="T11">
                                  <a:pos x="T2" y="T3"/>
                                </a:cxn>
                                <a:cxn ang="T12">
                                  <a:pos x="T4" y="T5"/>
                                </a:cxn>
                                <a:cxn ang="T13">
                                  <a:pos x="T6" y="T7"/>
                                </a:cxn>
                                <a:cxn ang="T14">
                                  <a:pos x="T8" y="T9"/>
                                </a:cxn>
                              </a:cxnLst>
                              <a:rect l="T15" t="T16" r="T17" b="T18"/>
                              <a:pathLst>
                                <a:path w="12" h="22">
                                  <a:moveTo>
                                    <a:pt x="10" y="0"/>
                                  </a:moveTo>
                                  <a:lnTo>
                                    <a:pt x="0" y="0"/>
                                  </a:lnTo>
                                  <a:lnTo>
                                    <a:pt x="0" y="21"/>
                                  </a:lnTo>
                                  <a:lnTo>
                                    <a:pt x="11"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82" name="Freeform 941"/>
                            <p:cNvSpPr>
                              <a:spLocks/>
                            </p:cNvSpPr>
                            <p:nvPr/>
                          </p:nvSpPr>
                          <p:spPr bwMode="auto">
                            <a:xfrm>
                              <a:off x="1866" y="1083"/>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83" name="Freeform 942"/>
                            <p:cNvSpPr>
                              <a:spLocks/>
                            </p:cNvSpPr>
                            <p:nvPr/>
                          </p:nvSpPr>
                          <p:spPr bwMode="auto">
                            <a:xfrm>
                              <a:off x="1866" y="1067"/>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175" name="Group 943"/>
                          <p:cNvGrpSpPr>
                            <a:grpSpLocks/>
                          </p:cNvGrpSpPr>
                          <p:nvPr/>
                        </p:nvGrpSpPr>
                        <p:grpSpPr bwMode="auto">
                          <a:xfrm>
                            <a:off x="1877" y="1076"/>
                            <a:ext cx="12" cy="5"/>
                            <a:chOff x="1877" y="1076"/>
                            <a:chExt cx="12" cy="5"/>
                          </a:xfrm>
                        </p:grpSpPr>
                        <p:sp>
                          <p:nvSpPr>
                            <p:cNvPr id="1176" name="AutoShape 944"/>
                            <p:cNvSpPr>
                              <a:spLocks noChangeArrowheads="1"/>
                            </p:cNvSpPr>
                            <p:nvPr/>
                          </p:nvSpPr>
                          <p:spPr bwMode="auto">
                            <a:xfrm>
                              <a:off x="1883" y="1076"/>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77" name="Line 945"/>
                            <p:cNvSpPr>
                              <a:spLocks noChangeShapeType="1"/>
                            </p:cNvSpPr>
                            <p:nvPr/>
                          </p:nvSpPr>
                          <p:spPr bwMode="auto">
                            <a:xfrm flipH="1">
                              <a:off x="1877" y="1078"/>
                              <a:ext cx="10" cy="1"/>
                            </a:xfrm>
                            <a:prstGeom prst="line">
                              <a:avLst/>
                            </a:prstGeom>
                            <a:noFill/>
                            <a:ln w="12700">
                              <a:solidFill>
                                <a:schemeClr val="tx1"/>
                              </a:solidFill>
                              <a:round/>
                              <a:headEnd/>
                              <a:tailEnd/>
                            </a:ln>
                          </p:spPr>
                          <p:txBody>
                            <a:bodyPr wrap="none" anchor="ctr"/>
                            <a:lstStyle/>
                            <a:p>
                              <a:endParaRPr lang="it-IT"/>
                            </a:p>
                          </p:txBody>
                        </p:sp>
                        <p:sp>
                          <p:nvSpPr>
                            <p:cNvPr id="1178" name="Line 946"/>
                            <p:cNvSpPr>
                              <a:spLocks noChangeShapeType="1"/>
                            </p:cNvSpPr>
                            <p:nvPr/>
                          </p:nvSpPr>
                          <p:spPr bwMode="auto">
                            <a:xfrm flipH="1">
                              <a:off x="1880" y="1076"/>
                              <a:ext cx="9" cy="3"/>
                            </a:xfrm>
                            <a:prstGeom prst="line">
                              <a:avLst/>
                            </a:prstGeom>
                            <a:noFill/>
                            <a:ln w="12700">
                              <a:solidFill>
                                <a:schemeClr val="tx1"/>
                              </a:solidFill>
                              <a:round/>
                              <a:headEnd/>
                              <a:tailEnd/>
                            </a:ln>
                          </p:spPr>
                          <p:txBody>
                            <a:bodyPr wrap="none" anchor="ctr"/>
                            <a:lstStyle/>
                            <a:p>
                              <a:endParaRPr lang="it-IT"/>
                            </a:p>
                          </p:txBody>
                        </p:sp>
                      </p:grpSp>
                    </p:grpSp>
                    <p:grpSp>
                      <p:nvGrpSpPr>
                        <p:cNvPr id="1130" name="Group 947"/>
                        <p:cNvGrpSpPr>
                          <a:grpSpLocks/>
                        </p:cNvGrpSpPr>
                        <p:nvPr/>
                      </p:nvGrpSpPr>
                      <p:grpSpPr bwMode="auto">
                        <a:xfrm>
                          <a:off x="1866" y="1171"/>
                          <a:ext cx="23" cy="24"/>
                          <a:chOff x="1866" y="1171"/>
                          <a:chExt cx="23" cy="24"/>
                        </a:xfrm>
                      </p:grpSpPr>
                      <p:grpSp>
                        <p:nvGrpSpPr>
                          <p:cNvPr id="1164" name="Group 948"/>
                          <p:cNvGrpSpPr>
                            <a:grpSpLocks/>
                          </p:cNvGrpSpPr>
                          <p:nvPr/>
                        </p:nvGrpSpPr>
                        <p:grpSpPr bwMode="auto">
                          <a:xfrm>
                            <a:off x="1866" y="1171"/>
                            <a:ext cx="16" cy="24"/>
                            <a:chOff x="1866" y="1171"/>
                            <a:chExt cx="16" cy="24"/>
                          </a:xfrm>
                        </p:grpSpPr>
                        <p:sp>
                          <p:nvSpPr>
                            <p:cNvPr id="1169" name="Rectangle 949"/>
                            <p:cNvSpPr>
                              <a:spLocks noChangeArrowheads="1"/>
                            </p:cNvSpPr>
                            <p:nvPr/>
                          </p:nvSpPr>
                          <p:spPr bwMode="auto">
                            <a:xfrm>
                              <a:off x="1871" y="1180"/>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170" name="Oval 950"/>
                            <p:cNvSpPr>
                              <a:spLocks noChangeArrowheads="1"/>
                            </p:cNvSpPr>
                            <p:nvPr/>
                          </p:nvSpPr>
                          <p:spPr bwMode="auto">
                            <a:xfrm>
                              <a:off x="1877" y="1182"/>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71" name="Freeform 951"/>
                            <p:cNvSpPr>
                              <a:spLocks/>
                            </p:cNvSpPr>
                            <p:nvPr/>
                          </p:nvSpPr>
                          <p:spPr bwMode="auto">
                            <a:xfrm>
                              <a:off x="1866" y="1171"/>
                              <a:ext cx="12" cy="24"/>
                            </a:xfrm>
                            <a:custGeom>
                              <a:avLst/>
                              <a:gdLst>
                                <a:gd name="T0" fmla="*/ 10 w 12"/>
                                <a:gd name="T1" fmla="*/ 0 h 24"/>
                                <a:gd name="T2" fmla="*/ 0 w 12"/>
                                <a:gd name="T3" fmla="*/ 0 h 24"/>
                                <a:gd name="T4" fmla="*/ 0 w 12"/>
                                <a:gd name="T5" fmla="*/ 23 h 24"/>
                                <a:gd name="T6" fmla="*/ 11 w 12"/>
                                <a:gd name="T7" fmla="*/ 23 h 24"/>
                                <a:gd name="T8" fmla="*/ 11 w 12"/>
                                <a:gd name="T9" fmla="*/ 23 h 24"/>
                                <a:gd name="T10" fmla="*/ 0 60000 65536"/>
                                <a:gd name="T11" fmla="*/ 0 60000 65536"/>
                                <a:gd name="T12" fmla="*/ 0 60000 65536"/>
                                <a:gd name="T13" fmla="*/ 0 60000 65536"/>
                                <a:gd name="T14" fmla="*/ 0 60000 65536"/>
                                <a:gd name="T15" fmla="*/ 0 w 12"/>
                                <a:gd name="T16" fmla="*/ 0 h 24"/>
                                <a:gd name="T17" fmla="*/ 12 w 12"/>
                                <a:gd name="T18" fmla="*/ 24 h 24"/>
                              </a:gdLst>
                              <a:ahLst/>
                              <a:cxnLst>
                                <a:cxn ang="T10">
                                  <a:pos x="T0" y="T1"/>
                                </a:cxn>
                                <a:cxn ang="T11">
                                  <a:pos x="T2" y="T3"/>
                                </a:cxn>
                                <a:cxn ang="T12">
                                  <a:pos x="T4" y="T5"/>
                                </a:cxn>
                                <a:cxn ang="T13">
                                  <a:pos x="T6" y="T7"/>
                                </a:cxn>
                                <a:cxn ang="T14">
                                  <a:pos x="T8" y="T9"/>
                                </a:cxn>
                              </a:cxnLst>
                              <a:rect l="T15" t="T16" r="T17" b="T18"/>
                              <a:pathLst>
                                <a:path w="12" h="24">
                                  <a:moveTo>
                                    <a:pt x="10" y="0"/>
                                  </a:moveTo>
                                  <a:lnTo>
                                    <a:pt x="0" y="0"/>
                                  </a:lnTo>
                                  <a:lnTo>
                                    <a:pt x="0" y="23"/>
                                  </a:lnTo>
                                  <a:lnTo>
                                    <a:pt x="11"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72" name="Freeform 952"/>
                            <p:cNvSpPr>
                              <a:spLocks/>
                            </p:cNvSpPr>
                            <p:nvPr/>
                          </p:nvSpPr>
                          <p:spPr bwMode="auto">
                            <a:xfrm>
                              <a:off x="1866" y="118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73" name="Freeform 953"/>
                            <p:cNvSpPr>
                              <a:spLocks/>
                            </p:cNvSpPr>
                            <p:nvPr/>
                          </p:nvSpPr>
                          <p:spPr bwMode="auto">
                            <a:xfrm>
                              <a:off x="1866" y="1171"/>
                              <a:ext cx="16" cy="8"/>
                            </a:xfrm>
                            <a:custGeom>
                              <a:avLst/>
                              <a:gdLst>
                                <a:gd name="T0" fmla="*/ 0 w 16"/>
                                <a:gd name="T1" fmla="*/ 7 h 8"/>
                                <a:gd name="T2" fmla="*/ 12 w 16"/>
                                <a:gd name="T3" fmla="*/ 7 h 8"/>
                                <a:gd name="T4" fmla="*/ 13 w 16"/>
                                <a:gd name="T5" fmla="*/ 7 h 8"/>
                                <a:gd name="T6" fmla="*/ 14 w 16"/>
                                <a:gd name="T7" fmla="*/ 6 h 8"/>
                                <a:gd name="T8" fmla="*/ 15 w 16"/>
                                <a:gd name="T9" fmla="*/ 5 h 8"/>
                                <a:gd name="T10" fmla="*/ 15 w 16"/>
                                <a:gd name="T11" fmla="*/ 4 h 8"/>
                                <a:gd name="T12" fmla="*/ 15 w 16"/>
                                <a:gd name="T13" fmla="*/ 3 h 8"/>
                                <a:gd name="T14" fmla="*/ 14 w 16"/>
                                <a:gd name="T15" fmla="*/ 1 h 8"/>
                                <a:gd name="T16" fmla="*/ 14 w 16"/>
                                <a:gd name="T17" fmla="*/ 1 h 8"/>
                                <a:gd name="T18" fmla="*/ 13 w 16"/>
                                <a:gd name="T19" fmla="*/ 0 h 8"/>
                                <a:gd name="T20" fmla="*/ 12 w 16"/>
                                <a:gd name="T21" fmla="*/ 0 h 8"/>
                                <a:gd name="T22" fmla="*/ 0 w 16"/>
                                <a:gd name="T23" fmla="*/ 0 h 8"/>
                                <a:gd name="T24" fmla="*/ 0 w 16"/>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8"/>
                                <a:gd name="T41" fmla="*/ 16 w 16"/>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8">
                                  <a:moveTo>
                                    <a:pt x="0" y="7"/>
                                  </a:moveTo>
                                  <a:lnTo>
                                    <a:pt x="12" y="7"/>
                                  </a:lnTo>
                                  <a:lnTo>
                                    <a:pt x="13" y="7"/>
                                  </a:lnTo>
                                  <a:lnTo>
                                    <a:pt x="14" y="6"/>
                                  </a:lnTo>
                                  <a:lnTo>
                                    <a:pt x="15" y="5"/>
                                  </a:lnTo>
                                  <a:lnTo>
                                    <a:pt x="15" y="4"/>
                                  </a:lnTo>
                                  <a:lnTo>
                                    <a:pt x="15" y="3"/>
                                  </a:lnTo>
                                  <a:lnTo>
                                    <a:pt x="14" y="1"/>
                                  </a:lnTo>
                                  <a:lnTo>
                                    <a:pt x="13" y="0"/>
                                  </a:lnTo>
                                  <a:lnTo>
                                    <a:pt x="12" y="0"/>
                                  </a:lnTo>
                                  <a:lnTo>
                                    <a:pt x="0" y="0"/>
                                  </a:lnTo>
                                  <a:lnTo>
                                    <a:pt x="0"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165" name="Group 954"/>
                          <p:cNvGrpSpPr>
                            <a:grpSpLocks/>
                          </p:cNvGrpSpPr>
                          <p:nvPr/>
                        </p:nvGrpSpPr>
                        <p:grpSpPr bwMode="auto">
                          <a:xfrm>
                            <a:off x="1877" y="1181"/>
                            <a:ext cx="12" cy="4"/>
                            <a:chOff x="1877" y="1181"/>
                            <a:chExt cx="12" cy="4"/>
                          </a:xfrm>
                        </p:grpSpPr>
                        <p:sp>
                          <p:nvSpPr>
                            <p:cNvPr id="1166" name="AutoShape 955"/>
                            <p:cNvSpPr>
                              <a:spLocks noChangeArrowheads="1"/>
                            </p:cNvSpPr>
                            <p:nvPr/>
                          </p:nvSpPr>
                          <p:spPr bwMode="auto">
                            <a:xfrm>
                              <a:off x="1883" y="1181"/>
                              <a:ext cx="1" cy="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67" name="Line 956"/>
                            <p:cNvSpPr>
                              <a:spLocks noChangeShapeType="1"/>
                            </p:cNvSpPr>
                            <p:nvPr/>
                          </p:nvSpPr>
                          <p:spPr bwMode="auto">
                            <a:xfrm flipH="1">
                              <a:off x="1877" y="1182"/>
                              <a:ext cx="10" cy="3"/>
                            </a:xfrm>
                            <a:prstGeom prst="line">
                              <a:avLst/>
                            </a:prstGeom>
                            <a:noFill/>
                            <a:ln w="12700">
                              <a:solidFill>
                                <a:schemeClr val="tx1"/>
                              </a:solidFill>
                              <a:round/>
                              <a:headEnd/>
                              <a:tailEnd/>
                            </a:ln>
                          </p:spPr>
                          <p:txBody>
                            <a:bodyPr wrap="none" anchor="ctr"/>
                            <a:lstStyle/>
                            <a:p>
                              <a:endParaRPr lang="it-IT"/>
                            </a:p>
                          </p:txBody>
                        </p:sp>
                        <p:sp>
                          <p:nvSpPr>
                            <p:cNvPr id="1168" name="Line 957"/>
                            <p:cNvSpPr>
                              <a:spLocks noChangeShapeType="1"/>
                            </p:cNvSpPr>
                            <p:nvPr/>
                          </p:nvSpPr>
                          <p:spPr bwMode="auto">
                            <a:xfrm flipH="1">
                              <a:off x="1880" y="1182"/>
                              <a:ext cx="9" cy="3"/>
                            </a:xfrm>
                            <a:prstGeom prst="line">
                              <a:avLst/>
                            </a:prstGeom>
                            <a:noFill/>
                            <a:ln w="12700">
                              <a:solidFill>
                                <a:schemeClr val="tx1"/>
                              </a:solidFill>
                              <a:round/>
                              <a:headEnd/>
                              <a:tailEnd/>
                            </a:ln>
                          </p:spPr>
                          <p:txBody>
                            <a:bodyPr wrap="none" anchor="ctr"/>
                            <a:lstStyle/>
                            <a:p>
                              <a:endParaRPr lang="it-IT"/>
                            </a:p>
                          </p:txBody>
                        </p:sp>
                      </p:grpSp>
                    </p:grpSp>
                    <p:grpSp>
                      <p:nvGrpSpPr>
                        <p:cNvPr id="1131" name="Group 958"/>
                        <p:cNvGrpSpPr>
                          <a:grpSpLocks/>
                        </p:cNvGrpSpPr>
                        <p:nvPr/>
                      </p:nvGrpSpPr>
                      <p:grpSpPr bwMode="auto">
                        <a:xfrm>
                          <a:off x="1866" y="1145"/>
                          <a:ext cx="23" cy="23"/>
                          <a:chOff x="1866" y="1145"/>
                          <a:chExt cx="23" cy="23"/>
                        </a:xfrm>
                      </p:grpSpPr>
                      <p:grpSp>
                        <p:nvGrpSpPr>
                          <p:cNvPr id="1154" name="Group 959"/>
                          <p:cNvGrpSpPr>
                            <a:grpSpLocks/>
                          </p:cNvGrpSpPr>
                          <p:nvPr/>
                        </p:nvGrpSpPr>
                        <p:grpSpPr bwMode="auto">
                          <a:xfrm>
                            <a:off x="1866" y="1145"/>
                            <a:ext cx="16" cy="23"/>
                            <a:chOff x="1866" y="1145"/>
                            <a:chExt cx="16" cy="23"/>
                          </a:xfrm>
                        </p:grpSpPr>
                        <p:sp>
                          <p:nvSpPr>
                            <p:cNvPr id="1159" name="Rectangle 960"/>
                            <p:cNvSpPr>
                              <a:spLocks noChangeArrowheads="1"/>
                            </p:cNvSpPr>
                            <p:nvPr/>
                          </p:nvSpPr>
                          <p:spPr bwMode="auto">
                            <a:xfrm>
                              <a:off x="1871" y="1151"/>
                              <a:ext cx="7"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160" name="Oval 961"/>
                            <p:cNvSpPr>
                              <a:spLocks noChangeArrowheads="1"/>
                            </p:cNvSpPr>
                            <p:nvPr/>
                          </p:nvSpPr>
                          <p:spPr bwMode="auto">
                            <a:xfrm>
                              <a:off x="1877" y="1154"/>
                              <a:ext cx="1"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61" name="Freeform 962"/>
                            <p:cNvSpPr>
                              <a:spLocks/>
                            </p:cNvSpPr>
                            <p:nvPr/>
                          </p:nvSpPr>
                          <p:spPr bwMode="auto">
                            <a:xfrm>
                              <a:off x="1866" y="1145"/>
                              <a:ext cx="12" cy="23"/>
                            </a:xfrm>
                            <a:custGeom>
                              <a:avLst/>
                              <a:gdLst>
                                <a:gd name="T0" fmla="*/ 10 w 12"/>
                                <a:gd name="T1" fmla="*/ 0 h 23"/>
                                <a:gd name="T2" fmla="*/ 0 w 12"/>
                                <a:gd name="T3" fmla="*/ 0 h 23"/>
                                <a:gd name="T4" fmla="*/ 0 w 12"/>
                                <a:gd name="T5" fmla="*/ 22 h 23"/>
                                <a:gd name="T6" fmla="*/ 11 w 12"/>
                                <a:gd name="T7" fmla="*/ 22 h 23"/>
                                <a:gd name="T8" fmla="*/ 11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0" y="0"/>
                                  </a:moveTo>
                                  <a:lnTo>
                                    <a:pt x="0" y="0"/>
                                  </a:lnTo>
                                  <a:lnTo>
                                    <a:pt x="0" y="22"/>
                                  </a:lnTo>
                                  <a:lnTo>
                                    <a:pt x="11"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62" name="Freeform 963"/>
                            <p:cNvSpPr>
                              <a:spLocks/>
                            </p:cNvSpPr>
                            <p:nvPr/>
                          </p:nvSpPr>
                          <p:spPr bwMode="auto">
                            <a:xfrm>
                              <a:off x="1866" y="1162"/>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63" name="Freeform 964"/>
                            <p:cNvSpPr>
                              <a:spLocks/>
                            </p:cNvSpPr>
                            <p:nvPr/>
                          </p:nvSpPr>
                          <p:spPr bwMode="auto">
                            <a:xfrm>
                              <a:off x="1866" y="1145"/>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155" name="Group 965"/>
                          <p:cNvGrpSpPr>
                            <a:grpSpLocks/>
                          </p:cNvGrpSpPr>
                          <p:nvPr/>
                        </p:nvGrpSpPr>
                        <p:grpSpPr bwMode="auto">
                          <a:xfrm>
                            <a:off x="1877" y="1153"/>
                            <a:ext cx="12" cy="6"/>
                            <a:chOff x="1877" y="1153"/>
                            <a:chExt cx="12" cy="6"/>
                          </a:xfrm>
                        </p:grpSpPr>
                        <p:sp>
                          <p:nvSpPr>
                            <p:cNvPr id="1156" name="AutoShape 966"/>
                            <p:cNvSpPr>
                              <a:spLocks noChangeArrowheads="1"/>
                            </p:cNvSpPr>
                            <p:nvPr/>
                          </p:nvSpPr>
                          <p:spPr bwMode="auto">
                            <a:xfrm>
                              <a:off x="1883" y="1153"/>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57" name="Line 967"/>
                            <p:cNvSpPr>
                              <a:spLocks noChangeShapeType="1"/>
                            </p:cNvSpPr>
                            <p:nvPr/>
                          </p:nvSpPr>
                          <p:spPr bwMode="auto">
                            <a:xfrm flipH="1">
                              <a:off x="1877" y="1155"/>
                              <a:ext cx="10" cy="3"/>
                            </a:xfrm>
                            <a:prstGeom prst="line">
                              <a:avLst/>
                            </a:prstGeom>
                            <a:noFill/>
                            <a:ln w="12700">
                              <a:solidFill>
                                <a:schemeClr val="tx1"/>
                              </a:solidFill>
                              <a:round/>
                              <a:headEnd/>
                              <a:tailEnd/>
                            </a:ln>
                          </p:spPr>
                          <p:txBody>
                            <a:bodyPr wrap="none" anchor="ctr"/>
                            <a:lstStyle/>
                            <a:p>
                              <a:endParaRPr lang="it-IT"/>
                            </a:p>
                          </p:txBody>
                        </p:sp>
                        <p:sp>
                          <p:nvSpPr>
                            <p:cNvPr id="1158" name="Line 968"/>
                            <p:cNvSpPr>
                              <a:spLocks noChangeShapeType="1"/>
                            </p:cNvSpPr>
                            <p:nvPr/>
                          </p:nvSpPr>
                          <p:spPr bwMode="auto">
                            <a:xfrm flipH="1">
                              <a:off x="1880" y="1154"/>
                              <a:ext cx="9" cy="4"/>
                            </a:xfrm>
                            <a:prstGeom prst="line">
                              <a:avLst/>
                            </a:prstGeom>
                            <a:noFill/>
                            <a:ln w="12700">
                              <a:solidFill>
                                <a:schemeClr val="tx1"/>
                              </a:solidFill>
                              <a:round/>
                              <a:headEnd/>
                              <a:tailEnd/>
                            </a:ln>
                          </p:spPr>
                          <p:txBody>
                            <a:bodyPr wrap="none" anchor="ctr"/>
                            <a:lstStyle/>
                            <a:p>
                              <a:endParaRPr lang="it-IT"/>
                            </a:p>
                          </p:txBody>
                        </p:sp>
                      </p:grpSp>
                    </p:grpSp>
                    <p:grpSp>
                      <p:nvGrpSpPr>
                        <p:cNvPr id="1132" name="Group 969"/>
                        <p:cNvGrpSpPr>
                          <a:grpSpLocks/>
                        </p:cNvGrpSpPr>
                        <p:nvPr/>
                      </p:nvGrpSpPr>
                      <p:grpSpPr bwMode="auto">
                        <a:xfrm>
                          <a:off x="1866" y="1030"/>
                          <a:ext cx="25" cy="22"/>
                          <a:chOff x="1866" y="1030"/>
                          <a:chExt cx="25" cy="22"/>
                        </a:xfrm>
                      </p:grpSpPr>
                      <p:grpSp>
                        <p:nvGrpSpPr>
                          <p:cNvPr id="1144" name="Group 970"/>
                          <p:cNvGrpSpPr>
                            <a:grpSpLocks/>
                          </p:cNvGrpSpPr>
                          <p:nvPr/>
                        </p:nvGrpSpPr>
                        <p:grpSpPr bwMode="auto">
                          <a:xfrm>
                            <a:off x="1866" y="1030"/>
                            <a:ext cx="17" cy="22"/>
                            <a:chOff x="1866" y="1030"/>
                            <a:chExt cx="17" cy="22"/>
                          </a:xfrm>
                        </p:grpSpPr>
                        <p:sp>
                          <p:nvSpPr>
                            <p:cNvPr id="1149" name="Rectangle 971"/>
                            <p:cNvSpPr>
                              <a:spLocks noChangeArrowheads="1"/>
                            </p:cNvSpPr>
                            <p:nvPr/>
                          </p:nvSpPr>
                          <p:spPr bwMode="auto">
                            <a:xfrm>
                              <a:off x="1871" y="1036"/>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150" name="Oval 972"/>
                            <p:cNvSpPr>
                              <a:spLocks noChangeArrowheads="1"/>
                            </p:cNvSpPr>
                            <p:nvPr/>
                          </p:nvSpPr>
                          <p:spPr bwMode="auto">
                            <a:xfrm>
                              <a:off x="1875" y="1039"/>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51" name="Freeform 973"/>
                            <p:cNvSpPr>
                              <a:spLocks/>
                            </p:cNvSpPr>
                            <p:nvPr/>
                          </p:nvSpPr>
                          <p:spPr bwMode="auto">
                            <a:xfrm>
                              <a:off x="1866" y="1030"/>
                              <a:ext cx="13" cy="22"/>
                            </a:xfrm>
                            <a:custGeom>
                              <a:avLst/>
                              <a:gdLst>
                                <a:gd name="T0" fmla="*/ 11 w 13"/>
                                <a:gd name="T1" fmla="*/ 0 h 22"/>
                                <a:gd name="T2" fmla="*/ 0 w 13"/>
                                <a:gd name="T3" fmla="*/ 0 h 22"/>
                                <a:gd name="T4" fmla="*/ 0 w 13"/>
                                <a:gd name="T5" fmla="*/ 21 h 22"/>
                                <a:gd name="T6" fmla="*/ 12 w 13"/>
                                <a:gd name="T7" fmla="*/ 21 h 22"/>
                                <a:gd name="T8" fmla="*/ 12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1" y="0"/>
                                  </a:moveTo>
                                  <a:lnTo>
                                    <a:pt x="0" y="0"/>
                                  </a:lnTo>
                                  <a:lnTo>
                                    <a:pt x="0" y="21"/>
                                  </a:lnTo>
                                  <a:lnTo>
                                    <a:pt x="12"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52" name="Freeform 974"/>
                            <p:cNvSpPr>
                              <a:spLocks/>
                            </p:cNvSpPr>
                            <p:nvPr/>
                          </p:nvSpPr>
                          <p:spPr bwMode="auto">
                            <a:xfrm>
                              <a:off x="1866" y="1047"/>
                              <a:ext cx="17" cy="5"/>
                            </a:xfrm>
                            <a:custGeom>
                              <a:avLst/>
                              <a:gdLst>
                                <a:gd name="T0" fmla="*/ 0 w 17"/>
                                <a:gd name="T1" fmla="*/ 4 h 5"/>
                                <a:gd name="T2" fmla="*/ 13 w 17"/>
                                <a:gd name="T3" fmla="*/ 4 h 5"/>
                                <a:gd name="T4" fmla="*/ 14 w 17"/>
                                <a:gd name="T5" fmla="*/ 4 h 5"/>
                                <a:gd name="T6" fmla="*/ 15 w 17"/>
                                <a:gd name="T7" fmla="*/ 3 h 5"/>
                                <a:gd name="T8" fmla="*/ 16 w 17"/>
                                <a:gd name="T9" fmla="*/ 3 h 5"/>
                                <a:gd name="T10" fmla="*/ 16 w 17"/>
                                <a:gd name="T11" fmla="*/ 2 h 5"/>
                                <a:gd name="T12" fmla="*/ 16 w 17"/>
                                <a:gd name="T13" fmla="*/ 2 h 5"/>
                                <a:gd name="T14" fmla="*/ 15 w 17"/>
                                <a:gd name="T15" fmla="*/ 1 h 5"/>
                                <a:gd name="T16" fmla="*/ 14 w 17"/>
                                <a:gd name="T17" fmla="*/ 0 h 5"/>
                                <a:gd name="T18" fmla="*/ 14 w 17"/>
                                <a:gd name="T19" fmla="*/ 0 h 5"/>
                                <a:gd name="T20" fmla="*/ 13 w 17"/>
                                <a:gd name="T21" fmla="*/ 0 h 5"/>
                                <a:gd name="T22" fmla="*/ 0 w 17"/>
                                <a:gd name="T23" fmla="*/ 0 h 5"/>
                                <a:gd name="T24" fmla="*/ 0 w 17"/>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5"/>
                                <a:gd name="T41" fmla="*/ 17 w 17"/>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5">
                                  <a:moveTo>
                                    <a:pt x="0" y="4"/>
                                  </a:moveTo>
                                  <a:lnTo>
                                    <a:pt x="13" y="4"/>
                                  </a:lnTo>
                                  <a:lnTo>
                                    <a:pt x="14" y="4"/>
                                  </a:lnTo>
                                  <a:lnTo>
                                    <a:pt x="15" y="3"/>
                                  </a:lnTo>
                                  <a:lnTo>
                                    <a:pt x="16" y="3"/>
                                  </a:lnTo>
                                  <a:lnTo>
                                    <a:pt x="16" y="2"/>
                                  </a:lnTo>
                                  <a:lnTo>
                                    <a:pt x="15" y="1"/>
                                  </a:lnTo>
                                  <a:lnTo>
                                    <a:pt x="14" y="0"/>
                                  </a:lnTo>
                                  <a:lnTo>
                                    <a:pt x="13" y="0"/>
                                  </a:lnTo>
                                  <a:lnTo>
                                    <a:pt x="0" y="0"/>
                                  </a:lnTo>
                                  <a:lnTo>
                                    <a:pt x="0"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53" name="Freeform 975"/>
                            <p:cNvSpPr>
                              <a:spLocks/>
                            </p:cNvSpPr>
                            <p:nvPr/>
                          </p:nvSpPr>
                          <p:spPr bwMode="auto">
                            <a:xfrm>
                              <a:off x="1866" y="1030"/>
                              <a:ext cx="17" cy="7"/>
                            </a:xfrm>
                            <a:custGeom>
                              <a:avLst/>
                              <a:gdLst>
                                <a:gd name="T0" fmla="*/ 0 w 17"/>
                                <a:gd name="T1" fmla="*/ 6 h 7"/>
                                <a:gd name="T2" fmla="*/ 13 w 17"/>
                                <a:gd name="T3" fmla="*/ 6 h 7"/>
                                <a:gd name="T4" fmla="*/ 14 w 17"/>
                                <a:gd name="T5" fmla="*/ 6 h 7"/>
                                <a:gd name="T6" fmla="*/ 15 w 17"/>
                                <a:gd name="T7" fmla="*/ 5 h 7"/>
                                <a:gd name="T8" fmla="*/ 16 w 17"/>
                                <a:gd name="T9" fmla="*/ 4 h 7"/>
                                <a:gd name="T10" fmla="*/ 16 w 17"/>
                                <a:gd name="T11" fmla="*/ 3 h 7"/>
                                <a:gd name="T12" fmla="*/ 16 w 17"/>
                                <a:gd name="T13" fmla="*/ 2 h 7"/>
                                <a:gd name="T14" fmla="*/ 15 w 17"/>
                                <a:gd name="T15" fmla="*/ 1 h 7"/>
                                <a:gd name="T16" fmla="*/ 14 w 17"/>
                                <a:gd name="T17" fmla="*/ 1 h 7"/>
                                <a:gd name="T18" fmla="*/ 14 w 17"/>
                                <a:gd name="T19" fmla="*/ 0 h 7"/>
                                <a:gd name="T20" fmla="*/ 13 w 17"/>
                                <a:gd name="T21" fmla="*/ 0 h 7"/>
                                <a:gd name="T22" fmla="*/ 0 w 17"/>
                                <a:gd name="T23" fmla="*/ 0 h 7"/>
                                <a:gd name="T24" fmla="*/ 0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0" y="6"/>
                                  </a:moveTo>
                                  <a:lnTo>
                                    <a:pt x="13" y="6"/>
                                  </a:lnTo>
                                  <a:lnTo>
                                    <a:pt x="14" y="6"/>
                                  </a:lnTo>
                                  <a:lnTo>
                                    <a:pt x="15" y="5"/>
                                  </a:lnTo>
                                  <a:lnTo>
                                    <a:pt x="16" y="4"/>
                                  </a:lnTo>
                                  <a:lnTo>
                                    <a:pt x="16" y="3"/>
                                  </a:lnTo>
                                  <a:lnTo>
                                    <a:pt x="16" y="2"/>
                                  </a:lnTo>
                                  <a:lnTo>
                                    <a:pt x="15" y="1"/>
                                  </a:lnTo>
                                  <a:lnTo>
                                    <a:pt x="14" y="1"/>
                                  </a:lnTo>
                                  <a:lnTo>
                                    <a:pt x="14" y="0"/>
                                  </a:lnTo>
                                  <a:lnTo>
                                    <a:pt x="13"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145" name="Group 976"/>
                          <p:cNvGrpSpPr>
                            <a:grpSpLocks/>
                          </p:cNvGrpSpPr>
                          <p:nvPr/>
                        </p:nvGrpSpPr>
                        <p:grpSpPr bwMode="auto">
                          <a:xfrm>
                            <a:off x="1878" y="1039"/>
                            <a:ext cx="13" cy="6"/>
                            <a:chOff x="1878" y="1039"/>
                            <a:chExt cx="13" cy="6"/>
                          </a:xfrm>
                        </p:grpSpPr>
                        <p:sp>
                          <p:nvSpPr>
                            <p:cNvPr id="1146" name="AutoShape 977"/>
                            <p:cNvSpPr>
                              <a:spLocks noChangeArrowheads="1"/>
                            </p:cNvSpPr>
                            <p:nvPr/>
                          </p:nvSpPr>
                          <p:spPr bwMode="auto">
                            <a:xfrm>
                              <a:off x="1883" y="1039"/>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47" name="Line 978"/>
                            <p:cNvSpPr>
                              <a:spLocks noChangeShapeType="1"/>
                            </p:cNvSpPr>
                            <p:nvPr/>
                          </p:nvSpPr>
                          <p:spPr bwMode="auto">
                            <a:xfrm flipH="1">
                              <a:off x="1878" y="1041"/>
                              <a:ext cx="10" cy="2"/>
                            </a:xfrm>
                            <a:prstGeom prst="line">
                              <a:avLst/>
                            </a:prstGeom>
                            <a:noFill/>
                            <a:ln w="12700">
                              <a:solidFill>
                                <a:schemeClr val="tx1"/>
                              </a:solidFill>
                              <a:round/>
                              <a:headEnd/>
                              <a:tailEnd/>
                            </a:ln>
                          </p:spPr>
                          <p:txBody>
                            <a:bodyPr wrap="none" anchor="ctr"/>
                            <a:lstStyle/>
                            <a:p>
                              <a:endParaRPr lang="it-IT"/>
                            </a:p>
                          </p:txBody>
                        </p:sp>
                        <p:sp>
                          <p:nvSpPr>
                            <p:cNvPr id="1148" name="Line 979"/>
                            <p:cNvSpPr>
                              <a:spLocks noChangeShapeType="1"/>
                            </p:cNvSpPr>
                            <p:nvPr/>
                          </p:nvSpPr>
                          <p:spPr bwMode="auto">
                            <a:xfrm flipH="1">
                              <a:off x="1880" y="1040"/>
                              <a:ext cx="11" cy="3"/>
                            </a:xfrm>
                            <a:prstGeom prst="line">
                              <a:avLst/>
                            </a:prstGeom>
                            <a:noFill/>
                            <a:ln w="12700">
                              <a:solidFill>
                                <a:schemeClr val="tx1"/>
                              </a:solidFill>
                              <a:round/>
                              <a:headEnd/>
                              <a:tailEnd/>
                            </a:ln>
                          </p:spPr>
                          <p:txBody>
                            <a:bodyPr wrap="none" anchor="ctr"/>
                            <a:lstStyle/>
                            <a:p>
                              <a:endParaRPr lang="it-IT"/>
                            </a:p>
                          </p:txBody>
                        </p:sp>
                      </p:grpSp>
                    </p:grpSp>
                    <p:grpSp>
                      <p:nvGrpSpPr>
                        <p:cNvPr id="1133" name="Group 980"/>
                        <p:cNvGrpSpPr>
                          <a:grpSpLocks/>
                        </p:cNvGrpSpPr>
                        <p:nvPr/>
                      </p:nvGrpSpPr>
                      <p:grpSpPr bwMode="auto">
                        <a:xfrm>
                          <a:off x="1866" y="1001"/>
                          <a:ext cx="25" cy="23"/>
                          <a:chOff x="1866" y="1001"/>
                          <a:chExt cx="25" cy="23"/>
                        </a:xfrm>
                      </p:grpSpPr>
                      <p:grpSp>
                        <p:nvGrpSpPr>
                          <p:cNvPr id="1134" name="Group 981"/>
                          <p:cNvGrpSpPr>
                            <a:grpSpLocks/>
                          </p:cNvGrpSpPr>
                          <p:nvPr/>
                        </p:nvGrpSpPr>
                        <p:grpSpPr bwMode="auto">
                          <a:xfrm>
                            <a:off x="1866" y="1001"/>
                            <a:ext cx="17" cy="23"/>
                            <a:chOff x="1866" y="1001"/>
                            <a:chExt cx="17" cy="23"/>
                          </a:xfrm>
                        </p:grpSpPr>
                        <p:sp>
                          <p:nvSpPr>
                            <p:cNvPr id="1139" name="Rectangle 982"/>
                            <p:cNvSpPr>
                              <a:spLocks noChangeArrowheads="1"/>
                            </p:cNvSpPr>
                            <p:nvPr/>
                          </p:nvSpPr>
                          <p:spPr bwMode="auto">
                            <a:xfrm>
                              <a:off x="1871" y="1008"/>
                              <a:ext cx="7" cy="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140" name="Oval 983"/>
                            <p:cNvSpPr>
                              <a:spLocks noChangeArrowheads="1"/>
                            </p:cNvSpPr>
                            <p:nvPr/>
                          </p:nvSpPr>
                          <p:spPr bwMode="auto">
                            <a:xfrm>
                              <a:off x="1875" y="1010"/>
                              <a:ext cx="7"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41" name="Freeform 984"/>
                            <p:cNvSpPr>
                              <a:spLocks/>
                            </p:cNvSpPr>
                            <p:nvPr/>
                          </p:nvSpPr>
                          <p:spPr bwMode="auto">
                            <a:xfrm>
                              <a:off x="1866" y="1001"/>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42" name="Freeform 985"/>
                            <p:cNvSpPr>
                              <a:spLocks/>
                            </p:cNvSpPr>
                            <p:nvPr/>
                          </p:nvSpPr>
                          <p:spPr bwMode="auto">
                            <a:xfrm>
                              <a:off x="1866" y="1017"/>
                              <a:ext cx="17" cy="7"/>
                            </a:xfrm>
                            <a:custGeom>
                              <a:avLst/>
                              <a:gdLst>
                                <a:gd name="T0" fmla="*/ 0 w 17"/>
                                <a:gd name="T1" fmla="*/ 6 h 7"/>
                                <a:gd name="T2" fmla="*/ 13 w 17"/>
                                <a:gd name="T3" fmla="*/ 6 h 7"/>
                                <a:gd name="T4" fmla="*/ 14 w 17"/>
                                <a:gd name="T5" fmla="*/ 6 h 7"/>
                                <a:gd name="T6" fmla="*/ 15 w 17"/>
                                <a:gd name="T7" fmla="*/ 5 h 7"/>
                                <a:gd name="T8" fmla="*/ 16 w 17"/>
                                <a:gd name="T9" fmla="*/ 4 h 7"/>
                                <a:gd name="T10" fmla="*/ 16 w 17"/>
                                <a:gd name="T11" fmla="*/ 3 h 7"/>
                                <a:gd name="T12" fmla="*/ 16 w 17"/>
                                <a:gd name="T13" fmla="*/ 2 h 7"/>
                                <a:gd name="T14" fmla="*/ 15 w 17"/>
                                <a:gd name="T15" fmla="*/ 1 h 7"/>
                                <a:gd name="T16" fmla="*/ 14 w 17"/>
                                <a:gd name="T17" fmla="*/ 1 h 7"/>
                                <a:gd name="T18" fmla="*/ 14 w 17"/>
                                <a:gd name="T19" fmla="*/ 0 h 7"/>
                                <a:gd name="T20" fmla="*/ 13 w 17"/>
                                <a:gd name="T21" fmla="*/ 0 h 7"/>
                                <a:gd name="T22" fmla="*/ 0 w 17"/>
                                <a:gd name="T23" fmla="*/ 0 h 7"/>
                                <a:gd name="T24" fmla="*/ 0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0" y="6"/>
                                  </a:moveTo>
                                  <a:lnTo>
                                    <a:pt x="13" y="6"/>
                                  </a:lnTo>
                                  <a:lnTo>
                                    <a:pt x="14" y="6"/>
                                  </a:lnTo>
                                  <a:lnTo>
                                    <a:pt x="15" y="5"/>
                                  </a:lnTo>
                                  <a:lnTo>
                                    <a:pt x="16" y="4"/>
                                  </a:lnTo>
                                  <a:lnTo>
                                    <a:pt x="16" y="3"/>
                                  </a:lnTo>
                                  <a:lnTo>
                                    <a:pt x="16" y="2"/>
                                  </a:lnTo>
                                  <a:lnTo>
                                    <a:pt x="15" y="1"/>
                                  </a:lnTo>
                                  <a:lnTo>
                                    <a:pt x="14" y="1"/>
                                  </a:lnTo>
                                  <a:lnTo>
                                    <a:pt x="14" y="0"/>
                                  </a:lnTo>
                                  <a:lnTo>
                                    <a:pt x="13" y="0"/>
                                  </a:lnTo>
                                  <a:lnTo>
                                    <a:pt x="0" y="0"/>
                                  </a:lnTo>
                                  <a:lnTo>
                                    <a:pt x="0"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43" name="Freeform 986"/>
                            <p:cNvSpPr>
                              <a:spLocks/>
                            </p:cNvSpPr>
                            <p:nvPr/>
                          </p:nvSpPr>
                          <p:spPr bwMode="auto">
                            <a:xfrm>
                              <a:off x="1866" y="1001"/>
                              <a:ext cx="17" cy="7"/>
                            </a:xfrm>
                            <a:custGeom>
                              <a:avLst/>
                              <a:gdLst>
                                <a:gd name="T0" fmla="*/ 0 w 17"/>
                                <a:gd name="T1" fmla="*/ 6 h 7"/>
                                <a:gd name="T2" fmla="*/ 13 w 17"/>
                                <a:gd name="T3" fmla="*/ 6 h 7"/>
                                <a:gd name="T4" fmla="*/ 14 w 17"/>
                                <a:gd name="T5" fmla="*/ 6 h 7"/>
                                <a:gd name="T6" fmla="*/ 15 w 17"/>
                                <a:gd name="T7" fmla="*/ 5 h 7"/>
                                <a:gd name="T8" fmla="*/ 16 w 17"/>
                                <a:gd name="T9" fmla="*/ 4 h 7"/>
                                <a:gd name="T10" fmla="*/ 16 w 17"/>
                                <a:gd name="T11" fmla="*/ 3 h 7"/>
                                <a:gd name="T12" fmla="*/ 16 w 17"/>
                                <a:gd name="T13" fmla="*/ 2 h 7"/>
                                <a:gd name="T14" fmla="*/ 15 w 17"/>
                                <a:gd name="T15" fmla="*/ 1 h 7"/>
                                <a:gd name="T16" fmla="*/ 14 w 17"/>
                                <a:gd name="T17" fmla="*/ 1 h 7"/>
                                <a:gd name="T18" fmla="*/ 14 w 17"/>
                                <a:gd name="T19" fmla="*/ 0 h 7"/>
                                <a:gd name="T20" fmla="*/ 13 w 17"/>
                                <a:gd name="T21" fmla="*/ 0 h 7"/>
                                <a:gd name="T22" fmla="*/ 0 w 17"/>
                                <a:gd name="T23" fmla="*/ 0 h 7"/>
                                <a:gd name="T24" fmla="*/ 0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0" y="6"/>
                                  </a:moveTo>
                                  <a:lnTo>
                                    <a:pt x="13" y="6"/>
                                  </a:lnTo>
                                  <a:lnTo>
                                    <a:pt x="14" y="6"/>
                                  </a:lnTo>
                                  <a:lnTo>
                                    <a:pt x="15" y="5"/>
                                  </a:lnTo>
                                  <a:lnTo>
                                    <a:pt x="16" y="4"/>
                                  </a:lnTo>
                                  <a:lnTo>
                                    <a:pt x="16" y="3"/>
                                  </a:lnTo>
                                  <a:lnTo>
                                    <a:pt x="16" y="2"/>
                                  </a:lnTo>
                                  <a:lnTo>
                                    <a:pt x="15" y="1"/>
                                  </a:lnTo>
                                  <a:lnTo>
                                    <a:pt x="14" y="1"/>
                                  </a:lnTo>
                                  <a:lnTo>
                                    <a:pt x="14" y="0"/>
                                  </a:lnTo>
                                  <a:lnTo>
                                    <a:pt x="13"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135" name="Group 987"/>
                          <p:cNvGrpSpPr>
                            <a:grpSpLocks/>
                          </p:cNvGrpSpPr>
                          <p:nvPr/>
                        </p:nvGrpSpPr>
                        <p:grpSpPr bwMode="auto">
                          <a:xfrm>
                            <a:off x="1878" y="1010"/>
                            <a:ext cx="13" cy="5"/>
                            <a:chOff x="1878" y="1010"/>
                            <a:chExt cx="13" cy="5"/>
                          </a:xfrm>
                        </p:grpSpPr>
                        <p:sp>
                          <p:nvSpPr>
                            <p:cNvPr id="1136" name="AutoShape 988"/>
                            <p:cNvSpPr>
                              <a:spLocks noChangeArrowheads="1"/>
                            </p:cNvSpPr>
                            <p:nvPr/>
                          </p:nvSpPr>
                          <p:spPr bwMode="auto">
                            <a:xfrm>
                              <a:off x="1883" y="1010"/>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37" name="Line 989"/>
                            <p:cNvSpPr>
                              <a:spLocks noChangeShapeType="1"/>
                            </p:cNvSpPr>
                            <p:nvPr/>
                          </p:nvSpPr>
                          <p:spPr bwMode="auto">
                            <a:xfrm flipH="1">
                              <a:off x="1878" y="1011"/>
                              <a:ext cx="10" cy="2"/>
                            </a:xfrm>
                            <a:prstGeom prst="line">
                              <a:avLst/>
                            </a:prstGeom>
                            <a:noFill/>
                            <a:ln w="12700">
                              <a:solidFill>
                                <a:schemeClr val="tx1"/>
                              </a:solidFill>
                              <a:round/>
                              <a:headEnd/>
                              <a:tailEnd/>
                            </a:ln>
                          </p:spPr>
                          <p:txBody>
                            <a:bodyPr wrap="none" anchor="ctr"/>
                            <a:lstStyle/>
                            <a:p>
                              <a:endParaRPr lang="it-IT"/>
                            </a:p>
                          </p:txBody>
                        </p:sp>
                        <p:sp>
                          <p:nvSpPr>
                            <p:cNvPr id="1138" name="Line 990"/>
                            <p:cNvSpPr>
                              <a:spLocks noChangeShapeType="1"/>
                            </p:cNvSpPr>
                            <p:nvPr/>
                          </p:nvSpPr>
                          <p:spPr bwMode="auto">
                            <a:xfrm flipH="1">
                              <a:off x="1880" y="1011"/>
                              <a:ext cx="11" cy="2"/>
                            </a:xfrm>
                            <a:prstGeom prst="line">
                              <a:avLst/>
                            </a:prstGeom>
                            <a:noFill/>
                            <a:ln w="12700">
                              <a:solidFill>
                                <a:schemeClr val="tx1"/>
                              </a:solidFill>
                              <a:round/>
                              <a:headEnd/>
                              <a:tailEnd/>
                            </a:ln>
                          </p:spPr>
                          <p:txBody>
                            <a:bodyPr wrap="none" anchor="ctr"/>
                            <a:lstStyle/>
                            <a:p>
                              <a:endParaRPr lang="it-IT"/>
                            </a:p>
                          </p:txBody>
                        </p:sp>
                      </p:grpSp>
                    </p:grpSp>
                  </p:grpSp>
                  <p:sp>
                    <p:nvSpPr>
                      <p:cNvPr id="160" name="Oval 991"/>
                      <p:cNvSpPr>
                        <a:spLocks noChangeArrowheads="1"/>
                      </p:cNvSpPr>
                      <p:nvPr/>
                    </p:nvSpPr>
                    <p:spPr bwMode="auto">
                      <a:xfrm>
                        <a:off x="2282" y="1828"/>
                        <a:ext cx="164" cy="131"/>
                      </a:xfrm>
                      <a:prstGeom prst="ellipse">
                        <a:avLst/>
                      </a:prstGeom>
                      <a:gradFill rotWithShape="0">
                        <a:gsLst>
                          <a:gs pos="0">
                            <a:srgbClr val="006B61"/>
                          </a:gs>
                          <a:gs pos="50000">
                            <a:srgbClr val="66A6A0"/>
                          </a:gs>
                          <a:gs pos="100000">
                            <a:srgbClr val="006B61"/>
                          </a:gs>
                        </a:gsLst>
                        <a:lin ang="18900000" scaled="1"/>
                      </a:gradFill>
                      <a:ln w="12700">
                        <a:solidFill>
                          <a:schemeClr val="tx1"/>
                        </a:solidFill>
                        <a:round/>
                        <a:headEnd/>
                        <a:tailEnd/>
                      </a:ln>
                    </p:spPr>
                    <p:txBody>
                      <a:bodyPr wrap="none" anchor="ctr"/>
                      <a:lstStyle/>
                      <a:p>
                        <a:endParaRPr lang="it-IT">
                          <a:cs typeface="Times New Roman" pitchFamily="18" charset="0"/>
                        </a:endParaRPr>
                      </a:p>
                    </p:txBody>
                  </p:sp>
                  <p:sp>
                    <p:nvSpPr>
                      <p:cNvPr id="161" name="Oval 992"/>
                      <p:cNvSpPr>
                        <a:spLocks noChangeArrowheads="1"/>
                      </p:cNvSpPr>
                      <p:nvPr/>
                    </p:nvSpPr>
                    <p:spPr bwMode="auto">
                      <a:xfrm>
                        <a:off x="2342" y="1874"/>
                        <a:ext cx="50" cy="38"/>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162" name="Freeform 993"/>
                      <p:cNvSpPr>
                        <a:spLocks/>
                      </p:cNvSpPr>
                      <p:nvPr/>
                    </p:nvSpPr>
                    <p:spPr bwMode="auto">
                      <a:xfrm>
                        <a:off x="2240" y="1774"/>
                        <a:ext cx="228" cy="235"/>
                      </a:xfrm>
                      <a:custGeom>
                        <a:avLst/>
                        <a:gdLst>
                          <a:gd name="T0" fmla="*/ 80 w 248"/>
                          <a:gd name="T1" fmla="*/ 0 h 303"/>
                          <a:gd name="T2" fmla="*/ 97 w 248"/>
                          <a:gd name="T3" fmla="*/ 46 h 303"/>
                          <a:gd name="T4" fmla="*/ 163 w 248"/>
                          <a:gd name="T5" fmla="*/ 85 h 303"/>
                          <a:gd name="T6" fmla="*/ 159 w 248"/>
                          <a:gd name="T7" fmla="*/ 85 h 303"/>
                          <a:gd name="T8" fmla="*/ 93 w 248"/>
                          <a:gd name="T9" fmla="*/ 46 h 303"/>
                          <a:gd name="T10" fmla="*/ 0 w 248"/>
                          <a:gd name="T11" fmla="*/ 22 h 303"/>
                          <a:gd name="T12" fmla="*/ 6 w 248"/>
                          <a:gd name="T13" fmla="*/ 18 h 303"/>
                          <a:gd name="T14" fmla="*/ 13 w 248"/>
                          <a:gd name="T15" fmla="*/ 16 h 303"/>
                          <a:gd name="T16" fmla="*/ 19 w 248"/>
                          <a:gd name="T17" fmla="*/ 12 h 303"/>
                          <a:gd name="T18" fmla="*/ 29 w 248"/>
                          <a:gd name="T19" fmla="*/ 9 h 303"/>
                          <a:gd name="T20" fmla="*/ 36 w 248"/>
                          <a:gd name="T21" fmla="*/ 7 h 303"/>
                          <a:gd name="T22" fmla="*/ 44 w 248"/>
                          <a:gd name="T23" fmla="*/ 5 h 303"/>
                          <a:gd name="T24" fmla="*/ 54 w 248"/>
                          <a:gd name="T25" fmla="*/ 3 h 303"/>
                          <a:gd name="T26" fmla="*/ 64 w 248"/>
                          <a:gd name="T27" fmla="*/ 2 h 303"/>
                          <a:gd name="T28" fmla="*/ 75 w 248"/>
                          <a:gd name="T29" fmla="*/ 1 h 303"/>
                          <a:gd name="T30" fmla="*/ 80 w 248"/>
                          <a:gd name="T31" fmla="*/ 0 h 3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8"/>
                          <a:gd name="T49" fmla="*/ 0 h 303"/>
                          <a:gd name="T50" fmla="*/ 248 w 248"/>
                          <a:gd name="T51" fmla="*/ 303 h 3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8" h="303">
                            <a:moveTo>
                              <a:pt x="122" y="0"/>
                            </a:moveTo>
                            <a:lnTo>
                              <a:pt x="147" y="162"/>
                            </a:lnTo>
                            <a:lnTo>
                              <a:pt x="247" y="299"/>
                            </a:lnTo>
                            <a:lnTo>
                              <a:pt x="242" y="302"/>
                            </a:lnTo>
                            <a:lnTo>
                              <a:pt x="141" y="164"/>
                            </a:lnTo>
                            <a:lnTo>
                              <a:pt x="0" y="77"/>
                            </a:lnTo>
                            <a:lnTo>
                              <a:pt x="10" y="64"/>
                            </a:lnTo>
                            <a:lnTo>
                              <a:pt x="18" y="55"/>
                            </a:lnTo>
                            <a:lnTo>
                              <a:pt x="29" y="42"/>
                            </a:lnTo>
                            <a:lnTo>
                              <a:pt x="43" y="32"/>
                            </a:lnTo>
                            <a:lnTo>
                              <a:pt x="54" y="25"/>
                            </a:lnTo>
                            <a:lnTo>
                              <a:pt x="67" y="17"/>
                            </a:lnTo>
                            <a:lnTo>
                              <a:pt x="83" y="11"/>
                            </a:lnTo>
                            <a:lnTo>
                              <a:pt x="98" y="5"/>
                            </a:lnTo>
                            <a:lnTo>
                              <a:pt x="115" y="1"/>
                            </a:lnTo>
                            <a:lnTo>
                              <a:pt x="122" y="0"/>
                            </a:lnTo>
                          </a:path>
                        </a:pathLst>
                      </a:custGeom>
                      <a:noFill/>
                      <a:ln w="25400" cap="rnd" cmpd="sng">
                        <a:solidFill>
                          <a:srgbClr val="000000"/>
                        </a:solidFill>
                        <a:prstDash val="solid"/>
                        <a:round/>
                        <a:headEnd type="none" w="med" len="med"/>
                        <a:tailEnd type="none" w="med" len="med"/>
                      </a:ln>
                    </p:spPr>
                    <p:txBody>
                      <a:bodyPr/>
                      <a:lstStyle/>
                      <a:p>
                        <a:endParaRPr lang="it-IT"/>
                      </a:p>
                    </p:txBody>
                  </p:sp>
                  <p:sp>
                    <p:nvSpPr>
                      <p:cNvPr id="163" name="Freeform 994"/>
                      <p:cNvSpPr>
                        <a:spLocks/>
                      </p:cNvSpPr>
                      <p:nvPr/>
                    </p:nvSpPr>
                    <p:spPr bwMode="auto">
                      <a:xfrm>
                        <a:off x="1419" y="1854"/>
                        <a:ext cx="44" cy="97"/>
                      </a:xfrm>
                      <a:custGeom>
                        <a:avLst/>
                        <a:gdLst>
                          <a:gd name="T0" fmla="*/ 30 w 48"/>
                          <a:gd name="T1" fmla="*/ 0 h 125"/>
                          <a:gd name="T2" fmla="*/ 30 w 48"/>
                          <a:gd name="T3" fmla="*/ 2 h 125"/>
                          <a:gd name="T4" fmla="*/ 29 w 48"/>
                          <a:gd name="T5" fmla="*/ 2 h 125"/>
                          <a:gd name="T6" fmla="*/ 25 w 48"/>
                          <a:gd name="T7" fmla="*/ 4 h 125"/>
                          <a:gd name="T8" fmla="*/ 18 w 48"/>
                          <a:gd name="T9" fmla="*/ 4 h 125"/>
                          <a:gd name="T10" fmla="*/ 6 w 48"/>
                          <a:gd name="T11" fmla="*/ 4 h 125"/>
                          <a:gd name="T12" fmla="*/ 0 w 48"/>
                          <a:gd name="T13" fmla="*/ 5 h 125"/>
                          <a:gd name="T14" fmla="*/ 0 w 48"/>
                          <a:gd name="T15" fmla="*/ 29 h 125"/>
                          <a:gd name="T16" fmla="*/ 6 w 48"/>
                          <a:gd name="T17" fmla="*/ 31 h 125"/>
                          <a:gd name="T18" fmla="*/ 18 w 48"/>
                          <a:gd name="T19" fmla="*/ 31 h 125"/>
                          <a:gd name="T20" fmla="*/ 25 w 48"/>
                          <a:gd name="T21" fmla="*/ 31 h 125"/>
                          <a:gd name="T22" fmla="*/ 29 w 48"/>
                          <a:gd name="T23" fmla="*/ 33 h 125"/>
                          <a:gd name="T24" fmla="*/ 30 w 48"/>
                          <a:gd name="T25" fmla="*/ 33 h 125"/>
                          <a:gd name="T26" fmla="*/ 30 w 48"/>
                          <a:gd name="T27" fmla="*/ 34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
                          <a:gd name="T43" fmla="*/ 0 h 125"/>
                          <a:gd name="T44" fmla="*/ 48 w 48"/>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 h="125">
                            <a:moveTo>
                              <a:pt x="47" y="0"/>
                            </a:moveTo>
                            <a:lnTo>
                              <a:pt x="47" y="5"/>
                            </a:lnTo>
                            <a:lnTo>
                              <a:pt x="45" y="9"/>
                            </a:lnTo>
                            <a:lnTo>
                              <a:pt x="38" y="13"/>
                            </a:lnTo>
                            <a:lnTo>
                              <a:pt x="28" y="14"/>
                            </a:lnTo>
                            <a:lnTo>
                              <a:pt x="11" y="14"/>
                            </a:lnTo>
                            <a:lnTo>
                              <a:pt x="0" y="20"/>
                            </a:lnTo>
                            <a:lnTo>
                              <a:pt x="0" y="105"/>
                            </a:lnTo>
                            <a:lnTo>
                              <a:pt x="11" y="111"/>
                            </a:lnTo>
                            <a:lnTo>
                              <a:pt x="28" y="111"/>
                            </a:lnTo>
                            <a:lnTo>
                              <a:pt x="38" y="111"/>
                            </a:lnTo>
                            <a:lnTo>
                              <a:pt x="45" y="117"/>
                            </a:lnTo>
                            <a:lnTo>
                              <a:pt x="47" y="119"/>
                            </a:lnTo>
                            <a:lnTo>
                              <a:pt x="47" y="124"/>
                            </a:lnTo>
                          </a:path>
                        </a:pathLst>
                      </a:custGeom>
                      <a:gradFill rotWithShape="0">
                        <a:gsLst>
                          <a:gs pos="0">
                            <a:srgbClr val="4CB5AB"/>
                          </a:gs>
                          <a:gs pos="100000">
                            <a:srgbClr val="009688"/>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164" name="Line 995"/>
                      <p:cNvSpPr>
                        <a:spLocks noChangeShapeType="1"/>
                      </p:cNvSpPr>
                      <p:nvPr/>
                    </p:nvSpPr>
                    <p:spPr bwMode="auto">
                      <a:xfrm>
                        <a:off x="1447" y="1869"/>
                        <a:ext cx="0" cy="68"/>
                      </a:xfrm>
                      <a:prstGeom prst="line">
                        <a:avLst/>
                      </a:prstGeom>
                      <a:noFill/>
                      <a:ln w="12700">
                        <a:solidFill>
                          <a:srgbClr val="000000"/>
                        </a:solidFill>
                        <a:round/>
                        <a:headEnd/>
                        <a:tailEnd/>
                      </a:ln>
                    </p:spPr>
                    <p:txBody>
                      <a:bodyPr wrap="none" anchor="ctr"/>
                      <a:lstStyle/>
                      <a:p>
                        <a:endParaRPr lang="it-IT"/>
                      </a:p>
                    </p:txBody>
                  </p:sp>
                  <p:sp>
                    <p:nvSpPr>
                      <p:cNvPr id="165" name="Rectangle 996"/>
                      <p:cNvSpPr>
                        <a:spLocks noChangeArrowheads="1"/>
                      </p:cNvSpPr>
                      <p:nvPr/>
                    </p:nvSpPr>
                    <p:spPr bwMode="auto">
                      <a:xfrm>
                        <a:off x="1466" y="1823"/>
                        <a:ext cx="32" cy="154"/>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166" name="Group 997"/>
                      <p:cNvGrpSpPr>
                        <a:grpSpLocks/>
                      </p:cNvGrpSpPr>
                      <p:nvPr/>
                    </p:nvGrpSpPr>
                    <p:grpSpPr bwMode="auto">
                      <a:xfrm>
                        <a:off x="1445" y="1830"/>
                        <a:ext cx="21" cy="153"/>
                        <a:chOff x="1040" y="1001"/>
                        <a:chExt cx="23" cy="194"/>
                      </a:xfrm>
                    </p:grpSpPr>
                    <p:grpSp>
                      <p:nvGrpSpPr>
                        <p:cNvPr id="1062" name="Group 998"/>
                        <p:cNvGrpSpPr>
                          <a:grpSpLocks/>
                        </p:cNvGrpSpPr>
                        <p:nvPr/>
                      </p:nvGrpSpPr>
                      <p:grpSpPr bwMode="auto">
                        <a:xfrm>
                          <a:off x="1040" y="1109"/>
                          <a:ext cx="22" cy="23"/>
                          <a:chOff x="1040" y="1109"/>
                          <a:chExt cx="22" cy="23"/>
                        </a:xfrm>
                      </p:grpSpPr>
                      <p:grpSp>
                        <p:nvGrpSpPr>
                          <p:cNvPr id="1118" name="Group 999"/>
                          <p:cNvGrpSpPr>
                            <a:grpSpLocks/>
                          </p:cNvGrpSpPr>
                          <p:nvPr/>
                        </p:nvGrpSpPr>
                        <p:grpSpPr bwMode="auto">
                          <a:xfrm>
                            <a:off x="1045" y="1109"/>
                            <a:ext cx="17" cy="23"/>
                            <a:chOff x="1045" y="1109"/>
                            <a:chExt cx="17" cy="23"/>
                          </a:xfrm>
                        </p:grpSpPr>
                        <p:sp>
                          <p:nvSpPr>
                            <p:cNvPr id="1123" name="Rectangle 1000"/>
                            <p:cNvSpPr>
                              <a:spLocks noChangeArrowheads="1"/>
                            </p:cNvSpPr>
                            <p:nvPr/>
                          </p:nvSpPr>
                          <p:spPr bwMode="auto">
                            <a:xfrm>
                              <a:off x="1049" y="1116"/>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124" name="Oval 1001"/>
                            <p:cNvSpPr>
                              <a:spLocks noChangeArrowheads="1"/>
                            </p:cNvSpPr>
                            <p:nvPr/>
                          </p:nvSpPr>
                          <p:spPr bwMode="auto">
                            <a:xfrm>
                              <a:off x="1045" y="1118"/>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25" name="Freeform 1002"/>
                            <p:cNvSpPr>
                              <a:spLocks/>
                            </p:cNvSpPr>
                            <p:nvPr/>
                          </p:nvSpPr>
                          <p:spPr bwMode="auto">
                            <a:xfrm>
                              <a:off x="1050" y="1109"/>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26" name="Freeform 1003"/>
                            <p:cNvSpPr>
                              <a:spLocks/>
                            </p:cNvSpPr>
                            <p:nvPr/>
                          </p:nvSpPr>
                          <p:spPr bwMode="auto">
                            <a:xfrm>
                              <a:off x="1045" y="1126"/>
                              <a:ext cx="17" cy="6"/>
                            </a:xfrm>
                            <a:custGeom>
                              <a:avLst/>
                              <a:gdLst>
                                <a:gd name="T0" fmla="*/ 16 w 17"/>
                                <a:gd name="T1" fmla="*/ 5 h 6"/>
                                <a:gd name="T2" fmla="*/ 3 w 17"/>
                                <a:gd name="T3" fmla="*/ 5 h 6"/>
                                <a:gd name="T4" fmla="*/ 2 w 17"/>
                                <a:gd name="T5" fmla="*/ 5 h 6"/>
                                <a:gd name="T6" fmla="*/ 1 w 17"/>
                                <a:gd name="T7" fmla="*/ 4 h 6"/>
                                <a:gd name="T8" fmla="*/ 0 w 17"/>
                                <a:gd name="T9" fmla="*/ 3 h 6"/>
                                <a:gd name="T10" fmla="*/ 0 w 17"/>
                                <a:gd name="T11" fmla="*/ 3 h 6"/>
                                <a:gd name="T12" fmla="*/ 0 w 17"/>
                                <a:gd name="T13" fmla="*/ 2 h 6"/>
                                <a:gd name="T14" fmla="*/ 1 w 17"/>
                                <a:gd name="T15" fmla="*/ 1 h 6"/>
                                <a:gd name="T16" fmla="*/ 2 w 17"/>
                                <a:gd name="T17" fmla="*/ 1 h 6"/>
                                <a:gd name="T18" fmla="*/ 2 w 17"/>
                                <a:gd name="T19" fmla="*/ 0 h 6"/>
                                <a:gd name="T20" fmla="*/ 3 w 17"/>
                                <a:gd name="T21" fmla="*/ 0 h 6"/>
                                <a:gd name="T22" fmla="*/ 16 w 17"/>
                                <a:gd name="T23" fmla="*/ 0 h 6"/>
                                <a:gd name="T24" fmla="*/ 16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16" y="5"/>
                                  </a:moveTo>
                                  <a:lnTo>
                                    <a:pt x="3" y="5"/>
                                  </a:lnTo>
                                  <a:lnTo>
                                    <a:pt x="2" y="5"/>
                                  </a:lnTo>
                                  <a:lnTo>
                                    <a:pt x="1" y="4"/>
                                  </a:lnTo>
                                  <a:lnTo>
                                    <a:pt x="0" y="3"/>
                                  </a:lnTo>
                                  <a:lnTo>
                                    <a:pt x="0" y="2"/>
                                  </a:lnTo>
                                  <a:lnTo>
                                    <a:pt x="1" y="1"/>
                                  </a:lnTo>
                                  <a:lnTo>
                                    <a:pt x="2" y="1"/>
                                  </a:lnTo>
                                  <a:lnTo>
                                    <a:pt x="2" y="0"/>
                                  </a:lnTo>
                                  <a:lnTo>
                                    <a:pt x="3" y="0"/>
                                  </a:lnTo>
                                  <a:lnTo>
                                    <a:pt x="16" y="0"/>
                                  </a:lnTo>
                                  <a:lnTo>
                                    <a:pt x="16"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27" name="Freeform 1004"/>
                            <p:cNvSpPr>
                              <a:spLocks/>
                            </p:cNvSpPr>
                            <p:nvPr/>
                          </p:nvSpPr>
                          <p:spPr bwMode="auto">
                            <a:xfrm>
                              <a:off x="1045" y="1109"/>
                              <a:ext cx="17" cy="6"/>
                            </a:xfrm>
                            <a:custGeom>
                              <a:avLst/>
                              <a:gdLst>
                                <a:gd name="T0" fmla="*/ 16 w 17"/>
                                <a:gd name="T1" fmla="*/ 5 h 6"/>
                                <a:gd name="T2" fmla="*/ 3 w 17"/>
                                <a:gd name="T3" fmla="*/ 5 h 6"/>
                                <a:gd name="T4" fmla="*/ 2 w 17"/>
                                <a:gd name="T5" fmla="*/ 5 h 6"/>
                                <a:gd name="T6" fmla="*/ 1 w 17"/>
                                <a:gd name="T7" fmla="*/ 4 h 6"/>
                                <a:gd name="T8" fmla="*/ 0 w 17"/>
                                <a:gd name="T9" fmla="*/ 3 h 6"/>
                                <a:gd name="T10" fmla="*/ 0 w 17"/>
                                <a:gd name="T11" fmla="*/ 3 h 6"/>
                                <a:gd name="T12" fmla="*/ 0 w 17"/>
                                <a:gd name="T13" fmla="*/ 2 h 6"/>
                                <a:gd name="T14" fmla="*/ 1 w 17"/>
                                <a:gd name="T15" fmla="*/ 1 h 6"/>
                                <a:gd name="T16" fmla="*/ 2 w 17"/>
                                <a:gd name="T17" fmla="*/ 1 h 6"/>
                                <a:gd name="T18" fmla="*/ 2 w 17"/>
                                <a:gd name="T19" fmla="*/ 0 h 6"/>
                                <a:gd name="T20" fmla="*/ 3 w 17"/>
                                <a:gd name="T21" fmla="*/ 0 h 6"/>
                                <a:gd name="T22" fmla="*/ 16 w 17"/>
                                <a:gd name="T23" fmla="*/ 0 h 6"/>
                                <a:gd name="T24" fmla="*/ 16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16" y="5"/>
                                  </a:moveTo>
                                  <a:lnTo>
                                    <a:pt x="3" y="5"/>
                                  </a:lnTo>
                                  <a:lnTo>
                                    <a:pt x="2" y="5"/>
                                  </a:lnTo>
                                  <a:lnTo>
                                    <a:pt x="1" y="4"/>
                                  </a:lnTo>
                                  <a:lnTo>
                                    <a:pt x="0" y="3"/>
                                  </a:lnTo>
                                  <a:lnTo>
                                    <a:pt x="0" y="2"/>
                                  </a:lnTo>
                                  <a:lnTo>
                                    <a:pt x="1" y="1"/>
                                  </a:lnTo>
                                  <a:lnTo>
                                    <a:pt x="2" y="1"/>
                                  </a:lnTo>
                                  <a:lnTo>
                                    <a:pt x="2" y="0"/>
                                  </a:lnTo>
                                  <a:lnTo>
                                    <a:pt x="3" y="0"/>
                                  </a:lnTo>
                                  <a:lnTo>
                                    <a:pt x="16" y="0"/>
                                  </a:lnTo>
                                  <a:lnTo>
                                    <a:pt x="16"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119" name="Group 1005"/>
                          <p:cNvGrpSpPr>
                            <a:grpSpLocks/>
                          </p:cNvGrpSpPr>
                          <p:nvPr/>
                        </p:nvGrpSpPr>
                        <p:grpSpPr bwMode="auto">
                          <a:xfrm>
                            <a:off x="1040" y="1117"/>
                            <a:ext cx="5" cy="5"/>
                            <a:chOff x="1040" y="1117"/>
                            <a:chExt cx="5" cy="5"/>
                          </a:xfrm>
                        </p:grpSpPr>
                        <p:sp>
                          <p:nvSpPr>
                            <p:cNvPr id="1120" name="AutoShape 1006"/>
                            <p:cNvSpPr>
                              <a:spLocks noChangeArrowheads="1"/>
                            </p:cNvSpPr>
                            <p:nvPr/>
                          </p:nvSpPr>
                          <p:spPr bwMode="auto">
                            <a:xfrm>
                              <a:off x="1043" y="1117"/>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21" name="Line 1007"/>
                            <p:cNvSpPr>
                              <a:spLocks noChangeShapeType="1"/>
                            </p:cNvSpPr>
                            <p:nvPr/>
                          </p:nvSpPr>
                          <p:spPr bwMode="auto">
                            <a:xfrm>
                              <a:off x="1042" y="1118"/>
                              <a:ext cx="3" cy="3"/>
                            </a:xfrm>
                            <a:prstGeom prst="line">
                              <a:avLst/>
                            </a:prstGeom>
                            <a:noFill/>
                            <a:ln w="12700">
                              <a:solidFill>
                                <a:schemeClr val="tx1"/>
                              </a:solidFill>
                              <a:round/>
                              <a:headEnd/>
                              <a:tailEnd/>
                            </a:ln>
                          </p:spPr>
                          <p:txBody>
                            <a:bodyPr wrap="none" anchor="ctr"/>
                            <a:lstStyle/>
                            <a:p>
                              <a:endParaRPr lang="it-IT"/>
                            </a:p>
                          </p:txBody>
                        </p:sp>
                        <p:sp>
                          <p:nvSpPr>
                            <p:cNvPr id="1122" name="Line 1008"/>
                            <p:cNvSpPr>
                              <a:spLocks noChangeShapeType="1"/>
                            </p:cNvSpPr>
                            <p:nvPr/>
                          </p:nvSpPr>
                          <p:spPr bwMode="auto">
                            <a:xfrm>
                              <a:off x="1040" y="1118"/>
                              <a:ext cx="2" cy="4"/>
                            </a:xfrm>
                            <a:prstGeom prst="line">
                              <a:avLst/>
                            </a:prstGeom>
                            <a:noFill/>
                            <a:ln w="12700">
                              <a:solidFill>
                                <a:schemeClr val="tx1"/>
                              </a:solidFill>
                              <a:round/>
                              <a:headEnd/>
                              <a:tailEnd/>
                            </a:ln>
                          </p:spPr>
                          <p:txBody>
                            <a:bodyPr wrap="none" anchor="ctr"/>
                            <a:lstStyle/>
                            <a:p>
                              <a:endParaRPr lang="it-IT"/>
                            </a:p>
                          </p:txBody>
                        </p:sp>
                      </p:grpSp>
                    </p:grpSp>
                    <p:grpSp>
                      <p:nvGrpSpPr>
                        <p:cNvPr id="1063" name="Group 1009"/>
                        <p:cNvGrpSpPr>
                          <a:grpSpLocks/>
                        </p:cNvGrpSpPr>
                        <p:nvPr/>
                      </p:nvGrpSpPr>
                      <p:grpSpPr bwMode="auto">
                        <a:xfrm>
                          <a:off x="1041" y="1067"/>
                          <a:ext cx="22" cy="22"/>
                          <a:chOff x="1041" y="1067"/>
                          <a:chExt cx="22" cy="22"/>
                        </a:xfrm>
                      </p:grpSpPr>
                      <p:grpSp>
                        <p:nvGrpSpPr>
                          <p:cNvPr id="1108" name="Group 1010"/>
                          <p:cNvGrpSpPr>
                            <a:grpSpLocks/>
                          </p:cNvGrpSpPr>
                          <p:nvPr/>
                        </p:nvGrpSpPr>
                        <p:grpSpPr bwMode="auto">
                          <a:xfrm>
                            <a:off x="1047" y="1067"/>
                            <a:ext cx="16" cy="22"/>
                            <a:chOff x="1047" y="1067"/>
                            <a:chExt cx="16" cy="22"/>
                          </a:xfrm>
                        </p:grpSpPr>
                        <p:sp>
                          <p:nvSpPr>
                            <p:cNvPr id="1113" name="Rectangle 1011"/>
                            <p:cNvSpPr>
                              <a:spLocks noChangeArrowheads="1"/>
                            </p:cNvSpPr>
                            <p:nvPr/>
                          </p:nvSpPr>
                          <p:spPr bwMode="auto">
                            <a:xfrm>
                              <a:off x="1049" y="1074"/>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114" name="Oval 1012"/>
                            <p:cNvSpPr>
                              <a:spLocks noChangeArrowheads="1"/>
                            </p:cNvSpPr>
                            <p:nvPr/>
                          </p:nvSpPr>
                          <p:spPr bwMode="auto">
                            <a:xfrm>
                              <a:off x="1049" y="1076"/>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15" name="Freeform 1013"/>
                            <p:cNvSpPr>
                              <a:spLocks/>
                            </p:cNvSpPr>
                            <p:nvPr/>
                          </p:nvSpPr>
                          <p:spPr bwMode="auto">
                            <a:xfrm>
                              <a:off x="1050" y="1067"/>
                              <a:ext cx="13" cy="22"/>
                            </a:xfrm>
                            <a:custGeom>
                              <a:avLst/>
                              <a:gdLst>
                                <a:gd name="T0" fmla="*/ 1 w 13"/>
                                <a:gd name="T1" fmla="*/ 0 h 22"/>
                                <a:gd name="T2" fmla="*/ 12 w 13"/>
                                <a:gd name="T3" fmla="*/ 0 h 22"/>
                                <a:gd name="T4" fmla="*/ 12 w 13"/>
                                <a:gd name="T5" fmla="*/ 21 h 22"/>
                                <a:gd name="T6" fmla="*/ 0 w 13"/>
                                <a:gd name="T7" fmla="*/ 21 h 22"/>
                                <a:gd name="T8" fmla="*/ 0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 y="0"/>
                                  </a:moveTo>
                                  <a:lnTo>
                                    <a:pt x="12" y="0"/>
                                  </a:lnTo>
                                  <a:lnTo>
                                    <a:pt x="12"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16" name="Freeform 1014"/>
                            <p:cNvSpPr>
                              <a:spLocks/>
                            </p:cNvSpPr>
                            <p:nvPr/>
                          </p:nvSpPr>
                          <p:spPr bwMode="auto">
                            <a:xfrm>
                              <a:off x="1047" y="1083"/>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17" name="Freeform 1015"/>
                            <p:cNvSpPr>
                              <a:spLocks/>
                            </p:cNvSpPr>
                            <p:nvPr/>
                          </p:nvSpPr>
                          <p:spPr bwMode="auto">
                            <a:xfrm>
                              <a:off x="1047" y="1067"/>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109" name="Group 1016"/>
                          <p:cNvGrpSpPr>
                            <a:grpSpLocks/>
                          </p:cNvGrpSpPr>
                          <p:nvPr/>
                        </p:nvGrpSpPr>
                        <p:grpSpPr bwMode="auto">
                          <a:xfrm>
                            <a:off x="1041" y="1076"/>
                            <a:ext cx="6" cy="5"/>
                            <a:chOff x="1041" y="1076"/>
                            <a:chExt cx="6" cy="5"/>
                          </a:xfrm>
                        </p:grpSpPr>
                        <p:sp>
                          <p:nvSpPr>
                            <p:cNvPr id="1110" name="AutoShape 1017"/>
                            <p:cNvSpPr>
                              <a:spLocks noChangeArrowheads="1"/>
                            </p:cNvSpPr>
                            <p:nvPr/>
                          </p:nvSpPr>
                          <p:spPr bwMode="auto">
                            <a:xfrm>
                              <a:off x="1043" y="1076"/>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11" name="Line 1018"/>
                            <p:cNvSpPr>
                              <a:spLocks noChangeShapeType="1"/>
                            </p:cNvSpPr>
                            <p:nvPr/>
                          </p:nvSpPr>
                          <p:spPr bwMode="auto">
                            <a:xfrm>
                              <a:off x="1043" y="1078"/>
                              <a:ext cx="4" cy="1"/>
                            </a:xfrm>
                            <a:prstGeom prst="line">
                              <a:avLst/>
                            </a:prstGeom>
                            <a:noFill/>
                            <a:ln w="12700">
                              <a:solidFill>
                                <a:schemeClr val="tx1"/>
                              </a:solidFill>
                              <a:round/>
                              <a:headEnd/>
                              <a:tailEnd/>
                            </a:ln>
                          </p:spPr>
                          <p:txBody>
                            <a:bodyPr wrap="none" anchor="ctr"/>
                            <a:lstStyle/>
                            <a:p>
                              <a:endParaRPr lang="it-IT"/>
                            </a:p>
                          </p:txBody>
                        </p:sp>
                        <p:sp>
                          <p:nvSpPr>
                            <p:cNvPr id="1112" name="Line 1019"/>
                            <p:cNvSpPr>
                              <a:spLocks noChangeShapeType="1"/>
                            </p:cNvSpPr>
                            <p:nvPr/>
                          </p:nvSpPr>
                          <p:spPr bwMode="auto">
                            <a:xfrm>
                              <a:off x="1041" y="1076"/>
                              <a:ext cx="1" cy="3"/>
                            </a:xfrm>
                            <a:prstGeom prst="line">
                              <a:avLst/>
                            </a:prstGeom>
                            <a:noFill/>
                            <a:ln w="12700">
                              <a:solidFill>
                                <a:schemeClr val="tx1"/>
                              </a:solidFill>
                              <a:round/>
                              <a:headEnd/>
                              <a:tailEnd/>
                            </a:ln>
                          </p:spPr>
                          <p:txBody>
                            <a:bodyPr wrap="none" anchor="ctr"/>
                            <a:lstStyle/>
                            <a:p>
                              <a:endParaRPr lang="it-IT"/>
                            </a:p>
                          </p:txBody>
                        </p:sp>
                      </p:grpSp>
                    </p:grpSp>
                    <p:grpSp>
                      <p:nvGrpSpPr>
                        <p:cNvPr id="1064" name="Group 1020"/>
                        <p:cNvGrpSpPr>
                          <a:grpSpLocks/>
                        </p:cNvGrpSpPr>
                        <p:nvPr/>
                      </p:nvGrpSpPr>
                      <p:grpSpPr bwMode="auto">
                        <a:xfrm>
                          <a:off x="1041" y="1171"/>
                          <a:ext cx="22" cy="24"/>
                          <a:chOff x="1041" y="1171"/>
                          <a:chExt cx="22" cy="24"/>
                        </a:xfrm>
                      </p:grpSpPr>
                      <p:grpSp>
                        <p:nvGrpSpPr>
                          <p:cNvPr id="1098" name="Group 1021"/>
                          <p:cNvGrpSpPr>
                            <a:grpSpLocks/>
                          </p:cNvGrpSpPr>
                          <p:nvPr/>
                        </p:nvGrpSpPr>
                        <p:grpSpPr bwMode="auto">
                          <a:xfrm>
                            <a:off x="1047" y="1171"/>
                            <a:ext cx="16" cy="24"/>
                            <a:chOff x="1047" y="1171"/>
                            <a:chExt cx="16" cy="24"/>
                          </a:xfrm>
                        </p:grpSpPr>
                        <p:sp>
                          <p:nvSpPr>
                            <p:cNvPr id="1103" name="Rectangle 1022"/>
                            <p:cNvSpPr>
                              <a:spLocks noChangeArrowheads="1"/>
                            </p:cNvSpPr>
                            <p:nvPr/>
                          </p:nvSpPr>
                          <p:spPr bwMode="auto">
                            <a:xfrm>
                              <a:off x="1049" y="1180"/>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104" name="Oval 1023"/>
                            <p:cNvSpPr>
                              <a:spLocks noChangeArrowheads="1"/>
                            </p:cNvSpPr>
                            <p:nvPr/>
                          </p:nvSpPr>
                          <p:spPr bwMode="auto">
                            <a:xfrm>
                              <a:off x="1049" y="1182"/>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05" name="Freeform 1024"/>
                            <p:cNvSpPr>
                              <a:spLocks/>
                            </p:cNvSpPr>
                            <p:nvPr/>
                          </p:nvSpPr>
                          <p:spPr bwMode="auto">
                            <a:xfrm>
                              <a:off x="1050" y="1171"/>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06" name="Freeform 1025"/>
                            <p:cNvSpPr>
                              <a:spLocks/>
                            </p:cNvSpPr>
                            <p:nvPr/>
                          </p:nvSpPr>
                          <p:spPr bwMode="auto">
                            <a:xfrm>
                              <a:off x="1047" y="1189"/>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07" name="Freeform 1026"/>
                            <p:cNvSpPr>
                              <a:spLocks/>
                            </p:cNvSpPr>
                            <p:nvPr/>
                          </p:nvSpPr>
                          <p:spPr bwMode="auto">
                            <a:xfrm>
                              <a:off x="1047" y="1171"/>
                              <a:ext cx="16" cy="8"/>
                            </a:xfrm>
                            <a:custGeom>
                              <a:avLst/>
                              <a:gdLst>
                                <a:gd name="T0" fmla="*/ 15 w 16"/>
                                <a:gd name="T1" fmla="*/ 7 h 8"/>
                                <a:gd name="T2" fmla="*/ 3 w 16"/>
                                <a:gd name="T3" fmla="*/ 7 h 8"/>
                                <a:gd name="T4" fmla="*/ 2 w 16"/>
                                <a:gd name="T5" fmla="*/ 7 h 8"/>
                                <a:gd name="T6" fmla="*/ 1 w 16"/>
                                <a:gd name="T7" fmla="*/ 6 h 8"/>
                                <a:gd name="T8" fmla="*/ 0 w 16"/>
                                <a:gd name="T9" fmla="*/ 5 h 8"/>
                                <a:gd name="T10" fmla="*/ 0 w 16"/>
                                <a:gd name="T11" fmla="*/ 4 h 8"/>
                                <a:gd name="T12" fmla="*/ 0 w 16"/>
                                <a:gd name="T13" fmla="*/ 3 h 8"/>
                                <a:gd name="T14" fmla="*/ 1 w 16"/>
                                <a:gd name="T15" fmla="*/ 1 h 8"/>
                                <a:gd name="T16" fmla="*/ 1 w 16"/>
                                <a:gd name="T17" fmla="*/ 1 h 8"/>
                                <a:gd name="T18" fmla="*/ 2 w 16"/>
                                <a:gd name="T19" fmla="*/ 0 h 8"/>
                                <a:gd name="T20" fmla="*/ 3 w 16"/>
                                <a:gd name="T21" fmla="*/ 0 h 8"/>
                                <a:gd name="T22" fmla="*/ 15 w 16"/>
                                <a:gd name="T23" fmla="*/ 0 h 8"/>
                                <a:gd name="T24" fmla="*/ 15 w 16"/>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8"/>
                                <a:gd name="T41" fmla="*/ 16 w 16"/>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8">
                                  <a:moveTo>
                                    <a:pt x="15" y="7"/>
                                  </a:moveTo>
                                  <a:lnTo>
                                    <a:pt x="3" y="7"/>
                                  </a:lnTo>
                                  <a:lnTo>
                                    <a:pt x="2" y="7"/>
                                  </a:lnTo>
                                  <a:lnTo>
                                    <a:pt x="1" y="6"/>
                                  </a:lnTo>
                                  <a:lnTo>
                                    <a:pt x="0" y="5"/>
                                  </a:lnTo>
                                  <a:lnTo>
                                    <a:pt x="0" y="4"/>
                                  </a:lnTo>
                                  <a:lnTo>
                                    <a:pt x="0" y="3"/>
                                  </a:lnTo>
                                  <a:lnTo>
                                    <a:pt x="1" y="1"/>
                                  </a:lnTo>
                                  <a:lnTo>
                                    <a:pt x="2" y="0"/>
                                  </a:lnTo>
                                  <a:lnTo>
                                    <a:pt x="3" y="0"/>
                                  </a:lnTo>
                                  <a:lnTo>
                                    <a:pt x="15" y="0"/>
                                  </a:lnTo>
                                  <a:lnTo>
                                    <a:pt x="15"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99" name="Group 1027"/>
                          <p:cNvGrpSpPr>
                            <a:grpSpLocks/>
                          </p:cNvGrpSpPr>
                          <p:nvPr/>
                        </p:nvGrpSpPr>
                        <p:grpSpPr bwMode="auto">
                          <a:xfrm>
                            <a:off x="1041" y="1181"/>
                            <a:ext cx="6" cy="4"/>
                            <a:chOff x="1041" y="1181"/>
                            <a:chExt cx="6" cy="4"/>
                          </a:xfrm>
                        </p:grpSpPr>
                        <p:sp>
                          <p:nvSpPr>
                            <p:cNvPr id="1100" name="AutoShape 1028"/>
                            <p:cNvSpPr>
                              <a:spLocks noChangeArrowheads="1"/>
                            </p:cNvSpPr>
                            <p:nvPr/>
                          </p:nvSpPr>
                          <p:spPr bwMode="auto">
                            <a:xfrm>
                              <a:off x="1043" y="1181"/>
                              <a:ext cx="1" cy="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101" name="Line 1029"/>
                            <p:cNvSpPr>
                              <a:spLocks noChangeShapeType="1"/>
                            </p:cNvSpPr>
                            <p:nvPr/>
                          </p:nvSpPr>
                          <p:spPr bwMode="auto">
                            <a:xfrm>
                              <a:off x="1043" y="1182"/>
                              <a:ext cx="4" cy="3"/>
                            </a:xfrm>
                            <a:prstGeom prst="line">
                              <a:avLst/>
                            </a:prstGeom>
                            <a:noFill/>
                            <a:ln w="12700">
                              <a:solidFill>
                                <a:schemeClr val="tx1"/>
                              </a:solidFill>
                              <a:round/>
                              <a:headEnd/>
                              <a:tailEnd/>
                            </a:ln>
                          </p:spPr>
                          <p:txBody>
                            <a:bodyPr wrap="none" anchor="ctr"/>
                            <a:lstStyle/>
                            <a:p>
                              <a:endParaRPr lang="it-IT"/>
                            </a:p>
                          </p:txBody>
                        </p:sp>
                        <p:sp>
                          <p:nvSpPr>
                            <p:cNvPr id="1102" name="Line 1030"/>
                            <p:cNvSpPr>
                              <a:spLocks noChangeShapeType="1"/>
                            </p:cNvSpPr>
                            <p:nvPr/>
                          </p:nvSpPr>
                          <p:spPr bwMode="auto">
                            <a:xfrm>
                              <a:off x="1041" y="1182"/>
                              <a:ext cx="1" cy="3"/>
                            </a:xfrm>
                            <a:prstGeom prst="line">
                              <a:avLst/>
                            </a:prstGeom>
                            <a:noFill/>
                            <a:ln w="12700">
                              <a:solidFill>
                                <a:schemeClr val="tx1"/>
                              </a:solidFill>
                              <a:round/>
                              <a:headEnd/>
                              <a:tailEnd/>
                            </a:ln>
                          </p:spPr>
                          <p:txBody>
                            <a:bodyPr wrap="none" anchor="ctr"/>
                            <a:lstStyle/>
                            <a:p>
                              <a:endParaRPr lang="it-IT"/>
                            </a:p>
                          </p:txBody>
                        </p:sp>
                      </p:grpSp>
                    </p:grpSp>
                    <p:grpSp>
                      <p:nvGrpSpPr>
                        <p:cNvPr id="1065" name="Group 1031"/>
                        <p:cNvGrpSpPr>
                          <a:grpSpLocks/>
                        </p:cNvGrpSpPr>
                        <p:nvPr/>
                      </p:nvGrpSpPr>
                      <p:grpSpPr bwMode="auto">
                        <a:xfrm>
                          <a:off x="1041" y="1145"/>
                          <a:ext cx="22" cy="23"/>
                          <a:chOff x="1041" y="1145"/>
                          <a:chExt cx="22" cy="23"/>
                        </a:xfrm>
                      </p:grpSpPr>
                      <p:grpSp>
                        <p:nvGrpSpPr>
                          <p:cNvPr id="1088" name="Group 1032"/>
                          <p:cNvGrpSpPr>
                            <a:grpSpLocks/>
                          </p:cNvGrpSpPr>
                          <p:nvPr/>
                        </p:nvGrpSpPr>
                        <p:grpSpPr bwMode="auto">
                          <a:xfrm>
                            <a:off x="1047" y="1145"/>
                            <a:ext cx="16" cy="23"/>
                            <a:chOff x="1047" y="1145"/>
                            <a:chExt cx="16" cy="23"/>
                          </a:xfrm>
                        </p:grpSpPr>
                        <p:sp>
                          <p:nvSpPr>
                            <p:cNvPr id="1093" name="Rectangle 1033"/>
                            <p:cNvSpPr>
                              <a:spLocks noChangeArrowheads="1"/>
                            </p:cNvSpPr>
                            <p:nvPr/>
                          </p:nvSpPr>
                          <p:spPr bwMode="auto">
                            <a:xfrm>
                              <a:off x="1049" y="1151"/>
                              <a:ext cx="7"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094" name="Oval 1034"/>
                            <p:cNvSpPr>
                              <a:spLocks noChangeArrowheads="1"/>
                            </p:cNvSpPr>
                            <p:nvPr/>
                          </p:nvSpPr>
                          <p:spPr bwMode="auto">
                            <a:xfrm>
                              <a:off x="1049" y="1154"/>
                              <a:ext cx="1"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95" name="Freeform 1035"/>
                            <p:cNvSpPr>
                              <a:spLocks/>
                            </p:cNvSpPr>
                            <p:nvPr/>
                          </p:nvSpPr>
                          <p:spPr bwMode="auto">
                            <a:xfrm>
                              <a:off x="1050" y="1145"/>
                              <a:ext cx="13" cy="23"/>
                            </a:xfrm>
                            <a:custGeom>
                              <a:avLst/>
                              <a:gdLst>
                                <a:gd name="T0" fmla="*/ 1 w 13"/>
                                <a:gd name="T1" fmla="*/ 0 h 23"/>
                                <a:gd name="T2" fmla="*/ 12 w 13"/>
                                <a:gd name="T3" fmla="*/ 0 h 23"/>
                                <a:gd name="T4" fmla="*/ 12 w 13"/>
                                <a:gd name="T5" fmla="*/ 22 h 23"/>
                                <a:gd name="T6" fmla="*/ 0 w 13"/>
                                <a:gd name="T7" fmla="*/ 22 h 23"/>
                                <a:gd name="T8" fmla="*/ 0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 y="0"/>
                                  </a:moveTo>
                                  <a:lnTo>
                                    <a:pt x="12" y="0"/>
                                  </a:lnTo>
                                  <a:lnTo>
                                    <a:pt x="12"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096" name="Freeform 1036"/>
                            <p:cNvSpPr>
                              <a:spLocks/>
                            </p:cNvSpPr>
                            <p:nvPr/>
                          </p:nvSpPr>
                          <p:spPr bwMode="auto">
                            <a:xfrm>
                              <a:off x="1047" y="1162"/>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97" name="Freeform 1037"/>
                            <p:cNvSpPr>
                              <a:spLocks/>
                            </p:cNvSpPr>
                            <p:nvPr/>
                          </p:nvSpPr>
                          <p:spPr bwMode="auto">
                            <a:xfrm>
                              <a:off x="1047" y="1145"/>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89" name="Group 1038"/>
                          <p:cNvGrpSpPr>
                            <a:grpSpLocks/>
                          </p:cNvGrpSpPr>
                          <p:nvPr/>
                        </p:nvGrpSpPr>
                        <p:grpSpPr bwMode="auto">
                          <a:xfrm>
                            <a:off x="1041" y="1153"/>
                            <a:ext cx="6" cy="6"/>
                            <a:chOff x="1041" y="1153"/>
                            <a:chExt cx="6" cy="6"/>
                          </a:xfrm>
                        </p:grpSpPr>
                        <p:sp>
                          <p:nvSpPr>
                            <p:cNvPr id="1090" name="AutoShape 1039"/>
                            <p:cNvSpPr>
                              <a:spLocks noChangeArrowheads="1"/>
                            </p:cNvSpPr>
                            <p:nvPr/>
                          </p:nvSpPr>
                          <p:spPr bwMode="auto">
                            <a:xfrm>
                              <a:off x="1043" y="1153"/>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91" name="Line 1040"/>
                            <p:cNvSpPr>
                              <a:spLocks noChangeShapeType="1"/>
                            </p:cNvSpPr>
                            <p:nvPr/>
                          </p:nvSpPr>
                          <p:spPr bwMode="auto">
                            <a:xfrm>
                              <a:off x="1043" y="1155"/>
                              <a:ext cx="4" cy="3"/>
                            </a:xfrm>
                            <a:prstGeom prst="line">
                              <a:avLst/>
                            </a:prstGeom>
                            <a:noFill/>
                            <a:ln w="12700">
                              <a:solidFill>
                                <a:schemeClr val="tx1"/>
                              </a:solidFill>
                              <a:round/>
                              <a:headEnd/>
                              <a:tailEnd/>
                            </a:ln>
                          </p:spPr>
                          <p:txBody>
                            <a:bodyPr wrap="none" anchor="ctr"/>
                            <a:lstStyle/>
                            <a:p>
                              <a:endParaRPr lang="it-IT"/>
                            </a:p>
                          </p:txBody>
                        </p:sp>
                        <p:sp>
                          <p:nvSpPr>
                            <p:cNvPr id="1092" name="Line 1041"/>
                            <p:cNvSpPr>
                              <a:spLocks noChangeShapeType="1"/>
                            </p:cNvSpPr>
                            <p:nvPr/>
                          </p:nvSpPr>
                          <p:spPr bwMode="auto">
                            <a:xfrm>
                              <a:off x="1041" y="1154"/>
                              <a:ext cx="1" cy="4"/>
                            </a:xfrm>
                            <a:prstGeom prst="line">
                              <a:avLst/>
                            </a:prstGeom>
                            <a:noFill/>
                            <a:ln w="12700">
                              <a:solidFill>
                                <a:schemeClr val="tx1"/>
                              </a:solidFill>
                              <a:round/>
                              <a:headEnd/>
                              <a:tailEnd/>
                            </a:ln>
                          </p:spPr>
                          <p:txBody>
                            <a:bodyPr wrap="none" anchor="ctr"/>
                            <a:lstStyle/>
                            <a:p>
                              <a:endParaRPr lang="it-IT"/>
                            </a:p>
                          </p:txBody>
                        </p:sp>
                      </p:grpSp>
                    </p:grpSp>
                    <p:grpSp>
                      <p:nvGrpSpPr>
                        <p:cNvPr id="1066" name="Group 1042"/>
                        <p:cNvGrpSpPr>
                          <a:grpSpLocks/>
                        </p:cNvGrpSpPr>
                        <p:nvPr/>
                      </p:nvGrpSpPr>
                      <p:grpSpPr bwMode="auto">
                        <a:xfrm>
                          <a:off x="1040" y="1030"/>
                          <a:ext cx="22" cy="22"/>
                          <a:chOff x="1040" y="1030"/>
                          <a:chExt cx="22" cy="22"/>
                        </a:xfrm>
                      </p:grpSpPr>
                      <p:grpSp>
                        <p:nvGrpSpPr>
                          <p:cNvPr id="1078" name="Group 1043"/>
                          <p:cNvGrpSpPr>
                            <a:grpSpLocks/>
                          </p:cNvGrpSpPr>
                          <p:nvPr/>
                        </p:nvGrpSpPr>
                        <p:grpSpPr bwMode="auto">
                          <a:xfrm>
                            <a:off x="1045" y="1030"/>
                            <a:ext cx="17" cy="22"/>
                            <a:chOff x="1045" y="1030"/>
                            <a:chExt cx="17" cy="22"/>
                          </a:xfrm>
                        </p:grpSpPr>
                        <p:sp>
                          <p:nvSpPr>
                            <p:cNvPr id="1083" name="Rectangle 1044"/>
                            <p:cNvSpPr>
                              <a:spLocks noChangeArrowheads="1"/>
                            </p:cNvSpPr>
                            <p:nvPr/>
                          </p:nvSpPr>
                          <p:spPr bwMode="auto">
                            <a:xfrm>
                              <a:off x="1049" y="1036"/>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084" name="Oval 1045"/>
                            <p:cNvSpPr>
                              <a:spLocks noChangeArrowheads="1"/>
                            </p:cNvSpPr>
                            <p:nvPr/>
                          </p:nvSpPr>
                          <p:spPr bwMode="auto">
                            <a:xfrm>
                              <a:off x="1045" y="1039"/>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85" name="Freeform 1046"/>
                            <p:cNvSpPr>
                              <a:spLocks/>
                            </p:cNvSpPr>
                            <p:nvPr/>
                          </p:nvSpPr>
                          <p:spPr bwMode="auto">
                            <a:xfrm>
                              <a:off x="1050" y="1030"/>
                              <a:ext cx="12" cy="22"/>
                            </a:xfrm>
                            <a:custGeom>
                              <a:avLst/>
                              <a:gdLst>
                                <a:gd name="T0" fmla="*/ 1 w 12"/>
                                <a:gd name="T1" fmla="*/ 0 h 22"/>
                                <a:gd name="T2" fmla="*/ 11 w 12"/>
                                <a:gd name="T3" fmla="*/ 0 h 22"/>
                                <a:gd name="T4" fmla="*/ 11 w 12"/>
                                <a:gd name="T5" fmla="*/ 21 h 22"/>
                                <a:gd name="T6" fmla="*/ 0 w 12"/>
                                <a:gd name="T7" fmla="*/ 21 h 22"/>
                                <a:gd name="T8" fmla="*/ 0 w 12"/>
                                <a:gd name="T9" fmla="*/ 21 h 22"/>
                                <a:gd name="T10" fmla="*/ 0 60000 65536"/>
                                <a:gd name="T11" fmla="*/ 0 60000 65536"/>
                                <a:gd name="T12" fmla="*/ 0 60000 65536"/>
                                <a:gd name="T13" fmla="*/ 0 60000 65536"/>
                                <a:gd name="T14" fmla="*/ 0 60000 65536"/>
                                <a:gd name="T15" fmla="*/ 0 w 12"/>
                                <a:gd name="T16" fmla="*/ 0 h 22"/>
                                <a:gd name="T17" fmla="*/ 12 w 12"/>
                                <a:gd name="T18" fmla="*/ 22 h 22"/>
                              </a:gdLst>
                              <a:ahLst/>
                              <a:cxnLst>
                                <a:cxn ang="T10">
                                  <a:pos x="T0" y="T1"/>
                                </a:cxn>
                                <a:cxn ang="T11">
                                  <a:pos x="T2" y="T3"/>
                                </a:cxn>
                                <a:cxn ang="T12">
                                  <a:pos x="T4" y="T5"/>
                                </a:cxn>
                                <a:cxn ang="T13">
                                  <a:pos x="T6" y="T7"/>
                                </a:cxn>
                                <a:cxn ang="T14">
                                  <a:pos x="T8" y="T9"/>
                                </a:cxn>
                              </a:cxnLst>
                              <a:rect l="T15" t="T16" r="T17" b="T18"/>
                              <a:pathLst>
                                <a:path w="12" h="22">
                                  <a:moveTo>
                                    <a:pt x="1" y="0"/>
                                  </a:moveTo>
                                  <a:lnTo>
                                    <a:pt x="11" y="0"/>
                                  </a:lnTo>
                                  <a:lnTo>
                                    <a:pt x="11"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086" name="Freeform 1047"/>
                            <p:cNvSpPr>
                              <a:spLocks/>
                            </p:cNvSpPr>
                            <p:nvPr/>
                          </p:nvSpPr>
                          <p:spPr bwMode="auto">
                            <a:xfrm>
                              <a:off x="1045" y="1047"/>
                              <a:ext cx="17" cy="5"/>
                            </a:xfrm>
                            <a:custGeom>
                              <a:avLst/>
                              <a:gdLst>
                                <a:gd name="T0" fmla="*/ 16 w 17"/>
                                <a:gd name="T1" fmla="*/ 4 h 5"/>
                                <a:gd name="T2" fmla="*/ 3 w 17"/>
                                <a:gd name="T3" fmla="*/ 4 h 5"/>
                                <a:gd name="T4" fmla="*/ 2 w 17"/>
                                <a:gd name="T5" fmla="*/ 4 h 5"/>
                                <a:gd name="T6" fmla="*/ 1 w 17"/>
                                <a:gd name="T7" fmla="*/ 3 h 5"/>
                                <a:gd name="T8" fmla="*/ 0 w 17"/>
                                <a:gd name="T9" fmla="*/ 3 h 5"/>
                                <a:gd name="T10" fmla="*/ 0 w 17"/>
                                <a:gd name="T11" fmla="*/ 2 h 5"/>
                                <a:gd name="T12" fmla="*/ 0 w 17"/>
                                <a:gd name="T13" fmla="*/ 2 h 5"/>
                                <a:gd name="T14" fmla="*/ 1 w 17"/>
                                <a:gd name="T15" fmla="*/ 1 h 5"/>
                                <a:gd name="T16" fmla="*/ 2 w 17"/>
                                <a:gd name="T17" fmla="*/ 0 h 5"/>
                                <a:gd name="T18" fmla="*/ 2 w 17"/>
                                <a:gd name="T19" fmla="*/ 0 h 5"/>
                                <a:gd name="T20" fmla="*/ 3 w 17"/>
                                <a:gd name="T21" fmla="*/ 0 h 5"/>
                                <a:gd name="T22" fmla="*/ 16 w 17"/>
                                <a:gd name="T23" fmla="*/ 0 h 5"/>
                                <a:gd name="T24" fmla="*/ 16 w 17"/>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5"/>
                                <a:gd name="T41" fmla="*/ 17 w 17"/>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5">
                                  <a:moveTo>
                                    <a:pt x="16" y="4"/>
                                  </a:moveTo>
                                  <a:lnTo>
                                    <a:pt x="3" y="4"/>
                                  </a:lnTo>
                                  <a:lnTo>
                                    <a:pt x="2" y="4"/>
                                  </a:lnTo>
                                  <a:lnTo>
                                    <a:pt x="1" y="3"/>
                                  </a:lnTo>
                                  <a:lnTo>
                                    <a:pt x="0" y="3"/>
                                  </a:lnTo>
                                  <a:lnTo>
                                    <a:pt x="0" y="2"/>
                                  </a:lnTo>
                                  <a:lnTo>
                                    <a:pt x="1" y="1"/>
                                  </a:lnTo>
                                  <a:lnTo>
                                    <a:pt x="2" y="0"/>
                                  </a:lnTo>
                                  <a:lnTo>
                                    <a:pt x="3" y="0"/>
                                  </a:lnTo>
                                  <a:lnTo>
                                    <a:pt x="16" y="0"/>
                                  </a:lnTo>
                                  <a:lnTo>
                                    <a:pt x="16"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87" name="Freeform 1048"/>
                            <p:cNvSpPr>
                              <a:spLocks/>
                            </p:cNvSpPr>
                            <p:nvPr/>
                          </p:nvSpPr>
                          <p:spPr bwMode="auto">
                            <a:xfrm>
                              <a:off x="1045" y="1030"/>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79" name="Group 1049"/>
                          <p:cNvGrpSpPr>
                            <a:grpSpLocks/>
                          </p:cNvGrpSpPr>
                          <p:nvPr/>
                        </p:nvGrpSpPr>
                        <p:grpSpPr bwMode="auto">
                          <a:xfrm>
                            <a:off x="1040" y="1039"/>
                            <a:ext cx="5" cy="6"/>
                            <a:chOff x="1040" y="1039"/>
                            <a:chExt cx="5" cy="6"/>
                          </a:xfrm>
                        </p:grpSpPr>
                        <p:sp>
                          <p:nvSpPr>
                            <p:cNvPr id="1080" name="AutoShape 1050"/>
                            <p:cNvSpPr>
                              <a:spLocks noChangeArrowheads="1"/>
                            </p:cNvSpPr>
                            <p:nvPr/>
                          </p:nvSpPr>
                          <p:spPr bwMode="auto">
                            <a:xfrm>
                              <a:off x="1043" y="1039"/>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81" name="Line 1051"/>
                            <p:cNvSpPr>
                              <a:spLocks noChangeShapeType="1"/>
                            </p:cNvSpPr>
                            <p:nvPr/>
                          </p:nvSpPr>
                          <p:spPr bwMode="auto">
                            <a:xfrm>
                              <a:off x="1042" y="1041"/>
                              <a:ext cx="3" cy="2"/>
                            </a:xfrm>
                            <a:prstGeom prst="line">
                              <a:avLst/>
                            </a:prstGeom>
                            <a:noFill/>
                            <a:ln w="12700">
                              <a:solidFill>
                                <a:schemeClr val="tx1"/>
                              </a:solidFill>
                              <a:round/>
                              <a:headEnd/>
                              <a:tailEnd/>
                            </a:ln>
                          </p:spPr>
                          <p:txBody>
                            <a:bodyPr wrap="none" anchor="ctr"/>
                            <a:lstStyle/>
                            <a:p>
                              <a:endParaRPr lang="it-IT"/>
                            </a:p>
                          </p:txBody>
                        </p:sp>
                        <p:sp>
                          <p:nvSpPr>
                            <p:cNvPr id="1082" name="Line 1052"/>
                            <p:cNvSpPr>
                              <a:spLocks noChangeShapeType="1"/>
                            </p:cNvSpPr>
                            <p:nvPr/>
                          </p:nvSpPr>
                          <p:spPr bwMode="auto">
                            <a:xfrm>
                              <a:off x="1040" y="1040"/>
                              <a:ext cx="2" cy="3"/>
                            </a:xfrm>
                            <a:prstGeom prst="line">
                              <a:avLst/>
                            </a:prstGeom>
                            <a:noFill/>
                            <a:ln w="12700">
                              <a:solidFill>
                                <a:schemeClr val="tx1"/>
                              </a:solidFill>
                              <a:round/>
                              <a:headEnd/>
                              <a:tailEnd/>
                            </a:ln>
                          </p:spPr>
                          <p:txBody>
                            <a:bodyPr wrap="none" anchor="ctr"/>
                            <a:lstStyle/>
                            <a:p>
                              <a:endParaRPr lang="it-IT"/>
                            </a:p>
                          </p:txBody>
                        </p:sp>
                      </p:grpSp>
                    </p:grpSp>
                    <p:grpSp>
                      <p:nvGrpSpPr>
                        <p:cNvPr id="1067" name="Group 1053"/>
                        <p:cNvGrpSpPr>
                          <a:grpSpLocks/>
                        </p:cNvGrpSpPr>
                        <p:nvPr/>
                      </p:nvGrpSpPr>
                      <p:grpSpPr bwMode="auto">
                        <a:xfrm>
                          <a:off x="1040" y="1001"/>
                          <a:ext cx="22" cy="23"/>
                          <a:chOff x="1040" y="1001"/>
                          <a:chExt cx="22" cy="23"/>
                        </a:xfrm>
                      </p:grpSpPr>
                      <p:grpSp>
                        <p:nvGrpSpPr>
                          <p:cNvPr id="1068" name="Group 1054"/>
                          <p:cNvGrpSpPr>
                            <a:grpSpLocks/>
                          </p:cNvGrpSpPr>
                          <p:nvPr/>
                        </p:nvGrpSpPr>
                        <p:grpSpPr bwMode="auto">
                          <a:xfrm>
                            <a:off x="1045" y="1001"/>
                            <a:ext cx="17" cy="23"/>
                            <a:chOff x="1045" y="1001"/>
                            <a:chExt cx="17" cy="23"/>
                          </a:xfrm>
                        </p:grpSpPr>
                        <p:sp>
                          <p:nvSpPr>
                            <p:cNvPr id="1073" name="Rectangle 1055"/>
                            <p:cNvSpPr>
                              <a:spLocks noChangeArrowheads="1"/>
                            </p:cNvSpPr>
                            <p:nvPr/>
                          </p:nvSpPr>
                          <p:spPr bwMode="auto">
                            <a:xfrm>
                              <a:off x="1049" y="1008"/>
                              <a:ext cx="7" cy="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074" name="Oval 1056"/>
                            <p:cNvSpPr>
                              <a:spLocks noChangeArrowheads="1"/>
                            </p:cNvSpPr>
                            <p:nvPr/>
                          </p:nvSpPr>
                          <p:spPr bwMode="auto">
                            <a:xfrm>
                              <a:off x="1045" y="1010"/>
                              <a:ext cx="7"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75" name="Freeform 1057"/>
                            <p:cNvSpPr>
                              <a:spLocks/>
                            </p:cNvSpPr>
                            <p:nvPr/>
                          </p:nvSpPr>
                          <p:spPr bwMode="auto">
                            <a:xfrm>
                              <a:off x="1050" y="1001"/>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076" name="Freeform 1058"/>
                            <p:cNvSpPr>
                              <a:spLocks/>
                            </p:cNvSpPr>
                            <p:nvPr/>
                          </p:nvSpPr>
                          <p:spPr bwMode="auto">
                            <a:xfrm>
                              <a:off x="1045" y="1017"/>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77" name="Freeform 1059"/>
                            <p:cNvSpPr>
                              <a:spLocks/>
                            </p:cNvSpPr>
                            <p:nvPr/>
                          </p:nvSpPr>
                          <p:spPr bwMode="auto">
                            <a:xfrm>
                              <a:off x="1045" y="1001"/>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69" name="Group 1060"/>
                          <p:cNvGrpSpPr>
                            <a:grpSpLocks/>
                          </p:cNvGrpSpPr>
                          <p:nvPr/>
                        </p:nvGrpSpPr>
                        <p:grpSpPr bwMode="auto">
                          <a:xfrm>
                            <a:off x="1040" y="1010"/>
                            <a:ext cx="5" cy="5"/>
                            <a:chOff x="1040" y="1010"/>
                            <a:chExt cx="5" cy="5"/>
                          </a:xfrm>
                        </p:grpSpPr>
                        <p:sp>
                          <p:nvSpPr>
                            <p:cNvPr id="1070" name="AutoShape 1061"/>
                            <p:cNvSpPr>
                              <a:spLocks noChangeArrowheads="1"/>
                            </p:cNvSpPr>
                            <p:nvPr/>
                          </p:nvSpPr>
                          <p:spPr bwMode="auto">
                            <a:xfrm>
                              <a:off x="1043" y="1010"/>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71" name="Line 1062"/>
                            <p:cNvSpPr>
                              <a:spLocks noChangeShapeType="1"/>
                            </p:cNvSpPr>
                            <p:nvPr/>
                          </p:nvSpPr>
                          <p:spPr bwMode="auto">
                            <a:xfrm>
                              <a:off x="1042" y="1011"/>
                              <a:ext cx="3" cy="2"/>
                            </a:xfrm>
                            <a:prstGeom prst="line">
                              <a:avLst/>
                            </a:prstGeom>
                            <a:noFill/>
                            <a:ln w="12700">
                              <a:solidFill>
                                <a:schemeClr val="tx1"/>
                              </a:solidFill>
                              <a:round/>
                              <a:headEnd/>
                              <a:tailEnd/>
                            </a:ln>
                          </p:spPr>
                          <p:txBody>
                            <a:bodyPr wrap="none" anchor="ctr"/>
                            <a:lstStyle/>
                            <a:p>
                              <a:endParaRPr lang="it-IT"/>
                            </a:p>
                          </p:txBody>
                        </p:sp>
                        <p:sp>
                          <p:nvSpPr>
                            <p:cNvPr id="1072" name="Line 1063"/>
                            <p:cNvSpPr>
                              <a:spLocks noChangeShapeType="1"/>
                            </p:cNvSpPr>
                            <p:nvPr/>
                          </p:nvSpPr>
                          <p:spPr bwMode="auto">
                            <a:xfrm>
                              <a:off x="1040" y="1011"/>
                              <a:ext cx="2" cy="2"/>
                            </a:xfrm>
                            <a:prstGeom prst="line">
                              <a:avLst/>
                            </a:prstGeom>
                            <a:noFill/>
                            <a:ln w="12700">
                              <a:solidFill>
                                <a:schemeClr val="tx1"/>
                              </a:solidFill>
                              <a:round/>
                              <a:headEnd/>
                              <a:tailEnd/>
                            </a:ln>
                          </p:spPr>
                          <p:txBody>
                            <a:bodyPr wrap="none" anchor="ctr"/>
                            <a:lstStyle/>
                            <a:p>
                              <a:endParaRPr lang="it-IT"/>
                            </a:p>
                          </p:txBody>
                        </p:sp>
                      </p:grpSp>
                    </p:grpSp>
                  </p:grpSp>
                  <p:sp>
                    <p:nvSpPr>
                      <p:cNvPr id="167" name="Line 1064"/>
                      <p:cNvSpPr>
                        <a:spLocks noChangeShapeType="1"/>
                      </p:cNvSpPr>
                      <p:nvPr/>
                    </p:nvSpPr>
                    <p:spPr bwMode="auto">
                      <a:xfrm flipH="1">
                        <a:off x="1981" y="1438"/>
                        <a:ext cx="101" cy="0"/>
                      </a:xfrm>
                      <a:prstGeom prst="line">
                        <a:avLst/>
                      </a:prstGeom>
                      <a:noFill/>
                      <a:ln w="12700">
                        <a:solidFill>
                          <a:srgbClr val="000000"/>
                        </a:solidFill>
                        <a:round/>
                        <a:headEnd/>
                        <a:tailEnd/>
                      </a:ln>
                    </p:spPr>
                    <p:txBody>
                      <a:bodyPr wrap="none" anchor="ctr"/>
                      <a:lstStyle/>
                      <a:p>
                        <a:endParaRPr lang="it-IT"/>
                      </a:p>
                    </p:txBody>
                  </p:sp>
                  <p:sp>
                    <p:nvSpPr>
                      <p:cNvPr id="168" name="Rectangle 1065"/>
                      <p:cNvSpPr>
                        <a:spLocks noChangeArrowheads="1"/>
                      </p:cNvSpPr>
                      <p:nvPr/>
                    </p:nvSpPr>
                    <p:spPr bwMode="auto">
                      <a:xfrm>
                        <a:off x="1947" y="1771"/>
                        <a:ext cx="189" cy="31"/>
                      </a:xfrm>
                      <a:prstGeom prst="rect">
                        <a:avLst/>
                      </a:prstGeom>
                      <a:gradFill rotWithShape="0">
                        <a:gsLst>
                          <a:gs pos="0">
                            <a:srgbClr val="009688"/>
                          </a:gs>
                          <a:gs pos="50000">
                            <a:srgbClr val="4CB5AB"/>
                          </a:gs>
                          <a:gs pos="100000">
                            <a:srgbClr val="009688"/>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69" name="Oval 1066"/>
                      <p:cNvSpPr>
                        <a:spLocks noChangeArrowheads="1"/>
                      </p:cNvSpPr>
                      <p:nvPr/>
                    </p:nvSpPr>
                    <p:spPr bwMode="auto">
                      <a:xfrm>
                        <a:off x="2016" y="1625"/>
                        <a:ext cx="29" cy="23"/>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grpSp>
                    <p:nvGrpSpPr>
                      <p:cNvPr id="170" name="Group 1067"/>
                      <p:cNvGrpSpPr>
                        <a:grpSpLocks/>
                      </p:cNvGrpSpPr>
                      <p:nvPr/>
                    </p:nvGrpSpPr>
                    <p:grpSpPr bwMode="auto">
                      <a:xfrm>
                        <a:off x="1940" y="1411"/>
                        <a:ext cx="189" cy="56"/>
                        <a:chOff x="1580" y="475"/>
                        <a:chExt cx="207" cy="74"/>
                      </a:xfrm>
                    </p:grpSpPr>
                    <p:sp>
                      <p:nvSpPr>
                        <p:cNvPr id="993" name="Freeform 1068"/>
                        <p:cNvSpPr>
                          <a:spLocks/>
                        </p:cNvSpPr>
                        <p:nvPr/>
                      </p:nvSpPr>
                      <p:spPr bwMode="auto">
                        <a:xfrm>
                          <a:off x="1618" y="475"/>
                          <a:ext cx="130" cy="42"/>
                        </a:xfrm>
                        <a:custGeom>
                          <a:avLst/>
                          <a:gdLst>
                            <a:gd name="T0" fmla="*/ 129 w 130"/>
                            <a:gd name="T1" fmla="*/ 41 h 42"/>
                            <a:gd name="T2" fmla="*/ 124 w 130"/>
                            <a:gd name="T3" fmla="*/ 41 h 42"/>
                            <a:gd name="T4" fmla="*/ 119 w 130"/>
                            <a:gd name="T5" fmla="*/ 39 h 42"/>
                            <a:gd name="T6" fmla="*/ 116 w 130"/>
                            <a:gd name="T7" fmla="*/ 34 h 42"/>
                            <a:gd name="T8" fmla="*/ 114 w 130"/>
                            <a:gd name="T9" fmla="*/ 24 h 42"/>
                            <a:gd name="T10" fmla="*/ 114 w 130"/>
                            <a:gd name="T11" fmla="*/ 9 h 42"/>
                            <a:gd name="T12" fmla="*/ 108 w 130"/>
                            <a:gd name="T13" fmla="*/ 0 h 42"/>
                            <a:gd name="T14" fmla="*/ 19 w 130"/>
                            <a:gd name="T15" fmla="*/ 0 h 42"/>
                            <a:gd name="T16" fmla="*/ 13 w 130"/>
                            <a:gd name="T17" fmla="*/ 9 h 42"/>
                            <a:gd name="T18" fmla="*/ 13 w 130"/>
                            <a:gd name="T19" fmla="*/ 24 h 42"/>
                            <a:gd name="T20" fmla="*/ 13 w 130"/>
                            <a:gd name="T21" fmla="*/ 34 h 42"/>
                            <a:gd name="T22" fmla="*/ 7 w 130"/>
                            <a:gd name="T23" fmla="*/ 39 h 42"/>
                            <a:gd name="T24" fmla="*/ 5 w 130"/>
                            <a:gd name="T25" fmla="*/ 41 h 42"/>
                            <a:gd name="T26" fmla="*/ 0 w 130"/>
                            <a:gd name="T27" fmla="*/ 41 h 4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0"/>
                            <a:gd name="T43" fmla="*/ 0 h 42"/>
                            <a:gd name="T44" fmla="*/ 130 w 130"/>
                            <a:gd name="T45" fmla="*/ 42 h 4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0" h="42">
                              <a:moveTo>
                                <a:pt x="129" y="41"/>
                              </a:moveTo>
                              <a:lnTo>
                                <a:pt x="124" y="41"/>
                              </a:lnTo>
                              <a:lnTo>
                                <a:pt x="119" y="39"/>
                              </a:lnTo>
                              <a:lnTo>
                                <a:pt x="116" y="34"/>
                              </a:lnTo>
                              <a:lnTo>
                                <a:pt x="114" y="24"/>
                              </a:lnTo>
                              <a:lnTo>
                                <a:pt x="114" y="9"/>
                              </a:lnTo>
                              <a:lnTo>
                                <a:pt x="108" y="0"/>
                              </a:lnTo>
                              <a:lnTo>
                                <a:pt x="19" y="0"/>
                              </a:lnTo>
                              <a:lnTo>
                                <a:pt x="13" y="9"/>
                              </a:lnTo>
                              <a:lnTo>
                                <a:pt x="13" y="24"/>
                              </a:lnTo>
                              <a:lnTo>
                                <a:pt x="13" y="34"/>
                              </a:lnTo>
                              <a:lnTo>
                                <a:pt x="7" y="39"/>
                              </a:lnTo>
                              <a:lnTo>
                                <a:pt x="5" y="41"/>
                              </a:lnTo>
                              <a:lnTo>
                                <a:pt x="0" y="41"/>
                              </a:lnTo>
                            </a:path>
                          </a:pathLst>
                        </a:custGeom>
                        <a:gradFill rotWithShape="0">
                          <a:gsLst>
                            <a:gs pos="0">
                              <a:srgbClr val="009688"/>
                            </a:gs>
                            <a:gs pos="50000">
                              <a:srgbClr val="4CB5AB"/>
                            </a:gs>
                            <a:gs pos="100000">
                              <a:srgbClr val="009688"/>
                            </a:gs>
                          </a:gsLst>
                          <a:lin ang="0" scaled="1"/>
                        </a:gradFill>
                        <a:ln w="12700" cap="rnd" cmpd="sng">
                          <a:solidFill>
                            <a:srgbClr val="000000"/>
                          </a:solidFill>
                          <a:prstDash val="solid"/>
                          <a:round/>
                          <a:headEnd type="none" w="med" len="med"/>
                          <a:tailEnd type="none" w="med" len="med"/>
                        </a:ln>
                      </p:spPr>
                      <p:txBody>
                        <a:bodyPr/>
                        <a:lstStyle/>
                        <a:p>
                          <a:endParaRPr lang="it-IT"/>
                        </a:p>
                      </p:txBody>
                    </p:sp>
                    <p:sp>
                      <p:nvSpPr>
                        <p:cNvPr id="994" name="Rectangle 1069"/>
                        <p:cNvSpPr>
                          <a:spLocks noChangeArrowheads="1"/>
                        </p:cNvSpPr>
                        <p:nvPr/>
                      </p:nvSpPr>
                      <p:spPr bwMode="auto">
                        <a:xfrm>
                          <a:off x="1580" y="520"/>
                          <a:ext cx="207" cy="29"/>
                        </a:xfrm>
                        <a:prstGeom prst="rect">
                          <a:avLst/>
                        </a:prstGeom>
                        <a:gradFill rotWithShape="0">
                          <a:gsLst>
                            <a:gs pos="0">
                              <a:srgbClr val="009688"/>
                            </a:gs>
                            <a:gs pos="50000">
                              <a:srgbClr val="4CB5AB"/>
                            </a:gs>
                            <a:gs pos="100000">
                              <a:srgbClr val="009688"/>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995" name="Group 1070"/>
                        <p:cNvGrpSpPr>
                          <a:grpSpLocks/>
                        </p:cNvGrpSpPr>
                        <p:nvPr/>
                      </p:nvGrpSpPr>
                      <p:grpSpPr bwMode="auto">
                        <a:xfrm>
                          <a:off x="1585" y="500"/>
                          <a:ext cx="201" cy="20"/>
                          <a:chOff x="1585" y="500"/>
                          <a:chExt cx="201" cy="20"/>
                        </a:xfrm>
                      </p:grpSpPr>
                      <p:grpSp>
                        <p:nvGrpSpPr>
                          <p:cNvPr id="996" name="Group 1071"/>
                          <p:cNvGrpSpPr>
                            <a:grpSpLocks/>
                          </p:cNvGrpSpPr>
                          <p:nvPr/>
                        </p:nvGrpSpPr>
                        <p:grpSpPr bwMode="auto">
                          <a:xfrm>
                            <a:off x="1651" y="500"/>
                            <a:ext cx="23" cy="18"/>
                            <a:chOff x="1651" y="500"/>
                            <a:chExt cx="23" cy="18"/>
                          </a:xfrm>
                        </p:grpSpPr>
                        <p:grpSp>
                          <p:nvGrpSpPr>
                            <p:cNvPr id="1052" name="Group 1072"/>
                            <p:cNvGrpSpPr>
                              <a:grpSpLocks/>
                            </p:cNvGrpSpPr>
                            <p:nvPr/>
                          </p:nvGrpSpPr>
                          <p:grpSpPr bwMode="auto">
                            <a:xfrm>
                              <a:off x="1651" y="504"/>
                              <a:ext cx="23" cy="14"/>
                              <a:chOff x="1651" y="504"/>
                              <a:chExt cx="23" cy="14"/>
                            </a:xfrm>
                          </p:grpSpPr>
                          <p:sp>
                            <p:nvSpPr>
                              <p:cNvPr id="1057" name="Rectangle 1073"/>
                              <p:cNvSpPr>
                                <a:spLocks noChangeArrowheads="1"/>
                              </p:cNvSpPr>
                              <p:nvPr/>
                            </p:nvSpPr>
                            <p:spPr bwMode="auto">
                              <a:xfrm>
                                <a:off x="1658" y="508"/>
                                <a:ext cx="8" cy="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058" name="Oval 1074"/>
                              <p:cNvSpPr>
                                <a:spLocks noChangeArrowheads="1"/>
                              </p:cNvSpPr>
                              <p:nvPr/>
                            </p:nvSpPr>
                            <p:spPr bwMode="auto">
                              <a:xfrm>
                                <a:off x="1659" y="504"/>
                                <a:ext cx="5" cy="6"/>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59" name="Freeform 1075"/>
                              <p:cNvSpPr>
                                <a:spLocks/>
                              </p:cNvSpPr>
                              <p:nvPr/>
                            </p:nvSpPr>
                            <p:spPr bwMode="auto">
                              <a:xfrm>
                                <a:off x="1651" y="508"/>
                                <a:ext cx="23" cy="10"/>
                              </a:xfrm>
                              <a:custGeom>
                                <a:avLst/>
                                <a:gdLst>
                                  <a:gd name="T0" fmla="*/ 22 w 23"/>
                                  <a:gd name="T1" fmla="*/ 1 h 10"/>
                                  <a:gd name="T2" fmla="*/ 22 w 23"/>
                                  <a:gd name="T3" fmla="*/ 9 h 10"/>
                                  <a:gd name="T4" fmla="*/ 0 w 23"/>
                                  <a:gd name="T5" fmla="*/ 9 h 10"/>
                                  <a:gd name="T6" fmla="*/ 0 w 23"/>
                                  <a:gd name="T7" fmla="*/ 0 h 10"/>
                                  <a:gd name="T8" fmla="*/ 0 w 23"/>
                                  <a:gd name="T9" fmla="*/ 0 h 10"/>
                                  <a:gd name="T10" fmla="*/ 0 60000 65536"/>
                                  <a:gd name="T11" fmla="*/ 0 60000 65536"/>
                                  <a:gd name="T12" fmla="*/ 0 60000 65536"/>
                                  <a:gd name="T13" fmla="*/ 0 60000 65536"/>
                                  <a:gd name="T14" fmla="*/ 0 60000 65536"/>
                                  <a:gd name="T15" fmla="*/ 0 w 23"/>
                                  <a:gd name="T16" fmla="*/ 0 h 10"/>
                                  <a:gd name="T17" fmla="*/ 23 w 23"/>
                                  <a:gd name="T18" fmla="*/ 10 h 10"/>
                                </a:gdLst>
                                <a:ahLst/>
                                <a:cxnLst>
                                  <a:cxn ang="T10">
                                    <a:pos x="T0" y="T1"/>
                                  </a:cxn>
                                  <a:cxn ang="T11">
                                    <a:pos x="T2" y="T3"/>
                                  </a:cxn>
                                  <a:cxn ang="T12">
                                    <a:pos x="T4" y="T5"/>
                                  </a:cxn>
                                  <a:cxn ang="T13">
                                    <a:pos x="T6" y="T7"/>
                                  </a:cxn>
                                  <a:cxn ang="T14">
                                    <a:pos x="T8" y="T9"/>
                                  </a:cxn>
                                </a:cxnLst>
                                <a:rect l="T15" t="T16" r="T17" b="T18"/>
                                <a:pathLst>
                                  <a:path w="23" h="10">
                                    <a:moveTo>
                                      <a:pt x="22" y="1"/>
                                    </a:moveTo>
                                    <a:lnTo>
                                      <a:pt x="22" y="9"/>
                                    </a:lnTo>
                                    <a:lnTo>
                                      <a:pt x="0" y="9"/>
                                    </a:lnTo>
                                    <a:lnTo>
                                      <a:pt x="0"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060" name="Freeform 1076"/>
                              <p:cNvSpPr>
                                <a:spLocks/>
                              </p:cNvSpPr>
                              <p:nvPr/>
                            </p:nvSpPr>
                            <p:spPr bwMode="auto">
                              <a:xfrm>
                                <a:off x="1651" y="504"/>
                                <a:ext cx="5" cy="14"/>
                              </a:xfrm>
                              <a:custGeom>
                                <a:avLst/>
                                <a:gdLst>
                                  <a:gd name="T0" fmla="*/ 0 w 5"/>
                                  <a:gd name="T1" fmla="*/ 13 h 14"/>
                                  <a:gd name="T2" fmla="*/ 0 w 5"/>
                                  <a:gd name="T3" fmla="*/ 2 h 14"/>
                                  <a:gd name="T4" fmla="*/ 0 w 5"/>
                                  <a:gd name="T5" fmla="*/ 1 h 14"/>
                                  <a:gd name="T6" fmla="*/ 1 w 5"/>
                                  <a:gd name="T7" fmla="*/ 1 h 14"/>
                                  <a:gd name="T8" fmla="*/ 1 w 5"/>
                                  <a:gd name="T9" fmla="*/ 0 h 14"/>
                                  <a:gd name="T10" fmla="*/ 2 w 5"/>
                                  <a:gd name="T11" fmla="*/ 0 h 14"/>
                                  <a:gd name="T12" fmla="*/ 2 w 5"/>
                                  <a:gd name="T13" fmla="*/ 0 h 14"/>
                                  <a:gd name="T14" fmla="*/ 3 w 5"/>
                                  <a:gd name="T15" fmla="*/ 1 h 14"/>
                                  <a:gd name="T16" fmla="*/ 4 w 5"/>
                                  <a:gd name="T17" fmla="*/ 1 h 14"/>
                                  <a:gd name="T18" fmla="*/ 4 w 5"/>
                                  <a:gd name="T19" fmla="*/ 2 h 14"/>
                                  <a:gd name="T20" fmla="*/ 4 w 5"/>
                                  <a:gd name="T21" fmla="*/ 3 h 14"/>
                                  <a:gd name="T22" fmla="*/ 4 w 5"/>
                                  <a:gd name="T23" fmla="*/ 13 h 14"/>
                                  <a:gd name="T24" fmla="*/ 0 w 5"/>
                                  <a:gd name="T25" fmla="*/ 13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14"/>
                                  <a:gd name="T41" fmla="*/ 5 w 5"/>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14">
                                    <a:moveTo>
                                      <a:pt x="0" y="13"/>
                                    </a:moveTo>
                                    <a:lnTo>
                                      <a:pt x="0" y="2"/>
                                    </a:lnTo>
                                    <a:lnTo>
                                      <a:pt x="0" y="1"/>
                                    </a:lnTo>
                                    <a:lnTo>
                                      <a:pt x="1" y="1"/>
                                    </a:lnTo>
                                    <a:lnTo>
                                      <a:pt x="1" y="0"/>
                                    </a:lnTo>
                                    <a:lnTo>
                                      <a:pt x="2" y="0"/>
                                    </a:lnTo>
                                    <a:lnTo>
                                      <a:pt x="3" y="1"/>
                                    </a:lnTo>
                                    <a:lnTo>
                                      <a:pt x="4" y="1"/>
                                    </a:lnTo>
                                    <a:lnTo>
                                      <a:pt x="4" y="2"/>
                                    </a:lnTo>
                                    <a:lnTo>
                                      <a:pt x="4" y="3"/>
                                    </a:lnTo>
                                    <a:lnTo>
                                      <a:pt x="4" y="13"/>
                                    </a:lnTo>
                                    <a:lnTo>
                                      <a:pt x="0" y="13"/>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61" name="Freeform 1077"/>
                              <p:cNvSpPr>
                                <a:spLocks/>
                              </p:cNvSpPr>
                              <p:nvPr/>
                            </p:nvSpPr>
                            <p:spPr bwMode="auto">
                              <a:xfrm>
                                <a:off x="1668" y="504"/>
                                <a:ext cx="6" cy="14"/>
                              </a:xfrm>
                              <a:custGeom>
                                <a:avLst/>
                                <a:gdLst>
                                  <a:gd name="T0" fmla="*/ 0 w 6"/>
                                  <a:gd name="T1" fmla="*/ 13 h 14"/>
                                  <a:gd name="T2" fmla="*/ 0 w 6"/>
                                  <a:gd name="T3" fmla="*/ 2 h 14"/>
                                  <a:gd name="T4" fmla="*/ 0 w 6"/>
                                  <a:gd name="T5" fmla="*/ 1 h 14"/>
                                  <a:gd name="T6" fmla="*/ 1 w 6"/>
                                  <a:gd name="T7" fmla="*/ 1 h 14"/>
                                  <a:gd name="T8" fmla="*/ 2 w 6"/>
                                  <a:gd name="T9" fmla="*/ 0 h 14"/>
                                  <a:gd name="T10" fmla="*/ 2 w 6"/>
                                  <a:gd name="T11" fmla="*/ 0 h 14"/>
                                  <a:gd name="T12" fmla="*/ 3 w 6"/>
                                  <a:gd name="T13" fmla="*/ 0 h 14"/>
                                  <a:gd name="T14" fmla="*/ 4 w 6"/>
                                  <a:gd name="T15" fmla="*/ 1 h 14"/>
                                  <a:gd name="T16" fmla="*/ 4 w 6"/>
                                  <a:gd name="T17" fmla="*/ 1 h 14"/>
                                  <a:gd name="T18" fmla="*/ 5 w 6"/>
                                  <a:gd name="T19" fmla="*/ 2 h 14"/>
                                  <a:gd name="T20" fmla="*/ 5 w 6"/>
                                  <a:gd name="T21" fmla="*/ 3 h 14"/>
                                  <a:gd name="T22" fmla="*/ 5 w 6"/>
                                  <a:gd name="T23" fmla="*/ 13 h 14"/>
                                  <a:gd name="T24" fmla="*/ 0 w 6"/>
                                  <a:gd name="T25" fmla="*/ 13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4"/>
                                  <a:gd name="T41" fmla="*/ 6 w 6"/>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4">
                                    <a:moveTo>
                                      <a:pt x="0" y="13"/>
                                    </a:moveTo>
                                    <a:lnTo>
                                      <a:pt x="0" y="2"/>
                                    </a:lnTo>
                                    <a:lnTo>
                                      <a:pt x="0" y="1"/>
                                    </a:lnTo>
                                    <a:lnTo>
                                      <a:pt x="1" y="1"/>
                                    </a:lnTo>
                                    <a:lnTo>
                                      <a:pt x="2" y="0"/>
                                    </a:lnTo>
                                    <a:lnTo>
                                      <a:pt x="3" y="0"/>
                                    </a:lnTo>
                                    <a:lnTo>
                                      <a:pt x="4" y="1"/>
                                    </a:lnTo>
                                    <a:lnTo>
                                      <a:pt x="5" y="2"/>
                                    </a:lnTo>
                                    <a:lnTo>
                                      <a:pt x="5" y="3"/>
                                    </a:lnTo>
                                    <a:lnTo>
                                      <a:pt x="5" y="13"/>
                                    </a:lnTo>
                                    <a:lnTo>
                                      <a:pt x="0" y="13"/>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53" name="Group 1078"/>
                            <p:cNvGrpSpPr>
                              <a:grpSpLocks/>
                            </p:cNvGrpSpPr>
                            <p:nvPr/>
                          </p:nvGrpSpPr>
                          <p:grpSpPr bwMode="auto">
                            <a:xfrm>
                              <a:off x="1651" y="500"/>
                              <a:ext cx="21" cy="4"/>
                              <a:chOff x="1651" y="500"/>
                              <a:chExt cx="21" cy="4"/>
                            </a:xfrm>
                          </p:grpSpPr>
                          <p:sp>
                            <p:nvSpPr>
                              <p:cNvPr id="1054" name="AutoShape 1079"/>
                              <p:cNvSpPr>
                                <a:spLocks noChangeArrowheads="1"/>
                              </p:cNvSpPr>
                              <p:nvPr/>
                            </p:nvSpPr>
                            <p:spPr bwMode="auto">
                              <a:xfrm>
                                <a:off x="1659" y="502"/>
                                <a:ext cx="5"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55" name="Line 1080"/>
                              <p:cNvSpPr>
                                <a:spLocks noChangeShapeType="1"/>
                              </p:cNvSpPr>
                              <p:nvPr/>
                            </p:nvSpPr>
                            <p:spPr bwMode="auto">
                              <a:xfrm flipH="1">
                                <a:off x="1652" y="503"/>
                                <a:ext cx="20" cy="1"/>
                              </a:xfrm>
                              <a:prstGeom prst="line">
                                <a:avLst/>
                              </a:prstGeom>
                              <a:noFill/>
                              <a:ln w="12700">
                                <a:solidFill>
                                  <a:schemeClr val="tx1"/>
                                </a:solidFill>
                                <a:round/>
                                <a:headEnd/>
                                <a:tailEnd/>
                              </a:ln>
                            </p:spPr>
                            <p:txBody>
                              <a:bodyPr wrap="none" anchor="ctr"/>
                              <a:lstStyle/>
                              <a:p>
                                <a:endParaRPr lang="it-IT"/>
                              </a:p>
                            </p:txBody>
                          </p:sp>
                          <p:sp>
                            <p:nvSpPr>
                              <p:cNvPr id="1056" name="Line 1081"/>
                              <p:cNvSpPr>
                                <a:spLocks noChangeShapeType="1"/>
                              </p:cNvSpPr>
                              <p:nvPr/>
                            </p:nvSpPr>
                            <p:spPr bwMode="auto">
                              <a:xfrm flipH="1">
                                <a:off x="1651" y="500"/>
                                <a:ext cx="21" cy="3"/>
                              </a:xfrm>
                              <a:prstGeom prst="line">
                                <a:avLst/>
                              </a:prstGeom>
                              <a:noFill/>
                              <a:ln w="12700">
                                <a:solidFill>
                                  <a:schemeClr val="tx1"/>
                                </a:solidFill>
                                <a:round/>
                                <a:headEnd/>
                                <a:tailEnd/>
                              </a:ln>
                            </p:spPr>
                            <p:txBody>
                              <a:bodyPr wrap="none" anchor="ctr"/>
                              <a:lstStyle/>
                              <a:p>
                                <a:endParaRPr lang="it-IT"/>
                              </a:p>
                            </p:txBody>
                          </p:sp>
                        </p:grpSp>
                      </p:grpSp>
                      <p:grpSp>
                        <p:nvGrpSpPr>
                          <p:cNvPr id="997" name="Group 1082"/>
                          <p:cNvGrpSpPr>
                            <a:grpSpLocks/>
                          </p:cNvGrpSpPr>
                          <p:nvPr/>
                        </p:nvGrpSpPr>
                        <p:grpSpPr bwMode="auto">
                          <a:xfrm>
                            <a:off x="1694" y="501"/>
                            <a:ext cx="23" cy="19"/>
                            <a:chOff x="1694" y="501"/>
                            <a:chExt cx="23" cy="19"/>
                          </a:xfrm>
                        </p:grpSpPr>
                        <p:grpSp>
                          <p:nvGrpSpPr>
                            <p:cNvPr id="1042" name="Group 1083"/>
                            <p:cNvGrpSpPr>
                              <a:grpSpLocks/>
                            </p:cNvGrpSpPr>
                            <p:nvPr/>
                          </p:nvGrpSpPr>
                          <p:grpSpPr bwMode="auto">
                            <a:xfrm>
                              <a:off x="1694" y="504"/>
                              <a:ext cx="23" cy="16"/>
                              <a:chOff x="1694" y="504"/>
                              <a:chExt cx="23" cy="16"/>
                            </a:xfrm>
                          </p:grpSpPr>
                          <p:sp>
                            <p:nvSpPr>
                              <p:cNvPr id="1047" name="Rectangle 1084"/>
                              <p:cNvSpPr>
                                <a:spLocks noChangeArrowheads="1"/>
                              </p:cNvSpPr>
                              <p:nvPr/>
                            </p:nvSpPr>
                            <p:spPr bwMode="auto">
                              <a:xfrm>
                                <a:off x="1700" y="508"/>
                                <a:ext cx="9" cy="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048" name="Oval 1085"/>
                              <p:cNvSpPr>
                                <a:spLocks noChangeArrowheads="1"/>
                              </p:cNvSpPr>
                              <p:nvPr/>
                            </p:nvSpPr>
                            <p:spPr bwMode="auto">
                              <a:xfrm>
                                <a:off x="1704" y="504"/>
                                <a:ext cx="2" cy="6"/>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49" name="Freeform 1086"/>
                              <p:cNvSpPr>
                                <a:spLocks/>
                              </p:cNvSpPr>
                              <p:nvPr/>
                            </p:nvSpPr>
                            <p:spPr bwMode="auto">
                              <a:xfrm>
                                <a:off x="1694" y="508"/>
                                <a:ext cx="23" cy="12"/>
                              </a:xfrm>
                              <a:custGeom>
                                <a:avLst/>
                                <a:gdLst>
                                  <a:gd name="T0" fmla="*/ 22 w 23"/>
                                  <a:gd name="T1" fmla="*/ 1 h 12"/>
                                  <a:gd name="T2" fmla="*/ 22 w 23"/>
                                  <a:gd name="T3" fmla="*/ 11 h 12"/>
                                  <a:gd name="T4" fmla="*/ 0 w 23"/>
                                  <a:gd name="T5" fmla="*/ 11 h 12"/>
                                  <a:gd name="T6" fmla="*/ 0 w 23"/>
                                  <a:gd name="T7" fmla="*/ 0 h 12"/>
                                  <a:gd name="T8" fmla="*/ 0 w 23"/>
                                  <a:gd name="T9" fmla="*/ 0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22" y="1"/>
                                    </a:moveTo>
                                    <a:lnTo>
                                      <a:pt x="22" y="11"/>
                                    </a:lnTo>
                                    <a:lnTo>
                                      <a:pt x="0" y="11"/>
                                    </a:lnTo>
                                    <a:lnTo>
                                      <a:pt x="0"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050" name="Freeform 1087"/>
                              <p:cNvSpPr>
                                <a:spLocks/>
                              </p:cNvSpPr>
                              <p:nvPr/>
                            </p:nvSpPr>
                            <p:spPr bwMode="auto">
                              <a:xfrm>
                                <a:off x="1694" y="505"/>
                                <a:ext cx="7" cy="15"/>
                              </a:xfrm>
                              <a:custGeom>
                                <a:avLst/>
                                <a:gdLst>
                                  <a:gd name="T0" fmla="*/ 0 w 7"/>
                                  <a:gd name="T1" fmla="*/ 14 h 15"/>
                                  <a:gd name="T2" fmla="*/ 0 w 7"/>
                                  <a:gd name="T3" fmla="*/ 2 h 15"/>
                                  <a:gd name="T4" fmla="*/ 0 w 7"/>
                                  <a:gd name="T5" fmla="*/ 2 h 15"/>
                                  <a:gd name="T6" fmla="*/ 1 w 7"/>
                                  <a:gd name="T7" fmla="*/ 1 h 15"/>
                                  <a:gd name="T8" fmla="*/ 2 w 7"/>
                                  <a:gd name="T9" fmla="*/ 0 h 15"/>
                                  <a:gd name="T10" fmla="*/ 3 w 7"/>
                                  <a:gd name="T11" fmla="*/ 0 h 15"/>
                                  <a:gd name="T12" fmla="*/ 4 w 7"/>
                                  <a:gd name="T13" fmla="*/ 0 h 15"/>
                                  <a:gd name="T14" fmla="*/ 5 w 7"/>
                                  <a:gd name="T15" fmla="*/ 1 h 15"/>
                                  <a:gd name="T16" fmla="*/ 5 w 7"/>
                                  <a:gd name="T17" fmla="*/ 1 h 15"/>
                                  <a:gd name="T18" fmla="*/ 6 w 7"/>
                                  <a:gd name="T19" fmla="*/ 2 h 15"/>
                                  <a:gd name="T20" fmla="*/ 6 w 7"/>
                                  <a:gd name="T21" fmla="*/ 3 h 15"/>
                                  <a:gd name="T22" fmla="*/ 6 w 7"/>
                                  <a:gd name="T23" fmla="*/ 14 h 15"/>
                                  <a:gd name="T24" fmla="*/ 0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0" y="14"/>
                                    </a:moveTo>
                                    <a:lnTo>
                                      <a:pt x="0" y="2"/>
                                    </a:lnTo>
                                    <a:lnTo>
                                      <a:pt x="1" y="1"/>
                                    </a:lnTo>
                                    <a:lnTo>
                                      <a:pt x="2" y="0"/>
                                    </a:lnTo>
                                    <a:lnTo>
                                      <a:pt x="3" y="0"/>
                                    </a:lnTo>
                                    <a:lnTo>
                                      <a:pt x="4" y="0"/>
                                    </a:lnTo>
                                    <a:lnTo>
                                      <a:pt x="5" y="1"/>
                                    </a:lnTo>
                                    <a:lnTo>
                                      <a:pt x="6" y="2"/>
                                    </a:lnTo>
                                    <a:lnTo>
                                      <a:pt x="6" y="3"/>
                                    </a:lnTo>
                                    <a:lnTo>
                                      <a:pt x="6" y="14"/>
                                    </a:lnTo>
                                    <a:lnTo>
                                      <a:pt x="0" y="1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51" name="Freeform 1088"/>
                              <p:cNvSpPr>
                                <a:spLocks/>
                              </p:cNvSpPr>
                              <p:nvPr/>
                            </p:nvSpPr>
                            <p:spPr bwMode="auto">
                              <a:xfrm>
                                <a:off x="1710" y="505"/>
                                <a:ext cx="7" cy="15"/>
                              </a:xfrm>
                              <a:custGeom>
                                <a:avLst/>
                                <a:gdLst>
                                  <a:gd name="T0" fmla="*/ 0 w 7"/>
                                  <a:gd name="T1" fmla="*/ 14 h 15"/>
                                  <a:gd name="T2" fmla="*/ 0 w 7"/>
                                  <a:gd name="T3" fmla="*/ 2 h 15"/>
                                  <a:gd name="T4" fmla="*/ 0 w 7"/>
                                  <a:gd name="T5" fmla="*/ 2 h 15"/>
                                  <a:gd name="T6" fmla="*/ 1 w 7"/>
                                  <a:gd name="T7" fmla="*/ 1 h 15"/>
                                  <a:gd name="T8" fmla="*/ 2 w 7"/>
                                  <a:gd name="T9" fmla="*/ 0 h 15"/>
                                  <a:gd name="T10" fmla="*/ 3 w 7"/>
                                  <a:gd name="T11" fmla="*/ 0 h 15"/>
                                  <a:gd name="T12" fmla="*/ 4 w 7"/>
                                  <a:gd name="T13" fmla="*/ 0 h 15"/>
                                  <a:gd name="T14" fmla="*/ 5 w 7"/>
                                  <a:gd name="T15" fmla="*/ 1 h 15"/>
                                  <a:gd name="T16" fmla="*/ 5 w 7"/>
                                  <a:gd name="T17" fmla="*/ 1 h 15"/>
                                  <a:gd name="T18" fmla="*/ 6 w 7"/>
                                  <a:gd name="T19" fmla="*/ 2 h 15"/>
                                  <a:gd name="T20" fmla="*/ 6 w 7"/>
                                  <a:gd name="T21" fmla="*/ 3 h 15"/>
                                  <a:gd name="T22" fmla="*/ 6 w 7"/>
                                  <a:gd name="T23" fmla="*/ 14 h 15"/>
                                  <a:gd name="T24" fmla="*/ 0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0" y="14"/>
                                    </a:moveTo>
                                    <a:lnTo>
                                      <a:pt x="0" y="2"/>
                                    </a:lnTo>
                                    <a:lnTo>
                                      <a:pt x="1" y="1"/>
                                    </a:lnTo>
                                    <a:lnTo>
                                      <a:pt x="2" y="0"/>
                                    </a:lnTo>
                                    <a:lnTo>
                                      <a:pt x="3" y="0"/>
                                    </a:lnTo>
                                    <a:lnTo>
                                      <a:pt x="4" y="0"/>
                                    </a:lnTo>
                                    <a:lnTo>
                                      <a:pt x="5" y="1"/>
                                    </a:lnTo>
                                    <a:lnTo>
                                      <a:pt x="6" y="2"/>
                                    </a:lnTo>
                                    <a:lnTo>
                                      <a:pt x="6" y="3"/>
                                    </a:lnTo>
                                    <a:lnTo>
                                      <a:pt x="6" y="14"/>
                                    </a:lnTo>
                                    <a:lnTo>
                                      <a:pt x="0" y="14"/>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43" name="Group 1089"/>
                            <p:cNvGrpSpPr>
                              <a:grpSpLocks/>
                            </p:cNvGrpSpPr>
                            <p:nvPr/>
                          </p:nvGrpSpPr>
                          <p:grpSpPr bwMode="auto">
                            <a:xfrm>
                              <a:off x="1696" y="501"/>
                              <a:ext cx="18" cy="4"/>
                              <a:chOff x="1696" y="501"/>
                              <a:chExt cx="18" cy="4"/>
                            </a:xfrm>
                          </p:grpSpPr>
                          <p:sp>
                            <p:nvSpPr>
                              <p:cNvPr id="1044" name="AutoShape 1090"/>
                              <p:cNvSpPr>
                                <a:spLocks noChangeArrowheads="1"/>
                              </p:cNvSpPr>
                              <p:nvPr/>
                            </p:nvSpPr>
                            <p:spPr bwMode="auto">
                              <a:xfrm>
                                <a:off x="1702" y="502"/>
                                <a:ext cx="6"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45" name="Line 1091"/>
                              <p:cNvSpPr>
                                <a:spLocks noChangeShapeType="1"/>
                              </p:cNvSpPr>
                              <p:nvPr/>
                            </p:nvSpPr>
                            <p:spPr bwMode="auto">
                              <a:xfrm flipH="1">
                                <a:off x="1696" y="503"/>
                                <a:ext cx="18" cy="2"/>
                              </a:xfrm>
                              <a:prstGeom prst="line">
                                <a:avLst/>
                              </a:prstGeom>
                              <a:noFill/>
                              <a:ln w="12700">
                                <a:solidFill>
                                  <a:schemeClr val="tx1"/>
                                </a:solidFill>
                                <a:round/>
                                <a:headEnd/>
                                <a:tailEnd/>
                              </a:ln>
                            </p:spPr>
                            <p:txBody>
                              <a:bodyPr wrap="none" anchor="ctr"/>
                              <a:lstStyle/>
                              <a:p>
                                <a:endParaRPr lang="it-IT"/>
                              </a:p>
                            </p:txBody>
                          </p:sp>
                          <p:sp>
                            <p:nvSpPr>
                              <p:cNvPr id="1046" name="Line 1092"/>
                              <p:cNvSpPr>
                                <a:spLocks noChangeShapeType="1"/>
                              </p:cNvSpPr>
                              <p:nvPr/>
                            </p:nvSpPr>
                            <p:spPr bwMode="auto">
                              <a:xfrm flipH="1">
                                <a:off x="1696" y="501"/>
                                <a:ext cx="18" cy="2"/>
                              </a:xfrm>
                              <a:prstGeom prst="line">
                                <a:avLst/>
                              </a:prstGeom>
                              <a:noFill/>
                              <a:ln w="12700">
                                <a:solidFill>
                                  <a:schemeClr val="tx1"/>
                                </a:solidFill>
                                <a:round/>
                                <a:headEnd/>
                                <a:tailEnd/>
                              </a:ln>
                            </p:spPr>
                            <p:txBody>
                              <a:bodyPr wrap="none" anchor="ctr"/>
                              <a:lstStyle/>
                              <a:p>
                                <a:endParaRPr lang="it-IT"/>
                              </a:p>
                            </p:txBody>
                          </p:sp>
                        </p:grpSp>
                      </p:grpSp>
                      <p:grpSp>
                        <p:nvGrpSpPr>
                          <p:cNvPr id="998" name="Group 1093"/>
                          <p:cNvGrpSpPr>
                            <a:grpSpLocks/>
                          </p:cNvGrpSpPr>
                          <p:nvPr/>
                        </p:nvGrpSpPr>
                        <p:grpSpPr bwMode="auto">
                          <a:xfrm>
                            <a:off x="1585" y="501"/>
                            <a:ext cx="24" cy="19"/>
                            <a:chOff x="1585" y="501"/>
                            <a:chExt cx="24" cy="19"/>
                          </a:xfrm>
                        </p:grpSpPr>
                        <p:grpSp>
                          <p:nvGrpSpPr>
                            <p:cNvPr id="1032" name="Group 1094"/>
                            <p:cNvGrpSpPr>
                              <a:grpSpLocks/>
                            </p:cNvGrpSpPr>
                            <p:nvPr/>
                          </p:nvGrpSpPr>
                          <p:grpSpPr bwMode="auto">
                            <a:xfrm>
                              <a:off x="1585" y="504"/>
                              <a:ext cx="24" cy="16"/>
                              <a:chOff x="1585" y="504"/>
                              <a:chExt cx="24" cy="16"/>
                            </a:xfrm>
                          </p:grpSpPr>
                          <p:sp>
                            <p:nvSpPr>
                              <p:cNvPr id="1037" name="Rectangle 1095"/>
                              <p:cNvSpPr>
                                <a:spLocks noChangeArrowheads="1"/>
                              </p:cNvSpPr>
                              <p:nvPr/>
                            </p:nvSpPr>
                            <p:spPr bwMode="auto">
                              <a:xfrm>
                                <a:off x="1591" y="508"/>
                                <a:ext cx="8" cy="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038" name="Oval 1096"/>
                              <p:cNvSpPr>
                                <a:spLocks noChangeArrowheads="1"/>
                              </p:cNvSpPr>
                              <p:nvPr/>
                            </p:nvSpPr>
                            <p:spPr bwMode="auto">
                              <a:xfrm>
                                <a:off x="1594" y="504"/>
                                <a:ext cx="4" cy="6"/>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39" name="Freeform 1097"/>
                              <p:cNvSpPr>
                                <a:spLocks/>
                              </p:cNvSpPr>
                              <p:nvPr/>
                            </p:nvSpPr>
                            <p:spPr bwMode="auto">
                              <a:xfrm>
                                <a:off x="1585" y="508"/>
                                <a:ext cx="24" cy="12"/>
                              </a:xfrm>
                              <a:custGeom>
                                <a:avLst/>
                                <a:gdLst>
                                  <a:gd name="T0" fmla="*/ 23 w 24"/>
                                  <a:gd name="T1" fmla="*/ 1 h 12"/>
                                  <a:gd name="T2" fmla="*/ 23 w 24"/>
                                  <a:gd name="T3" fmla="*/ 11 h 12"/>
                                  <a:gd name="T4" fmla="*/ 0 w 24"/>
                                  <a:gd name="T5" fmla="*/ 11 h 12"/>
                                  <a:gd name="T6" fmla="*/ 0 w 24"/>
                                  <a:gd name="T7" fmla="*/ 0 h 12"/>
                                  <a:gd name="T8" fmla="*/ 0 w 24"/>
                                  <a:gd name="T9" fmla="*/ 0 h 12"/>
                                  <a:gd name="T10" fmla="*/ 0 60000 65536"/>
                                  <a:gd name="T11" fmla="*/ 0 60000 65536"/>
                                  <a:gd name="T12" fmla="*/ 0 60000 65536"/>
                                  <a:gd name="T13" fmla="*/ 0 60000 65536"/>
                                  <a:gd name="T14" fmla="*/ 0 60000 65536"/>
                                  <a:gd name="T15" fmla="*/ 0 w 24"/>
                                  <a:gd name="T16" fmla="*/ 0 h 12"/>
                                  <a:gd name="T17" fmla="*/ 24 w 24"/>
                                  <a:gd name="T18" fmla="*/ 12 h 12"/>
                                </a:gdLst>
                                <a:ahLst/>
                                <a:cxnLst>
                                  <a:cxn ang="T10">
                                    <a:pos x="T0" y="T1"/>
                                  </a:cxn>
                                  <a:cxn ang="T11">
                                    <a:pos x="T2" y="T3"/>
                                  </a:cxn>
                                  <a:cxn ang="T12">
                                    <a:pos x="T4" y="T5"/>
                                  </a:cxn>
                                  <a:cxn ang="T13">
                                    <a:pos x="T6" y="T7"/>
                                  </a:cxn>
                                  <a:cxn ang="T14">
                                    <a:pos x="T8" y="T9"/>
                                  </a:cxn>
                                </a:cxnLst>
                                <a:rect l="T15" t="T16" r="T17" b="T18"/>
                                <a:pathLst>
                                  <a:path w="24" h="12">
                                    <a:moveTo>
                                      <a:pt x="23" y="1"/>
                                    </a:moveTo>
                                    <a:lnTo>
                                      <a:pt x="23" y="11"/>
                                    </a:lnTo>
                                    <a:lnTo>
                                      <a:pt x="0" y="11"/>
                                    </a:lnTo>
                                    <a:lnTo>
                                      <a:pt x="0"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040" name="Freeform 1098"/>
                              <p:cNvSpPr>
                                <a:spLocks/>
                              </p:cNvSpPr>
                              <p:nvPr/>
                            </p:nvSpPr>
                            <p:spPr bwMode="auto">
                              <a:xfrm>
                                <a:off x="1585" y="505"/>
                                <a:ext cx="6" cy="15"/>
                              </a:xfrm>
                              <a:custGeom>
                                <a:avLst/>
                                <a:gdLst>
                                  <a:gd name="T0" fmla="*/ 0 w 6"/>
                                  <a:gd name="T1" fmla="*/ 14 h 15"/>
                                  <a:gd name="T2" fmla="*/ 0 w 6"/>
                                  <a:gd name="T3" fmla="*/ 2 h 15"/>
                                  <a:gd name="T4" fmla="*/ 0 w 6"/>
                                  <a:gd name="T5" fmla="*/ 2 h 15"/>
                                  <a:gd name="T6" fmla="*/ 1 w 6"/>
                                  <a:gd name="T7" fmla="*/ 1 h 15"/>
                                  <a:gd name="T8" fmla="*/ 2 w 6"/>
                                  <a:gd name="T9" fmla="*/ 0 h 15"/>
                                  <a:gd name="T10" fmla="*/ 2 w 6"/>
                                  <a:gd name="T11" fmla="*/ 0 h 15"/>
                                  <a:gd name="T12" fmla="*/ 3 w 6"/>
                                  <a:gd name="T13" fmla="*/ 0 h 15"/>
                                  <a:gd name="T14" fmla="*/ 4 w 6"/>
                                  <a:gd name="T15" fmla="*/ 1 h 15"/>
                                  <a:gd name="T16" fmla="*/ 4 w 6"/>
                                  <a:gd name="T17" fmla="*/ 1 h 15"/>
                                  <a:gd name="T18" fmla="*/ 5 w 6"/>
                                  <a:gd name="T19" fmla="*/ 2 h 15"/>
                                  <a:gd name="T20" fmla="*/ 5 w 6"/>
                                  <a:gd name="T21" fmla="*/ 3 h 15"/>
                                  <a:gd name="T22" fmla="*/ 5 w 6"/>
                                  <a:gd name="T23" fmla="*/ 14 h 15"/>
                                  <a:gd name="T24" fmla="*/ 0 w 6"/>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5"/>
                                  <a:gd name="T41" fmla="*/ 6 w 6"/>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5">
                                    <a:moveTo>
                                      <a:pt x="0" y="14"/>
                                    </a:moveTo>
                                    <a:lnTo>
                                      <a:pt x="0" y="2"/>
                                    </a:lnTo>
                                    <a:lnTo>
                                      <a:pt x="1" y="1"/>
                                    </a:lnTo>
                                    <a:lnTo>
                                      <a:pt x="2" y="0"/>
                                    </a:lnTo>
                                    <a:lnTo>
                                      <a:pt x="3" y="0"/>
                                    </a:lnTo>
                                    <a:lnTo>
                                      <a:pt x="4" y="1"/>
                                    </a:lnTo>
                                    <a:lnTo>
                                      <a:pt x="5" y="2"/>
                                    </a:lnTo>
                                    <a:lnTo>
                                      <a:pt x="5" y="3"/>
                                    </a:lnTo>
                                    <a:lnTo>
                                      <a:pt x="5" y="14"/>
                                    </a:lnTo>
                                    <a:lnTo>
                                      <a:pt x="0" y="1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41" name="Freeform 1099"/>
                              <p:cNvSpPr>
                                <a:spLocks/>
                              </p:cNvSpPr>
                              <p:nvPr/>
                            </p:nvSpPr>
                            <p:spPr bwMode="auto">
                              <a:xfrm>
                                <a:off x="1602" y="505"/>
                                <a:ext cx="7" cy="15"/>
                              </a:xfrm>
                              <a:custGeom>
                                <a:avLst/>
                                <a:gdLst>
                                  <a:gd name="T0" fmla="*/ 0 w 7"/>
                                  <a:gd name="T1" fmla="*/ 14 h 15"/>
                                  <a:gd name="T2" fmla="*/ 0 w 7"/>
                                  <a:gd name="T3" fmla="*/ 2 h 15"/>
                                  <a:gd name="T4" fmla="*/ 0 w 7"/>
                                  <a:gd name="T5" fmla="*/ 2 h 15"/>
                                  <a:gd name="T6" fmla="*/ 1 w 7"/>
                                  <a:gd name="T7" fmla="*/ 1 h 15"/>
                                  <a:gd name="T8" fmla="*/ 2 w 7"/>
                                  <a:gd name="T9" fmla="*/ 0 h 15"/>
                                  <a:gd name="T10" fmla="*/ 3 w 7"/>
                                  <a:gd name="T11" fmla="*/ 0 h 15"/>
                                  <a:gd name="T12" fmla="*/ 4 w 7"/>
                                  <a:gd name="T13" fmla="*/ 0 h 15"/>
                                  <a:gd name="T14" fmla="*/ 5 w 7"/>
                                  <a:gd name="T15" fmla="*/ 1 h 15"/>
                                  <a:gd name="T16" fmla="*/ 5 w 7"/>
                                  <a:gd name="T17" fmla="*/ 1 h 15"/>
                                  <a:gd name="T18" fmla="*/ 6 w 7"/>
                                  <a:gd name="T19" fmla="*/ 2 h 15"/>
                                  <a:gd name="T20" fmla="*/ 6 w 7"/>
                                  <a:gd name="T21" fmla="*/ 3 h 15"/>
                                  <a:gd name="T22" fmla="*/ 6 w 7"/>
                                  <a:gd name="T23" fmla="*/ 14 h 15"/>
                                  <a:gd name="T24" fmla="*/ 0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0" y="14"/>
                                    </a:moveTo>
                                    <a:lnTo>
                                      <a:pt x="0" y="2"/>
                                    </a:lnTo>
                                    <a:lnTo>
                                      <a:pt x="1" y="1"/>
                                    </a:lnTo>
                                    <a:lnTo>
                                      <a:pt x="2" y="0"/>
                                    </a:lnTo>
                                    <a:lnTo>
                                      <a:pt x="3" y="0"/>
                                    </a:lnTo>
                                    <a:lnTo>
                                      <a:pt x="4" y="0"/>
                                    </a:lnTo>
                                    <a:lnTo>
                                      <a:pt x="5" y="1"/>
                                    </a:lnTo>
                                    <a:lnTo>
                                      <a:pt x="6" y="2"/>
                                    </a:lnTo>
                                    <a:lnTo>
                                      <a:pt x="6" y="3"/>
                                    </a:lnTo>
                                    <a:lnTo>
                                      <a:pt x="6" y="14"/>
                                    </a:lnTo>
                                    <a:lnTo>
                                      <a:pt x="0" y="14"/>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33" name="Group 1100"/>
                            <p:cNvGrpSpPr>
                              <a:grpSpLocks/>
                            </p:cNvGrpSpPr>
                            <p:nvPr/>
                          </p:nvGrpSpPr>
                          <p:grpSpPr bwMode="auto">
                            <a:xfrm>
                              <a:off x="1586" y="501"/>
                              <a:ext cx="20" cy="4"/>
                              <a:chOff x="1586" y="501"/>
                              <a:chExt cx="20" cy="4"/>
                            </a:xfrm>
                          </p:grpSpPr>
                          <p:sp>
                            <p:nvSpPr>
                              <p:cNvPr id="1034" name="AutoShape 1101"/>
                              <p:cNvSpPr>
                                <a:spLocks noChangeArrowheads="1"/>
                              </p:cNvSpPr>
                              <p:nvPr/>
                            </p:nvSpPr>
                            <p:spPr bwMode="auto">
                              <a:xfrm>
                                <a:off x="1593" y="502"/>
                                <a:ext cx="5"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35" name="Line 1102"/>
                              <p:cNvSpPr>
                                <a:spLocks noChangeShapeType="1"/>
                              </p:cNvSpPr>
                              <p:nvPr/>
                            </p:nvSpPr>
                            <p:spPr bwMode="auto">
                              <a:xfrm flipH="1">
                                <a:off x="1586" y="503"/>
                                <a:ext cx="20" cy="2"/>
                              </a:xfrm>
                              <a:prstGeom prst="line">
                                <a:avLst/>
                              </a:prstGeom>
                              <a:noFill/>
                              <a:ln w="12700">
                                <a:solidFill>
                                  <a:schemeClr val="tx1"/>
                                </a:solidFill>
                                <a:round/>
                                <a:headEnd/>
                                <a:tailEnd/>
                              </a:ln>
                            </p:spPr>
                            <p:txBody>
                              <a:bodyPr wrap="none" anchor="ctr"/>
                              <a:lstStyle/>
                              <a:p>
                                <a:endParaRPr lang="it-IT"/>
                              </a:p>
                            </p:txBody>
                          </p:sp>
                          <p:sp>
                            <p:nvSpPr>
                              <p:cNvPr id="1036" name="Line 1103"/>
                              <p:cNvSpPr>
                                <a:spLocks noChangeShapeType="1"/>
                              </p:cNvSpPr>
                              <p:nvPr/>
                            </p:nvSpPr>
                            <p:spPr bwMode="auto">
                              <a:xfrm flipH="1">
                                <a:off x="1586" y="501"/>
                                <a:ext cx="20" cy="2"/>
                              </a:xfrm>
                              <a:prstGeom prst="line">
                                <a:avLst/>
                              </a:prstGeom>
                              <a:noFill/>
                              <a:ln w="12700">
                                <a:solidFill>
                                  <a:schemeClr val="tx1"/>
                                </a:solidFill>
                                <a:round/>
                                <a:headEnd/>
                                <a:tailEnd/>
                              </a:ln>
                            </p:spPr>
                            <p:txBody>
                              <a:bodyPr wrap="none" anchor="ctr"/>
                              <a:lstStyle/>
                              <a:p>
                                <a:endParaRPr lang="it-IT"/>
                              </a:p>
                            </p:txBody>
                          </p:sp>
                        </p:grpSp>
                      </p:grpSp>
                      <p:grpSp>
                        <p:nvGrpSpPr>
                          <p:cNvPr id="999" name="Group 1104"/>
                          <p:cNvGrpSpPr>
                            <a:grpSpLocks/>
                          </p:cNvGrpSpPr>
                          <p:nvPr/>
                        </p:nvGrpSpPr>
                        <p:grpSpPr bwMode="auto">
                          <a:xfrm>
                            <a:off x="1612" y="501"/>
                            <a:ext cx="25" cy="19"/>
                            <a:chOff x="1612" y="501"/>
                            <a:chExt cx="25" cy="19"/>
                          </a:xfrm>
                        </p:grpSpPr>
                        <p:grpSp>
                          <p:nvGrpSpPr>
                            <p:cNvPr id="1022" name="Group 1105"/>
                            <p:cNvGrpSpPr>
                              <a:grpSpLocks/>
                            </p:cNvGrpSpPr>
                            <p:nvPr/>
                          </p:nvGrpSpPr>
                          <p:grpSpPr bwMode="auto">
                            <a:xfrm>
                              <a:off x="1612" y="504"/>
                              <a:ext cx="25" cy="16"/>
                              <a:chOff x="1612" y="504"/>
                              <a:chExt cx="25" cy="16"/>
                            </a:xfrm>
                          </p:grpSpPr>
                          <p:sp>
                            <p:nvSpPr>
                              <p:cNvPr id="1027" name="Rectangle 1106"/>
                              <p:cNvSpPr>
                                <a:spLocks noChangeArrowheads="1"/>
                              </p:cNvSpPr>
                              <p:nvPr/>
                            </p:nvSpPr>
                            <p:spPr bwMode="auto">
                              <a:xfrm>
                                <a:off x="1619" y="508"/>
                                <a:ext cx="10" cy="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028" name="Oval 1107"/>
                              <p:cNvSpPr>
                                <a:spLocks noChangeArrowheads="1"/>
                              </p:cNvSpPr>
                              <p:nvPr/>
                            </p:nvSpPr>
                            <p:spPr bwMode="auto">
                              <a:xfrm>
                                <a:off x="1622" y="504"/>
                                <a:ext cx="4" cy="6"/>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29" name="Freeform 1108"/>
                              <p:cNvSpPr>
                                <a:spLocks/>
                              </p:cNvSpPr>
                              <p:nvPr/>
                            </p:nvSpPr>
                            <p:spPr bwMode="auto">
                              <a:xfrm>
                                <a:off x="1612" y="508"/>
                                <a:ext cx="25" cy="12"/>
                              </a:xfrm>
                              <a:custGeom>
                                <a:avLst/>
                                <a:gdLst>
                                  <a:gd name="T0" fmla="*/ 24 w 25"/>
                                  <a:gd name="T1" fmla="*/ 1 h 12"/>
                                  <a:gd name="T2" fmla="*/ 24 w 25"/>
                                  <a:gd name="T3" fmla="*/ 11 h 12"/>
                                  <a:gd name="T4" fmla="*/ 0 w 25"/>
                                  <a:gd name="T5" fmla="*/ 11 h 12"/>
                                  <a:gd name="T6" fmla="*/ 0 w 25"/>
                                  <a:gd name="T7" fmla="*/ 0 h 12"/>
                                  <a:gd name="T8" fmla="*/ 0 w 25"/>
                                  <a:gd name="T9" fmla="*/ 0 h 12"/>
                                  <a:gd name="T10" fmla="*/ 0 60000 65536"/>
                                  <a:gd name="T11" fmla="*/ 0 60000 65536"/>
                                  <a:gd name="T12" fmla="*/ 0 60000 65536"/>
                                  <a:gd name="T13" fmla="*/ 0 60000 65536"/>
                                  <a:gd name="T14" fmla="*/ 0 60000 65536"/>
                                  <a:gd name="T15" fmla="*/ 0 w 25"/>
                                  <a:gd name="T16" fmla="*/ 0 h 12"/>
                                  <a:gd name="T17" fmla="*/ 25 w 25"/>
                                  <a:gd name="T18" fmla="*/ 12 h 12"/>
                                </a:gdLst>
                                <a:ahLst/>
                                <a:cxnLst>
                                  <a:cxn ang="T10">
                                    <a:pos x="T0" y="T1"/>
                                  </a:cxn>
                                  <a:cxn ang="T11">
                                    <a:pos x="T2" y="T3"/>
                                  </a:cxn>
                                  <a:cxn ang="T12">
                                    <a:pos x="T4" y="T5"/>
                                  </a:cxn>
                                  <a:cxn ang="T13">
                                    <a:pos x="T6" y="T7"/>
                                  </a:cxn>
                                  <a:cxn ang="T14">
                                    <a:pos x="T8" y="T9"/>
                                  </a:cxn>
                                </a:cxnLst>
                                <a:rect l="T15" t="T16" r="T17" b="T18"/>
                                <a:pathLst>
                                  <a:path w="25" h="12">
                                    <a:moveTo>
                                      <a:pt x="24" y="1"/>
                                    </a:moveTo>
                                    <a:lnTo>
                                      <a:pt x="24" y="11"/>
                                    </a:lnTo>
                                    <a:lnTo>
                                      <a:pt x="0" y="11"/>
                                    </a:lnTo>
                                    <a:lnTo>
                                      <a:pt x="0"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030" name="Freeform 1109"/>
                              <p:cNvSpPr>
                                <a:spLocks/>
                              </p:cNvSpPr>
                              <p:nvPr/>
                            </p:nvSpPr>
                            <p:spPr bwMode="auto">
                              <a:xfrm>
                                <a:off x="1612" y="505"/>
                                <a:ext cx="7" cy="15"/>
                              </a:xfrm>
                              <a:custGeom>
                                <a:avLst/>
                                <a:gdLst>
                                  <a:gd name="T0" fmla="*/ 0 w 7"/>
                                  <a:gd name="T1" fmla="*/ 14 h 15"/>
                                  <a:gd name="T2" fmla="*/ 0 w 7"/>
                                  <a:gd name="T3" fmla="*/ 2 h 15"/>
                                  <a:gd name="T4" fmla="*/ 0 w 7"/>
                                  <a:gd name="T5" fmla="*/ 2 h 15"/>
                                  <a:gd name="T6" fmla="*/ 1 w 7"/>
                                  <a:gd name="T7" fmla="*/ 1 h 15"/>
                                  <a:gd name="T8" fmla="*/ 2 w 7"/>
                                  <a:gd name="T9" fmla="*/ 0 h 15"/>
                                  <a:gd name="T10" fmla="*/ 3 w 7"/>
                                  <a:gd name="T11" fmla="*/ 0 h 15"/>
                                  <a:gd name="T12" fmla="*/ 4 w 7"/>
                                  <a:gd name="T13" fmla="*/ 0 h 15"/>
                                  <a:gd name="T14" fmla="*/ 5 w 7"/>
                                  <a:gd name="T15" fmla="*/ 1 h 15"/>
                                  <a:gd name="T16" fmla="*/ 5 w 7"/>
                                  <a:gd name="T17" fmla="*/ 1 h 15"/>
                                  <a:gd name="T18" fmla="*/ 6 w 7"/>
                                  <a:gd name="T19" fmla="*/ 2 h 15"/>
                                  <a:gd name="T20" fmla="*/ 6 w 7"/>
                                  <a:gd name="T21" fmla="*/ 3 h 15"/>
                                  <a:gd name="T22" fmla="*/ 6 w 7"/>
                                  <a:gd name="T23" fmla="*/ 14 h 15"/>
                                  <a:gd name="T24" fmla="*/ 0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0" y="14"/>
                                    </a:moveTo>
                                    <a:lnTo>
                                      <a:pt x="0" y="2"/>
                                    </a:lnTo>
                                    <a:lnTo>
                                      <a:pt x="1" y="1"/>
                                    </a:lnTo>
                                    <a:lnTo>
                                      <a:pt x="2" y="0"/>
                                    </a:lnTo>
                                    <a:lnTo>
                                      <a:pt x="3" y="0"/>
                                    </a:lnTo>
                                    <a:lnTo>
                                      <a:pt x="4" y="0"/>
                                    </a:lnTo>
                                    <a:lnTo>
                                      <a:pt x="5" y="1"/>
                                    </a:lnTo>
                                    <a:lnTo>
                                      <a:pt x="6" y="2"/>
                                    </a:lnTo>
                                    <a:lnTo>
                                      <a:pt x="6" y="3"/>
                                    </a:lnTo>
                                    <a:lnTo>
                                      <a:pt x="6" y="14"/>
                                    </a:lnTo>
                                    <a:lnTo>
                                      <a:pt x="0" y="1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31" name="Freeform 1110"/>
                              <p:cNvSpPr>
                                <a:spLocks/>
                              </p:cNvSpPr>
                              <p:nvPr/>
                            </p:nvSpPr>
                            <p:spPr bwMode="auto">
                              <a:xfrm>
                                <a:off x="1630" y="505"/>
                                <a:ext cx="7" cy="15"/>
                              </a:xfrm>
                              <a:custGeom>
                                <a:avLst/>
                                <a:gdLst>
                                  <a:gd name="T0" fmla="*/ 0 w 7"/>
                                  <a:gd name="T1" fmla="*/ 14 h 15"/>
                                  <a:gd name="T2" fmla="*/ 0 w 7"/>
                                  <a:gd name="T3" fmla="*/ 2 h 15"/>
                                  <a:gd name="T4" fmla="*/ 0 w 7"/>
                                  <a:gd name="T5" fmla="*/ 2 h 15"/>
                                  <a:gd name="T6" fmla="*/ 1 w 7"/>
                                  <a:gd name="T7" fmla="*/ 1 h 15"/>
                                  <a:gd name="T8" fmla="*/ 2 w 7"/>
                                  <a:gd name="T9" fmla="*/ 0 h 15"/>
                                  <a:gd name="T10" fmla="*/ 3 w 7"/>
                                  <a:gd name="T11" fmla="*/ 0 h 15"/>
                                  <a:gd name="T12" fmla="*/ 4 w 7"/>
                                  <a:gd name="T13" fmla="*/ 0 h 15"/>
                                  <a:gd name="T14" fmla="*/ 5 w 7"/>
                                  <a:gd name="T15" fmla="*/ 1 h 15"/>
                                  <a:gd name="T16" fmla="*/ 5 w 7"/>
                                  <a:gd name="T17" fmla="*/ 1 h 15"/>
                                  <a:gd name="T18" fmla="*/ 6 w 7"/>
                                  <a:gd name="T19" fmla="*/ 2 h 15"/>
                                  <a:gd name="T20" fmla="*/ 6 w 7"/>
                                  <a:gd name="T21" fmla="*/ 3 h 15"/>
                                  <a:gd name="T22" fmla="*/ 6 w 7"/>
                                  <a:gd name="T23" fmla="*/ 14 h 15"/>
                                  <a:gd name="T24" fmla="*/ 0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0" y="14"/>
                                    </a:moveTo>
                                    <a:lnTo>
                                      <a:pt x="0" y="2"/>
                                    </a:lnTo>
                                    <a:lnTo>
                                      <a:pt x="1" y="1"/>
                                    </a:lnTo>
                                    <a:lnTo>
                                      <a:pt x="2" y="0"/>
                                    </a:lnTo>
                                    <a:lnTo>
                                      <a:pt x="3" y="0"/>
                                    </a:lnTo>
                                    <a:lnTo>
                                      <a:pt x="4" y="0"/>
                                    </a:lnTo>
                                    <a:lnTo>
                                      <a:pt x="5" y="1"/>
                                    </a:lnTo>
                                    <a:lnTo>
                                      <a:pt x="6" y="2"/>
                                    </a:lnTo>
                                    <a:lnTo>
                                      <a:pt x="6" y="3"/>
                                    </a:lnTo>
                                    <a:lnTo>
                                      <a:pt x="6" y="14"/>
                                    </a:lnTo>
                                    <a:lnTo>
                                      <a:pt x="0" y="14"/>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23" name="Group 1111"/>
                            <p:cNvGrpSpPr>
                              <a:grpSpLocks/>
                            </p:cNvGrpSpPr>
                            <p:nvPr/>
                          </p:nvGrpSpPr>
                          <p:grpSpPr bwMode="auto">
                            <a:xfrm>
                              <a:off x="1614" y="501"/>
                              <a:ext cx="20" cy="4"/>
                              <a:chOff x="1614" y="501"/>
                              <a:chExt cx="20" cy="4"/>
                            </a:xfrm>
                          </p:grpSpPr>
                          <p:sp>
                            <p:nvSpPr>
                              <p:cNvPr id="1024" name="AutoShape 1112"/>
                              <p:cNvSpPr>
                                <a:spLocks noChangeArrowheads="1"/>
                              </p:cNvSpPr>
                              <p:nvPr/>
                            </p:nvSpPr>
                            <p:spPr bwMode="auto">
                              <a:xfrm>
                                <a:off x="1621" y="502"/>
                                <a:ext cx="6"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25" name="Line 1113"/>
                              <p:cNvSpPr>
                                <a:spLocks noChangeShapeType="1"/>
                              </p:cNvSpPr>
                              <p:nvPr/>
                            </p:nvSpPr>
                            <p:spPr bwMode="auto">
                              <a:xfrm flipH="1">
                                <a:off x="1614" y="503"/>
                                <a:ext cx="19" cy="2"/>
                              </a:xfrm>
                              <a:prstGeom prst="line">
                                <a:avLst/>
                              </a:prstGeom>
                              <a:noFill/>
                              <a:ln w="12700">
                                <a:solidFill>
                                  <a:schemeClr val="tx1"/>
                                </a:solidFill>
                                <a:round/>
                                <a:headEnd/>
                                <a:tailEnd/>
                              </a:ln>
                            </p:spPr>
                            <p:txBody>
                              <a:bodyPr wrap="none" anchor="ctr"/>
                              <a:lstStyle/>
                              <a:p>
                                <a:endParaRPr lang="it-IT"/>
                              </a:p>
                            </p:txBody>
                          </p:sp>
                          <p:sp>
                            <p:nvSpPr>
                              <p:cNvPr id="1026" name="Line 1114"/>
                              <p:cNvSpPr>
                                <a:spLocks noChangeShapeType="1"/>
                              </p:cNvSpPr>
                              <p:nvPr/>
                            </p:nvSpPr>
                            <p:spPr bwMode="auto">
                              <a:xfrm flipH="1">
                                <a:off x="1614" y="501"/>
                                <a:ext cx="20" cy="2"/>
                              </a:xfrm>
                              <a:prstGeom prst="line">
                                <a:avLst/>
                              </a:prstGeom>
                              <a:noFill/>
                              <a:ln w="12700">
                                <a:solidFill>
                                  <a:schemeClr val="tx1"/>
                                </a:solidFill>
                                <a:round/>
                                <a:headEnd/>
                                <a:tailEnd/>
                              </a:ln>
                            </p:spPr>
                            <p:txBody>
                              <a:bodyPr wrap="none" anchor="ctr"/>
                              <a:lstStyle/>
                              <a:p>
                                <a:endParaRPr lang="it-IT"/>
                              </a:p>
                            </p:txBody>
                          </p:sp>
                        </p:grpSp>
                      </p:grpSp>
                      <p:grpSp>
                        <p:nvGrpSpPr>
                          <p:cNvPr id="1000" name="Group 1115"/>
                          <p:cNvGrpSpPr>
                            <a:grpSpLocks/>
                          </p:cNvGrpSpPr>
                          <p:nvPr/>
                        </p:nvGrpSpPr>
                        <p:grpSpPr bwMode="auto">
                          <a:xfrm>
                            <a:off x="1733" y="500"/>
                            <a:ext cx="24" cy="18"/>
                            <a:chOff x="1733" y="500"/>
                            <a:chExt cx="24" cy="18"/>
                          </a:xfrm>
                        </p:grpSpPr>
                        <p:grpSp>
                          <p:nvGrpSpPr>
                            <p:cNvPr id="1012" name="Group 1116"/>
                            <p:cNvGrpSpPr>
                              <a:grpSpLocks/>
                            </p:cNvGrpSpPr>
                            <p:nvPr/>
                          </p:nvGrpSpPr>
                          <p:grpSpPr bwMode="auto">
                            <a:xfrm>
                              <a:off x="1733" y="504"/>
                              <a:ext cx="24" cy="14"/>
                              <a:chOff x="1733" y="504"/>
                              <a:chExt cx="24" cy="14"/>
                            </a:xfrm>
                          </p:grpSpPr>
                          <p:sp>
                            <p:nvSpPr>
                              <p:cNvPr id="1017" name="Rectangle 1117"/>
                              <p:cNvSpPr>
                                <a:spLocks noChangeArrowheads="1"/>
                              </p:cNvSpPr>
                              <p:nvPr/>
                            </p:nvSpPr>
                            <p:spPr bwMode="auto">
                              <a:xfrm>
                                <a:off x="1738" y="508"/>
                                <a:ext cx="10" cy="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018" name="Oval 1118"/>
                              <p:cNvSpPr>
                                <a:spLocks noChangeArrowheads="1"/>
                              </p:cNvSpPr>
                              <p:nvPr/>
                            </p:nvSpPr>
                            <p:spPr bwMode="auto">
                              <a:xfrm>
                                <a:off x="1741" y="504"/>
                                <a:ext cx="4" cy="6"/>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19" name="Freeform 1119"/>
                              <p:cNvSpPr>
                                <a:spLocks/>
                              </p:cNvSpPr>
                              <p:nvPr/>
                            </p:nvSpPr>
                            <p:spPr bwMode="auto">
                              <a:xfrm>
                                <a:off x="1733" y="508"/>
                                <a:ext cx="24" cy="10"/>
                              </a:xfrm>
                              <a:custGeom>
                                <a:avLst/>
                                <a:gdLst>
                                  <a:gd name="T0" fmla="*/ 23 w 24"/>
                                  <a:gd name="T1" fmla="*/ 1 h 10"/>
                                  <a:gd name="T2" fmla="*/ 23 w 24"/>
                                  <a:gd name="T3" fmla="*/ 9 h 10"/>
                                  <a:gd name="T4" fmla="*/ 0 w 24"/>
                                  <a:gd name="T5" fmla="*/ 9 h 10"/>
                                  <a:gd name="T6" fmla="*/ 0 w 24"/>
                                  <a:gd name="T7" fmla="*/ 0 h 10"/>
                                  <a:gd name="T8" fmla="*/ 0 w 24"/>
                                  <a:gd name="T9" fmla="*/ 0 h 10"/>
                                  <a:gd name="T10" fmla="*/ 0 60000 65536"/>
                                  <a:gd name="T11" fmla="*/ 0 60000 65536"/>
                                  <a:gd name="T12" fmla="*/ 0 60000 65536"/>
                                  <a:gd name="T13" fmla="*/ 0 60000 65536"/>
                                  <a:gd name="T14" fmla="*/ 0 60000 65536"/>
                                  <a:gd name="T15" fmla="*/ 0 w 24"/>
                                  <a:gd name="T16" fmla="*/ 0 h 10"/>
                                  <a:gd name="T17" fmla="*/ 24 w 24"/>
                                  <a:gd name="T18" fmla="*/ 10 h 10"/>
                                </a:gdLst>
                                <a:ahLst/>
                                <a:cxnLst>
                                  <a:cxn ang="T10">
                                    <a:pos x="T0" y="T1"/>
                                  </a:cxn>
                                  <a:cxn ang="T11">
                                    <a:pos x="T2" y="T3"/>
                                  </a:cxn>
                                  <a:cxn ang="T12">
                                    <a:pos x="T4" y="T5"/>
                                  </a:cxn>
                                  <a:cxn ang="T13">
                                    <a:pos x="T6" y="T7"/>
                                  </a:cxn>
                                  <a:cxn ang="T14">
                                    <a:pos x="T8" y="T9"/>
                                  </a:cxn>
                                </a:cxnLst>
                                <a:rect l="T15" t="T16" r="T17" b="T18"/>
                                <a:pathLst>
                                  <a:path w="24" h="10">
                                    <a:moveTo>
                                      <a:pt x="23" y="1"/>
                                    </a:moveTo>
                                    <a:lnTo>
                                      <a:pt x="23" y="9"/>
                                    </a:lnTo>
                                    <a:lnTo>
                                      <a:pt x="0" y="9"/>
                                    </a:lnTo>
                                    <a:lnTo>
                                      <a:pt x="0"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020" name="Freeform 1120"/>
                              <p:cNvSpPr>
                                <a:spLocks/>
                              </p:cNvSpPr>
                              <p:nvPr/>
                            </p:nvSpPr>
                            <p:spPr bwMode="auto">
                              <a:xfrm>
                                <a:off x="1733" y="504"/>
                                <a:ext cx="5" cy="14"/>
                              </a:xfrm>
                              <a:custGeom>
                                <a:avLst/>
                                <a:gdLst>
                                  <a:gd name="T0" fmla="*/ 0 w 5"/>
                                  <a:gd name="T1" fmla="*/ 13 h 14"/>
                                  <a:gd name="T2" fmla="*/ 0 w 5"/>
                                  <a:gd name="T3" fmla="*/ 2 h 14"/>
                                  <a:gd name="T4" fmla="*/ 0 w 5"/>
                                  <a:gd name="T5" fmla="*/ 1 h 14"/>
                                  <a:gd name="T6" fmla="*/ 1 w 5"/>
                                  <a:gd name="T7" fmla="*/ 1 h 14"/>
                                  <a:gd name="T8" fmla="*/ 1 w 5"/>
                                  <a:gd name="T9" fmla="*/ 0 h 14"/>
                                  <a:gd name="T10" fmla="*/ 2 w 5"/>
                                  <a:gd name="T11" fmla="*/ 0 h 14"/>
                                  <a:gd name="T12" fmla="*/ 2 w 5"/>
                                  <a:gd name="T13" fmla="*/ 0 h 14"/>
                                  <a:gd name="T14" fmla="*/ 3 w 5"/>
                                  <a:gd name="T15" fmla="*/ 1 h 14"/>
                                  <a:gd name="T16" fmla="*/ 4 w 5"/>
                                  <a:gd name="T17" fmla="*/ 1 h 14"/>
                                  <a:gd name="T18" fmla="*/ 4 w 5"/>
                                  <a:gd name="T19" fmla="*/ 2 h 14"/>
                                  <a:gd name="T20" fmla="*/ 4 w 5"/>
                                  <a:gd name="T21" fmla="*/ 3 h 14"/>
                                  <a:gd name="T22" fmla="*/ 4 w 5"/>
                                  <a:gd name="T23" fmla="*/ 13 h 14"/>
                                  <a:gd name="T24" fmla="*/ 0 w 5"/>
                                  <a:gd name="T25" fmla="*/ 13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14"/>
                                  <a:gd name="T41" fmla="*/ 5 w 5"/>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14">
                                    <a:moveTo>
                                      <a:pt x="0" y="13"/>
                                    </a:moveTo>
                                    <a:lnTo>
                                      <a:pt x="0" y="2"/>
                                    </a:lnTo>
                                    <a:lnTo>
                                      <a:pt x="0" y="1"/>
                                    </a:lnTo>
                                    <a:lnTo>
                                      <a:pt x="1" y="1"/>
                                    </a:lnTo>
                                    <a:lnTo>
                                      <a:pt x="1" y="0"/>
                                    </a:lnTo>
                                    <a:lnTo>
                                      <a:pt x="2" y="0"/>
                                    </a:lnTo>
                                    <a:lnTo>
                                      <a:pt x="3" y="1"/>
                                    </a:lnTo>
                                    <a:lnTo>
                                      <a:pt x="4" y="1"/>
                                    </a:lnTo>
                                    <a:lnTo>
                                      <a:pt x="4" y="2"/>
                                    </a:lnTo>
                                    <a:lnTo>
                                      <a:pt x="4" y="3"/>
                                    </a:lnTo>
                                    <a:lnTo>
                                      <a:pt x="4" y="13"/>
                                    </a:lnTo>
                                    <a:lnTo>
                                      <a:pt x="0" y="13"/>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21" name="Freeform 1121"/>
                              <p:cNvSpPr>
                                <a:spLocks/>
                              </p:cNvSpPr>
                              <p:nvPr/>
                            </p:nvSpPr>
                            <p:spPr bwMode="auto">
                              <a:xfrm>
                                <a:off x="1748" y="504"/>
                                <a:ext cx="9" cy="14"/>
                              </a:xfrm>
                              <a:custGeom>
                                <a:avLst/>
                                <a:gdLst>
                                  <a:gd name="T0" fmla="*/ 0 w 9"/>
                                  <a:gd name="T1" fmla="*/ 13 h 14"/>
                                  <a:gd name="T2" fmla="*/ 0 w 9"/>
                                  <a:gd name="T3" fmla="*/ 2 h 14"/>
                                  <a:gd name="T4" fmla="*/ 0 w 9"/>
                                  <a:gd name="T5" fmla="*/ 1 h 14"/>
                                  <a:gd name="T6" fmla="*/ 1 w 9"/>
                                  <a:gd name="T7" fmla="*/ 1 h 14"/>
                                  <a:gd name="T8" fmla="*/ 2 w 9"/>
                                  <a:gd name="T9" fmla="*/ 0 h 14"/>
                                  <a:gd name="T10" fmla="*/ 4 w 9"/>
                                  <a:gd name="T11" fmla="*/ 0 h 14"/>
                                  <a:gd name="T12" fmla="*/ 5 w 9"/>
                                  <a:gd name="T13" fmla="*/ 0 h 14"/>
                                  <a:gd name="T14" fmla="*/ 6 w 9"/>
                                  <a:gd name="T15" fmla="*/ 1 h 14"/>
                                  <a:gd name="T16" fmla="*/ 7 w 9"/>
                                  <a:gd name="T17" fmla="*/ 1 h 14"/>
                                  <a:gd name="T18" fmla="*/ 8 w 9"/>
                                  <a:gd name="T19" fmla="*/ 2 h 14"/>
                                  <a:gd name="T20" fmla="*/ 8 w 9"/>
                                  <a:gd name="T21" fmla="*/ 3 h 14"/>
                                  <a:gd name="T22" fmla="*/ 8 w 9"/>
                                  <a:gd name="T23" fmla="*/ 13 h 14"/>
                                  <a:gd name="T24" fmla="*/ 0 w 9"/>
                                  <a:gd name="T25" fmla="*/ 13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14"/>
                                  <a:gd name="T41" fmla="*/ 9 w 9"/>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14">
                                    <a:moveTo>
                                      <a:pt x="0" y="13"/>
                                    </a:moveTo>
                                    <a:lnTo>
                                      <a:pt x="0" y="2"/>
                                    </a:lnTo>
                                    <a:lnTo>
                                      <a:pt x="0" y="1"/>
                                    </a:lnTo>
                                    <a:lnTo>
                                      <a:pt x="1" y="1"/>
                                    </a:lnTo>
                                    <a:lnTo>
                                      <a:pt x="2" y="0"/>
                                    </a:lnTo>
                                    <a:lnTo>
                                      <a:pt x="4" y="0"/>
                                    </a:lnTo>
                                    <a:lnTo>
                                      <a:pt x="5" y="0"/>
                                    </a:lnTo>
                                    <a:lnTo>
                                      <a:pt x="6" y="1"/>
                                    </a:lnTo>
                                    <a:lnTo>
                                      <a:pt x="7" y="1"/>
                                    </a:lnTo>
                                    <a:lnTo>
                                      <a:pt x="8" y="2"/>
                                    </a:lnTo>
                                    <a:lnTo>
                                      <a:pt x="8" y="3"/>
                                    </a:lnTo>
                                    <a:lnTo>
                                      <a:pt x="8" y="13"/>
                                    </a:lnTo>
                                    <a:lnTo>
                                      <a:pt x="0" y="13"/>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13" name="Group 1122"/>
                            <p:cNvGrpSpPr>
                              <a:grpSpLocks/>
                            </p:cNvGrpSpPr>
                            <p:nvPr/>
                          </p:nvGrpSpPr>
                          <p:grpSpPr bwMode="auto">
                            <a:xfrm>
                              <a:off x="1733" y="500"/>
                              <a:ext cx="19" cy="4"/>
                              <a:chOff x="1733" y="500"/>
                              <a:chExt cx="19" cy="4"/>
                            </a:xfrm>
                          </p:grpSpPr>
                          <p:sp>
                            <p:nvSpPr>
                              <p:cNvPr id="1014" name="AutoShape 1123"/>
                              <p:cNvSpPr>
                                <a:spLocks noChangeArrowheads="1"/>
                              </p:cNvSpPr>
                              <p:nvPr/>
                            </p:nvSpPr>
                            <p:spPr bwMode="auto">
                              <a:xfrm>
                                <a:off x="1739" y="502"/>
                                <a:ext cx="6"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15" name="Line 1124"/>
                              <p:cNvSpPr>
                                <a:spLocks noChangeShapeType="1"/>
                              </p:cNvSpPr>
                              <p:nvPr/>
                            </p:nvSpPr>
                            <p:spPr bwMode="auto">
                              <a:xfrm flipH="1">
                                <a:off x="1733" y="503"/>
                                <a:ext cx="18" cy="1"/>
                              </a:xfrm>
                              <a:prstGeom prst="line">
                                <a:avLst/>
                              </a:prstGeom>
                              <a:noFill/>
                              <a:ln w="12700">
                                <a:solidFill>
                                  <a:schemeClr val="tx1"/>
                                </a:solidFill>
                                <a:round/>
                                <a:headEnd/>
                                <a:tailEnd/>
                              </a:ln>
                            </p:spPr>
                            <p:txBody>
                              <a:bodyPr wrap="none" anchor="ctr"/>
                              <a:lstStyle/>
                              <a:p>
                                <a:endParaRPr lang="it-IT"/>
                              </a:p>
                            </p:txBody>
                          </p:sp>
                          <p:sp>
                            <p:nvSpPr>
                              <p:cNvPr id="1016" name="Line 1125"/>
                              <p:cNvSpPr>
                                <a:spLocks noChangeShapeType="1"/>
                              </p:cNvSpPr>
                              <p:nvPr/>
                            </p:nvSpPr>
                            <p:spPr bwMode="auto">
                              <a:xfrm flipH="1">
                                <a:off x="1733" y="500"/>
                                <a:ext cx="19" cy="3"/>
                              </a:xfrm>
                              <a:prstGeom prst="line">
                                <a:avLst/>
                              </a:prstGeom>
                              <a:noFill/>
                              <a:ln w="12700">
                                <a:solidFill>
                                  <a:schemeClr val="tx1"/>
                                </a:solidFill>
                                <a:round/>
                                <a:headEnd/>
                                <a:tailEnd/>
                              </a:ln>
                            </p:spPr>
                            <p:txBody>
                              <a:bodyPr wrap="none" anchor="ctr"/>
                              <a:lstStyle/>
                              <a:p>
                                <a:endParaRPr lang="it-IT"/>
                              </a:p>
                            </p:txBody>
                          </p:sp>
                        </p:grpSp>
                      </p:grpSp>
                      <p:grpSp>
                        <p:nvGrpSpPr>
                          <p:cNvPr id="1001" name="Group 1126"/>
                          <p:cNvGrpSpPr>
                            <a:grpSpLocks/>
                          </p:cNvGrpSpPr>
                          <p:nvPr/>
                        </p:nvGrpSpPr>
                        <p:grpSpPr bwMode="auto">
                          <a:xfrm>
                            <a:off x="1763" y="500"/>
                            <a:ext cx="23" cy="18"/>
                            <a:chOff x="1763" y="500"/>
                            <a:chExt cx="23" cy="18"/>
                          </a:xfrm>
                        </p:grpSpPr>
                        <p:grpSp>
                          <p:nvGrpSpPr>
                            <p:cNvPr id="1002" name="Group 1127"/>
                            <p:cNvGrpSpPr>
                              <a:grpSpLocks/>
                            </p:cNvGrpSpPr>
                            <p:nvPr/>
                          </p:nvGrpSpPr>
                          <p:grpSpPr bwMode="auto">
                            <a:xfrm>
                              <a:off x="1763" y="504"/>
                              <a:ext cx="23" cy="14"/>
                              <a:chOff x="1763" y="504"/>
                              <a:chExt cx="23" cy="14"/>
                            </a:xfrm>
                          </p:grpSpPr>
                          <p:sp>
                            <p:nvSpPr>
                              <p:cNvPr id="1007" name="Rectangle 1128"/>
                              <p:cNvSpPr>
                                <a:spLocks noChangeArrowheads="1"/>
                              </p:cNvSpPr>
                              <p:nvPr/>
                            </p:nvSpPr>
                            <p:spPr bwMode="auto">
                              <a:xfrm>
                                <a:off x="1769" y="508"/>
                                <a:ext cx="9" cy="5"/>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1008" name="Oval 1129"/>
                              <p:cNvSpPr>
                                <a:spLocks noChangeArrowheads="1"/>
                              </p:cNvSpPr>
                              <p:nvPr/>
                            </p:nvSpPr>
                            <p:spPr bwMode="auto">
                              <a:xfrm>
                                <a:off x="1773" y="504"/>
                                <a:ext cx="3" cy="6"/>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09" name="Freeform 1130"/>
                              <p:cNvSpPr>
                                <a:spLocks/>
                              </p:cNvSpPr>
                              <p:nvPr/>
                            </p:nvSpPr>
                            <p:spPr bwMode="auto">
                              <a:xfrm>
                                <a:off x="1763" y="508"/>
                                <a:ext cx="23" cy="10"/>
                              </a:xfrm>
                              <a:custGeom>
                                <a:avLst/>
                                <a:gdLst>
                                  <a:gd name="T0" fmla="*/ 22 w 23"/>
                                  <a:gd name="T1" fmla="*/ 1 h 10"/>
                                  <a:gd name="T2" fmla="*/ 22 w 23"/>
                                  <a:gd name="T3" fmla="*/ 9 h 10"/>
                                  <a:gd name="T4" fmla="*/ 0 w 23"/>
                                  <a:gd name="T5" fmla="*/ 9 h 10"/>
                                  <a:gd name="T6" fmla="*/ 0 w 23"/>
                                  <a:gd name="T7" fmla="*/ 0 h 10"/>
                                  <a:gd name="T8" fmla="*/ 0 w 23"/>
                                  <a:gd name="T9" fmla="*/ 0 h 10"/>
                                  <a:gd name="T10" fmla="*/ 0 60000 65536"/>
                                  <a:gd name="T11" fmla="*/ 0 60000 65536"/>
                                  <a:gd name="T12" fmla="*/ 0 60000 65536"/>
                                  <a:gd name="T13" fmla="*/ 0 60000 65536"/>
                                  <a:gd name="T14" fmla="*/ 0 60000 65536"/>
                                  <a:gd name="T15" fmla="*/ 0 w 23"/>
                                  <a:gd name="T16" fmla="*/ 0 h 10"/>
                                  <a:gd name="T17" fmla="*/ 23 w 23"/>
                                  <a:gd name="T18" fmla="*/ 10 h 10"/>
                                </a:gdLst>
                                <a:ahLst/>
                                <a:cxnLst>
                                  <a:cxn ang="T10">
                                    <a:pos x="T0" y="T1"/>
                                  </a:cxn>
                                  <a:cxn ang="T11">
                                    <a:pos x="T2" y="T3"/>
                                  </a:cxn>
                                  <a:cxn ang="T12">
                                    <a:pos x="T4" y="T5"/>
                                  </a:cxn>
                                  <a:cxn ang="T13">
                                    <a:pos x="T6" y="T7"/>
                                  </a:cxn>
                                  <a:cxn ang="T14">
                                    <a:pos x="T8" y="T9"/>
                                  </a:cxn>
                                </a:cxnLst>
                                <a:rect l="T15" t="T16" r="T17" b="T18"/>
                                <a:pathLst>
                                  <a:path w="23" h="10">
                                    <a:moveTo>
                                      <a:pt x="22" y="1"/>
                                    </a:moveTo>
                                    <a:lnTo>
                                      <a:pt x="22" y="9"/>
                                    </a:lnTo>
                                    <a:lnTo>
                                      <a:pt x="0" y="9"/>
                                    </a:lnTo>
                                    <a:lnTo>
                                      <a:pt x="0"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010" name="Freeform 1131"/>
                              <p:cNvSpPr>
                                <a:spLocks/>
                              </p:cNvSpPr>
                              <p:nvPr/>
                            </p:nvSpPr>
                            <p:spPr bwMode="auto">
                              <a:xfrm>
                                <a:off x="1763" y="504"/>
                                <a:ext cx="7" cy="14"/>
                              </a:xfrm>
                              <a:custGeom>
                                <a:avLst/>
                                <a:gdLst>
                                  <a:gd name="T0" fmla="*/ 0 w 7"/>
                                  <a:gd name="T1" fmla="*/ 13 h 14"/>
                                  <a:gd name="T2" fmla="*/ 0 w 7"/>
                                  <a:gd name="T3" fmla="*/ 2 h 14"/>
                                  <a:gd name="T4" fmla="*/ 0 w 7"/>
                                  <a:gd name="T5" fmla="*/ 1 h 14"/>
                                  <a:gd name="T6" fmla="*/ 1 w 7"/>
                                  <a:gd name="T7" fmla="*/ 1 h 14"/>
                                  <a:gd name="T8" fmla="*/ 2 w 7"/>
                                  <a:gd name="T9" fmla="*/ 0 h 14"/>
                                  <a:gd name="T10" fmla="*/ 3 w 7"/>
                                  <a:gd name="T11" fmla="*/ 0 h 14"/>
                                  <a:gd name="T12" fmla="*/ 4 w 7"/>
                                  <a:gd name="T13" fmla="*/ 0 h 14"/>
                                  <a:gd name="T14" fmla="*/ 5 w 7"/>
                                  <a:gd name="T15" fmla="*/ 1 h 14"/>
                                  <a:gd name="T16" fmla="*/ 5 w 7"/>
                                  <a:gd name="T17" fmla="*/ 1 h 14"/>
                                  <a:gd name="T18" fmla="*/ 6 w 7"/>
                                  <a:gd name="T19" fmla="*/ 2 h 14"/>
                                  <a:gd name="T20" fmla="*/ 6 w 7"/>
                                  <a:gd name="T21" fmla="*/ 3 h 14"/>
                                  <a:gd name="T22" fmla="*/ 6 w 7"/>
                                  <a:gd name="T23" fmla="*/ 13 h 14"/>
                                  <a:gd name="T24" fmla="*/ 0 w 7"/>
                                  <a:gd name="T25" fmla="*/ 13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4"/>
                                  <a:gd name="T41" fmla="*/ 7 w 7"/>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4">
                                    <a:moveTo>
                                      <a:pt x="0" y="13"/>
                                    </a:moveTo>
                                    <a:lnTo>
                                      <a:pt x="0" y="2"/>
                                    </a:lnTo>
                                    <a:lnTo>
                                      <a:pt x="0" y="1"/>
                                    </a:lnTo>
                                    <a:lnTo>
                                      <a:pt x="1" y="1"/>
                                    </a:lnTo>
                                    <a:lnTo>
                                      <a:pt x="2" y="0"/>
                                    </a:lnTo>
                                    <a:lnTo>
                                      <a:pt x="3" y="0"/>
                                    </a:lnTo>
                                    <a:lnTo>
                                      <a:pt x="4" y="0"/>
                                    </a:lnTo>
                                    <a:lnTo>
                                      <a:pt x="5" y="1"/>
                                    </a:lnTo>
                                    <a:lnTo>
                                      <a:pt x="6" y="2"/>
                                    </a:lnTo>
                                    <a:lnTo>
                                      <a:pt x="6" y="3"/>
                                    </a:lnTo>
                                    <a:lnTo>
                                      <a:pt x="6" y="13"/>
                                    </a:lnTo>
                                    <a:lnTo>
                                      <a:pt x="0" y="13"/>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11" name="Freeform 1132"/>
                              <p:cNvSpPr>
                                <a:spLocks/>
                              </p:cNvSpPr>
                              <p:nvPr/>
                            </p:nvSpPr>
                            <p:spPr bwMode="auto">
                              <a:xfrm>
                                <a:off x="1780" y="504"/>
                                <a:ext cx="6" cy="14"/>
                              </a:xfrm>
                              <a:custGeom>
                                <a:avLst/>
                                <a:gdLst>
                                  <a:gd name="T0" fmla="*/ 0 w 6"/>
                                  <a:gd name="T1" fmla="*/ 13 h 14"/>
                                  <a:gd name="T2" fmla="*/ 0 w 6"/>
                                  <a:gd name="T3" fmla="*/ 2 h 14"/>
                                  <a:gd name="T4" fmla="*/ 0 w 6"/>
                                  <a:gd name="T5" fmla="*/ 1 h 14"/>
                                  <a:gd name="T6" fmla="*/ 1 w 6"/>
                                  <a:gd name="T7" fmla="*/ 1 h 14"/>
                                  <a:gd name="T8" fmla="*/ 2 w 6"/>
                                  <a:gd name="T9" fmla="*/ 0 h 14"/>
                                  <a:gd name="T10" fmla="*/ 2 w 6"/>
                                  <a:gd name="T11" fmla="*/ 0 h 14"/>
                                  <a:gd name="T12" fmla="*/ 3 w 6"/>
                                  <a:gd name="T13" fmla="*/ 0 h 14"/>
                                  <a:gd name="T14" fmla="*/ 4 w 6"/>
                                  <a:gd name="T15" fmla="*/ 1 h 14"/>
                                  <a:gd name="T16" fmla="*/ 4 w 6"/>
                                  <a:gd name="T17" fmla="*/ 1 h 14"/>
                                  <a:gd name="T18" fmla="*/ 5 w 6"/>
                                  <a:gd name="T19" fmla="*/ 2 h 14"/>
                                  <a:gd name="T20" fmla="*/ 5 w 6"/>
                                  <a:gd name="T21" fmla="*/ 3 h 14"/>
                                  <a:gd name="T22" fmla="*/ 5 w 6"/>
                                  <a:gd name="T23" fmla="*/ 13 h 14"/>
                                  <a:gd name="T24" fmla="*/ 0 w 6"/>
                                  <a:gd name="T25" fmla="*/ 13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4"/>
                                  <a:gd name="T41" fmla="*/ 6 w 6"/>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4">
                                    <a:moveTo>
                                      <a:pt x="0" y="13"/>
                                    </a:moveTo>
                                    <a:lnTo>
                                      <a:pt x="0" y="2"/>
                                    </a:lnTo>
                                    <a:lnTo>
                                      <a:pt x="0" y="1"/>
                                    </a:lnTo>
                                    <a:lnTo>
                                      <a:pt x="1" y="1"/>
                                    </a:lnTo>
                                    <a:lnTo>
                                      <a:pt x="2" y="0"/>
                                    </a:lnTo>
                                    <a:lnTo>
                                      <a:pt x="3" y="0"/>
                                    </a:lnTo>
                                    <a:lnTo>
                                      <a:pt x="4" y="1"/>
                                    </a:lnTo>
                                    <a:lnTo>
                                      <a:pt x="5" y="2"/>
                                    </a:lnTo>
                                    <a:lnTo>
                                      <a:pt x="5" y="3"/>
                                    </a:lnTo>
                                    <a:lnTo>
                                      <a:pt x="5" y="13"/>
                                    </a:lnTo>
                                    <a:lnTo>
                                      <a:pt x="0" y="13"/>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03" name="Group 1133"/>
                            <p:cNvGrpSpPr>
                              <a:grpSpLocks/>
                            </p:cNvGrpSpPr>
                            <p:nvPr/>
                          </p:nvGrpSpPr>
                          <p:grpSpPr bwMode="auto">
                            <a:xfrm>
                              <a:off x="1765" y="500"/>
                              <a:ext cx="19" cy="4"/>
                              <a:chOff x="1765" y="500"/>
                              <a:chExt cx="19" cy="4"/>
                            </a:xfrm>
                          </p:grpSpPr>
                          <p:sp>
                            <p:nvSpPr>
                              <p:cNvPr id="1004" name="AutoShape 1134"/>
                              <p:cNvSpPr>
                                <a:spLocks noChangeArrowheads="1"/>
                              </p:cNvSpPr>
                              <p:nvPr/>
                            </p:nvSpPr>
                            <p:spPr bwMode="auto">
                              <a:xfrm>
                                <a:off x="1771" y="502"/>
                                <a:ext cx="5"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1005" name="Line 1135"/>
                              <p:cNvSpPr>
                                <a:spLocks noChangeShapeType="1"/>
                              </p:cNvSpPr>
                              <p:nvPr/>
                            </p:nvSpPr>
                            <p:spPr bwMode="auto">
                              <a:xfrm flipH="1">
                                <a:off x="1765" y="503"/>
                                <a:ext cx="18" cy="1"/>
                              </a:xfrm>
                              <a:prstGeom prst="line">
                                <a:avLst/>
                              </a:prstGeom>
                              <a:noFill/>
                              <a:ln w="12700">
                                <a:solidFill>
                                  <a:schemeClr val="tx1"/>
                                </a:solidFill>
                                <a:round/>
                                <a:headEnd/>
                                <a:tailEnd/>
                              </a:ln>
                            </p:spPr>
                            <p:txBody>
                              <a:bodyPr wrap="none" anchor="ctr"/>
                              <a:lstStyle/>
                              <a:p>
                                <a:endParaRPr lang="it-IT"/>
                              </a:p>
                            </p:txBody>
                          </p:sp>
                          <p:sp>
                            <p:nvSpPr>
                              <p:cNvPr id="1006" name="Line 1136"/>
                              <p:cNvSpPr>
                                <a:spLocks noChangeShapeType="1"/>
                              </p:cNvSpPr>
                              <p:nvPr/>
                            </p:nvSpPr>
                            <p:spPr bwMode="auto">
                              <a:xfrm flipH="1">
                                <a:off x="1765" y="500"/>
                                <a:ext cx="19" cy="3"/>
                              </a:xfrm>
                              <a:prstGeom prst="line">
                                <a:avLst/>
                              </a:prstGeom>
                              <a:noFill/>
                              <a:ln w="12700">
                                <a:solidFill>
                                  <a:schemeClr val="tx1"/>
                                </a:solidFill>
                                <a:round/>
                                <a:headEnd/>
                                <a:tailEnd/>
                              </a:ln>
                            </p:spPr>
                            <p:txBody>
                              <a:bodyPr wrap="none" anchor="ctr"/>
                              <a:lstStyle/>
                              <a:p>
                                <a:endParaRPr lang="it-IT"/>
                              </a:p>
                            </p:txBody>
                          </p:sp>
                        </p:grpSp>
                      </p:grpSp>
                    </p:grpSp>
                  </p:grpSp>
                  <p:grpSp>
                    <p:nvGrpSpPr>
                      <p:cNvPr id="171" name="Group 1137"/>
                      <p:cNvGrpSpPr>
                        <a:grpSpLocks/>
                      </p:cNvGrpSpPr>
                      <p:nvPr/>
                    </p:nvGrpSpPr>
                    <p:grpSpPr bwMode="auto">
                      <a:xfrm>
                        <a:off x="1992" y="1335"/>
                        <a:ext cx="80" cy="78"/>
                        <a:chOff x="1637" y="370"/>
                        <a:chExt cx="87" cy="100"/>
                      </a:xfrm>
                    </p:grpSpPr>
                    <p:grpSp>
                      <p:nvGrpSpPr>
                        <p:cNvPr id="986" name="Group 1138"/>
                        <p:cNvGrpSpPr>
                          <a:grpSpLocks/>
                        </p:cNvGrpSpPr>
                        <p:nvPr/>
                      </p:nvGrpSpPr>
                      <p:grpSpPr bwMode="auto">
                        <a:xfrm>
                          <a:off x="1637" y="370"/>
                          <a:ext cx="87" cy="83"/>
                          <a:chOff x="1637" y="370"/>
                          <a:chExt cx="87" cy="83"/>
                        </a:xfrm>
                      </p:grpSpPr>
                      <p:sp>
                        <p:nvSpPr>
                          <p:cNvPr id="988" name="Oval 1139"/>
                          <p:cNvSpPr>
                            <a:spLocks noChangeArrowheads="1"/>
                          </p:cNvSpPr>
                          <p:nvPr/>
                        </p:nvSpPr>
                        <p:spPr bwMode="auto">
                          <a:xfrm>
                            <a:off x="1637" y="370"/>
                            <a:ext cx="87" cy="83"/>
                          </a:xfrm>
                          <a:prstGeom prst="ellipse">
                            <a:avLst/>
                          </a:prstGeom>
                          <a:solidFill>
                            <a:srgbClr val="006B61"/>
                          </a:solidFill>
                          <a:ln w="12700">
                            <a:solidFill>
                              <a:schemeClr val="tx1"/>
                            </a:solidFill>
                            <a:round/>
                            <a:headEnd/>
                            <a:tailEnd/>
                          </a:ln>
                        </p:spPr>
                        <p:txBody>
                          <a:bodyPr wrap="none" anchor="ctr"/>
                          <a:lstStyle/>
                          <a:p>
                            <a:endParaRPr lang="it-IT">
                              <a:cs typeface="Times New Roman" pitchFamily="18" charset="0"/>
                            </a:endParaRPr>
                          </a:p>
                        </p:txBody>
                      </p:sp>
                      <p:sp>
                        <p:nvSpPr>
                          <p:cNvPr id="989" name="Oval 1140"/>
                          <p:cNvSpPr>
                            <a:spLocks noChangeArrowheads="1"/>
                          </p:cNvSpPr>
                          <p:nvPr/>
                        </p:nvSpPr>
                        <p:spPr bwMode="auto">
                          <a:xfrm>
                            <a:off x="1647" y="378"/>
                            <a:ext cx="67" cy="66"/>
                          </a:xfrm>
                          <a:prstGeom prst="ellipse">
                            <a:avLst/>
                          </a:prstGeom>
                          <a:solidFill>
                            <a:schemeClr val="bg1"/>
                          </a:solidFill>
                          <a:ln w="12700">
                            <a:solidFill>
                              <a:schemeClr val="tx1"/>
                            </a:solidFill>
                            <a:round/>
                            <a:headEnd/>
                            <a:tailEnd/>
                          </a:ln>
                        </p:spPr>
                        <p:txBody>
                          <a:bodyPr wrap="none" anchor="ctr"/>
                          <a:lstStyle/>
                          <a:p>
                            <a:endParaRPr lang="it-IT">
                              <a:cs typeface="Times New Roman" pitchFamily="18" charset="0"/>
                            </a:endParaRPr>
                          </a:p>
                        </p:txBody>
                      </p:sp>
                      <p:sp>
                        <p:nvSpPr>
                          <p:cNvPr id="990" name="Line 1141"/>
                          <p:cNvSpPr>
                            <a:spLocks noChangeShapeType="1"/>
                          </p:cNvSpPr>
                          <p:nvPr/>
                        </p:nvSpPr>
                        <p:spPr bwMode="auto">
                          <a:xfrm>
                            <a:off x="1663" y="404"/>
                            <a:ext cx="14" cy="27"/>
                          </a:xfrm>
                          <a:prstGeom prst="line">
                            <a:avLst/>
                          </a:prstGeom>
                          <a:noFill/>
                          <a:ln w="12700">
                            <a:solidFill>
                              <a:schemeClr val="tx1"/>
                            </a:solidFill>
                            <a:round/>
                            <a:headEnd/>
                            <a:tailEnd/>
                          </a:ln>
                        </p:spPr>
                        <p:txBody>
                          <a:bodyPr wrap="none" anchor="ctr"/>
                          <a:lstStyle/>
                          <a:p>
                            <a:endParaRPr lang="it-IT"/>
                          </a:p>
                        </p:txBody>
                      </p:sp>
                      <p:sp>
                        <p:nvSpPr>
                          <p:cNvPr id="991" name="Line 1142"/>
                          <p:cNvSpPr>
                            <a:spLocks noChangeShapeType="1"/>
                          </p:cNvSpPr>
                          <p:nvPr/>
                        </p:nvSpPr>
                        <p:spPr bwMode="auto">
                          <a:xfrm flipV="1">
                            <a:off x="1672" y="430"/>
                            <a:ext cx="5" cy="14"/>
                          </a:xfrm>
                          <a:prstGeom prst="line">
                            <a:avLst/>
                          </a:prstGeom>
                          <a:noFill/>
                          <a:ln w="12700">
                            <a:solidFill>
                              <a:schemeClr val="tx1"/>
                            </a:solidFill>
                            <a:round/>
                            <a:headEnd/>
                            <a:tailEnd/>
                          </a:ln>
                        </p:spPr>
                        <p:txBody>
                          <a:bodyPr wrap="none" anchor="ctr"/>
                          <a:lstStyle/>
                          <a:p>
                            <a:endParaRPr lang="it-IT"/>
                          </a:p>
                        </p:txBody>
                      </p:sp>
                      <p:sp>
                        <p:nvSpPr>
                          <p:cNvPr id="992" name="Line 1143"/>
                          <p:cNvSpPr>
                            <a:spLocks noChangeShapeType="1"/>
                          </p:cNvSpPr>
                          <p:nvPr/>
                        </p:nvSpPr>
                        <p:spPr bwMode="auto">
                          <a:xfrm flipH="1" flipV="1">
                            <a:off x="1674" y="428"/>
                            <a:ext cx="22" cy="13"/>
                          </a:xfrm>
                          <a:prstGeom prst="line">
                            <a:avLst/>
                          </a:prstGeom>
                          <a:noFill/>
                          <a:ln w="12700">
                            <a:solidFill>
                              <a:schemeClr val="tx1"/>
                            </a:solidFill>
                            <a:round/>
                            <a:headEnd/>
                            <a:tailEnd/>
                          </a:ln>
                        </p:spPr>
                        <p:txBody>
                          <a:bodyPr wrap="none" anchor="ctr"/>
                          <a:lstStyle/>
                          <a:p>
                            <a:endParaRPr lang="it-IT"/>
                          </a:p>
                        </p:txBody>
                      </p:sp>
                    </p:grpSp>
                    <p:sp>
                      <p:nvSpPr>
                        <p:cNvPr id="987" name="Rectangle 1144"/>
                        <p:cNvSpPr>
                          <a:spLocks noChangeArrowheads="1"/>
                        </p:cNvSpPr>
                        <p:nvPr/>
                      </p:nvSpPr>
                      <p:spPr bwMode="auto">
                        <a:xfrm>
                          <a:off x="1673" y="460"/>
                          <a:ext cx="15" cy="10"/>
                        </a:xfrm>
                        <a:prstGeom prst="rect">
                          <a:avLst/>
                        </a:prstGeom>
                        <a:solidFill>
                          <a:srgbClr val="00B7A5"/>
                        </a:solidFill>
                        <a:ln w="12700">
                          <a:solidFill>
                            <a:schemeClr val="tx1"/>
                          </a:solidFill>
                          <a:miter lim="800000"/>
                          <a:headEnd/>
                          <a:tailEnd/>
                        </a:ln>
                      </p:spPr>
                      <p:txBody>
                        <a:bodyPr wrap="none" anchor="ctr"/>
                        <a:lstStyle/>
                        <a:p>
                          <a:endParaRPr lang="it-IT">
                            <a:cs typeface="Times New Roman" pitchFamily="18" charset="0"/>
                          </a:endParaRPr>
                        </a:p>
                      </p:txBody>
                    </p:sp>
                  </p:grpSp>
                  <p:sp>
                    <p:nvSpPr>
                      <p:cNvPr id="172" name="Rectangle 1145"/>
                      <p:cNvSpPr>
                        <a:spLocks noChangeArrowheads="1"/>
                      </p:cNvSpPr>
                      <p:nvPr/>
                    </p:nvSpPr>
                    <p:spPr bwMode="auto">
                      <a:xfrm>
                        <a:off x="1940" y="1477"/>
                        <a:ext cx="189" cy="27"/>
                      </a:xfrm>
                      <a:prstGeom prst="rect">
                        <a:avLst/>
                      </a:prstGeom>
                      <a:gradFill rotWithShape="0">
                        <a:gsLst>
                          <a:gs pos="0">
                            <a:srgbClr val="006B61"/>
                          </a:gs>
                          <a:gs pos="50000">
                            <a:srgbClr val="99C4C0"/>
                          </a:gs>
                          <a:gs pos="100000">
                            <a:srgbClr val="006B61"/>
                          </a:gs>
                        </a:gsLst>
                        <a:lin ang="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173" name="Group 1146"/>
                      <p:cNvGrpSpPr>
                        <a:grpSpLocks/>
                      </p:cNvGrpSpPr>
                      <p:nvPr/>
                    </p:nvGrpSpPr>
                    <p:grpSpPr bwMode="auto">
                      <a:xfrm>
                        <a:off x="1961" y="1506"/>
                        <a:ext cx="158" cy="79"/>
                        <a:chOff x="1603" y="590"/>
                        <a:chExt cx="173" cy="102"/>
                      </a:xfrm>
                    </p:grpSpPr>
                    <p:sp>
                      <p:nvSpPr>
                        <p:cNvPr id="984" name="Freeform 1147"/>
                        <p:cNvSpPr>
                          <a:spLocks/>
                        </p:cNvSpPr>
                        <p:nvPr/>
                      </p:nvSpPr>
                      <p:spPr bwMode="auto">
                        <a:xfrm>
                          <a:off x="1603" y="590"/>
                          <a:ext cx="173" cy="102"/>
                        </a:xfrm>
                        <a:custGeom>
                          <a:avLst/>
                          <a:gdLst>
                            <a:gd name="T0" fmla="*/ 0 w 173"/>
                            <a:gd name="T1" fmla="*/ 100 h 102"/>
                            <a:gd name="T2" fmla="*/ 35 w 173"/>
                            <a:gd name="T3" fmla="*/ 53 h 102"/>
                            <a:gd name="T4" fmla="*/ 35 w 173"/>
                            <a:gd name="T5" fmla="*/ 22 h 102"/>
                            <a:gd name="T6" fmla="*/ 7 w 173"/>
                            <a:gd name="T7" fmla="*/ 0 h 102"/>
                            <a:gd name="T8" fmla="*/ 172 w 173"/>
                            <a:gd name="T9" fmla="*/ 0 h 102"/>
                            <a:gd name="T10" fmla="*/ 140 w 173"/>
                            <a:gd name="T11" fmla="*/ 26 h 102"/>
                            <a:gd name="T12" fmla="*/ 140 w 173"/>
                            <a:gd name="T13" fmla="*/ 54 h 102"/>
                            <a:gd name="T14" fmla="*/ 166 w 173"/>
                            <a:gd name="T15" fmla="*/ 101 h 102"/>
                            <a:gd name="T16" fmla="*/ 0 w 173"/>
                            <a:gd name="T17" fmla="*/ 100 h 10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3"/>
                            <a:gd name="T28" fmla="*/ 0 h 102"/>
                            <a:gd name="T29" fmla="*/ 173 w 173"/>
                            <a:gd name="T30" fmla="*/ 102 h 10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3" h="102">
                              <a:moveTo>
                                <a:pt x="0" y="100"/>
                              </a:moveTo>
                              <a:lnTo>
                                <a:pt x="35" y="53"/>
                              </a:lnTo>
                              <a:lnTo>
                                <a:pt x="35" y="22"/>
                              </a:lnTo>
                              <a:lnTo>
                                <a:pt x="7" y="0"/>
                              </a:lnTo>
                              <a:lnTo>
                                <a:pt x="172" y="0"/>
                              </a:lnTo>
                              <a:lnTo>
                                <a:pt x="140" y="26"/>
                              </a:lnTo>
                              <a:lnTo>
                                <a:pt x="140" y="54"/>
                              </a:lnTo>
                              <a:lnTo>
                                <a:pt x="166" y="101"/>
                              </a:lnTo>
                              <a:lnTo>
                                <a:pt x="0" y="100"/>
                              </a:lnTo>
                            </a:path>
                          </a:pathLst>
                        </a:custGeom>
                        <a:gradFill rotWithShape="0">
                          <a:gsLst>
                            <a:gs pos="0">
                              <a:srgbClr val="009688"/>
                            </a:gs>
                            <a:gs pos="50000">
                              <a:srgbClr val="4CB5AB"/>
                            </a:gs>
                            <a:gs pos="100000">
                              <a:srgbClr val="009688"/>
                            </a:gs>
                          </a:gsLst>
                          <a:lin ang="0" scaled="1"/>
                        </a:gradFill>
                        <a:ln w="12700" cap="rnd" cmpd="sng">
                          <a:solidFill>
                            <a:schemeClr val="tx1"/>
                          </a:solidFill>
                          <a:prstDash val="solid"/>
                          <a:round/>
                          <a:headEnd type="none" w="med" len="med"/>
                          <a:tailEnd type="none" w="med" len="med"/>
                        </a:ln>
                      </p:spPr>
                      <p:txBody>
                        <a:bodyPr/>
                        <a:lstStyle/>
                        <a:p>
                          <a:endParaRPr lang="it-IT"/>
                        </a:p>
                      </p:txBody>
                    </p:sp>
                    <p:sp>
                      <p:nvSpPr>
                        <p:cNvPr id="985" name="Line 1148"/>
                        <p:cNvSpPr>
                          <a:spLocks noChangeShapeType="1"/>
                        </p:cNvSpPr>
                        <p:nvPr/>
                      </p:nvSpPr>
                      <p:spPr bwMode="auto">
                        <a:xfrm>
                          <a:off x="1638" y="610"/>
                          <a:ext cx="107" cy="0"/>
                        </a:xfrm>
                        <a:prstGeom prst="line">
                          <a:avLst/>
                        </a:prstGeom>
                        <a:noFill/>
                        <a:ln w="12700">
                          <a:solidFill>
                            <a:schemeClr val="tx1"/>
                          </a:solidFill>
                          <a:round/>
                          <a:headEnd/>
                          <a:tailEnd/>
                        </a:ln>
                      </p:spPr>
                      <p:txBody>
                        <a:bodyPr wrap="none" anchor="ctr"/>
                        <a:lstStyle/>
                        <a:p>
                          <a:endParaRPr lang="it-IT"/>
                        </a:p>
                      </p:txBody>
                    </p:sp>
                  </p:grpSp>
                  <p:grpSp>
                    <p:nvGrpSpPr>
                      <p:cNvPr id="174" name="Group 1149"/>
                      <p:cNvGrpSpPr>
                        <a:grpSpLocks/>
                      </p:cNvGrpSpPr>
                      <p:nvPr/>
                    </p:nvGrpSpPr>
                    <p:grpSpPr bwMode="auto">
                      <a:xfrm>
                        <a:off x="1961" y="1692"/>
                        <a:ext cx="158" cy="79"/>
                        <a:chOff x="1603" y="830"/>
                        <a:chExt cx="173" cy="101"/>
                      </a:xfrm>
                    </p:grpSpPr>
                    <p:sp>
                      <p:nvSpPr>
                        <p:cNvPr id="982" name="Freeform 1150"/>
                        <p:cNvSpPr>
                          <a:spLocks/>
                        </p:cNvSpPr>
                        <p:nvPr/>
                      </p:nvSpPr>
                      <p:spPr bwMode="auto">
                        <a:xfrm>
                          <a:off x="1603" y="830"/>
                          <a:ext cx="173" cy="101"/>
                        </a:xfrm>
                        <a:custGeom>
                          <a:avLst/>
                          <a:gdLst>
                            <a:gd name="T0" fmla="*/ 0 w 173"/>
                            <a:gd name="T1" fmla="*/ 1 h 101"/>
                            <a:gd name="T2" fmla="*/ 35 w 173"/>
                            <a:gd name="T3" fmla="*/ 48 h 101"/>
                            <a:gd name="T4" fmla="*/ 35 w 173"/>
                            <a:gd name="T5" fmla="*/ 78 h 101"/>
                            <a:gd name="T6" fmla="*/ 7 w 173"/>
                            <a:gd name="T7" fmla="*/ 100 h 101"/>
                            <a:gd name="T8" fmla="*/ 172 w 173"/>
                            <a:gd name="T9" fmla="*/ 100 h 101"/>
                            <a:gd name="T10" fmla="*/ 140 w 173"/>
                            <a:gd name="T11" fmla="*/ 74 h 101"/>
                            <a:gd name="T12" fmla="*/ 140 w 173"/>
                            <a:gd name="T13" fmla="*/ 46 h 101"/>
                            <a:gd name="T14" fmla="*/ 166 w 173"/>
                            <a:gd name="T15" fmla="*/ 0 h 101"/>
                            <a:gd name="T16" fmla="*/ 0 w 173"/>
                            <a:gd name="T17" fmla="*/ 1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3"/>
                            <a:gd name="T28" fmla="*/ 0 h 101"/>
                            <a:gd name="T29" fmla="*/ 173 w 173"/>
                            <a:gd name="T30" fmla="*/ 101 h 1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3" h="101">
                              <a:moveTo>
                                <a:pt x="0" y="1"/>
                              </a:moveTo>
                              <a:lnTo>
                                <a:pt x="35" y="48"/>
                              </a:lnTo>
                              <a:lnTo>
                                <a:pt x="35" y="78"/>
                              </a:lnTo>
                              <a:lnTo>
                                <a:pt x="7" y="100"/>
                              </a:lnTo>
                              <a:lnTo>
                                <a:pt x="172" y="100"/>
                              </a:lnTo>
                              <a:lnTo>
                                <a:pt x="140" y="74"/>
                              </a:lnTo>
                              <a:lnTo>
                                <a:pt x="140" y="46"/>
                              </a:lnTo>
                              <a:lnTo>
                                <a:pt x="166" y="0"/>
                              </a:lnTo>
                              <a:lnTo>
                                <a:pt x="0" y="1"/>
                              </a:lnTo>
                            </a:path>
                          </a:pathLst>
                        </a:custGeom>
                        <a:gradFill rotWithShape="0">
                          <a:gsLst>
                            <a:gs pos="0">
                              <a:srgbClr val="009688"/>
                            </a:gs>
                            <a:gs pos="50000">
                              <a:srgbClr val="4CB5AB"/>
                            </a:gs>
                            <a:gs pos="100000">
                              <a:srgbClr val="009688"/>
                            </a:gs>
                          </a:gsLst>
                          <a:lin ang="0" scaled="1"/>
                        </a:gradFill>
                        <a:ln w="12700" cap="rnd" cmpd="sng">
                          <a:solidFill>
                            <a:schemeClr val="tx1"/>
                          </a:solidFill>
                          <a:prstDash val="solid"/>
                          <a:round/>
                          <a:headEnd type="none" w="med" len="med"/>
                          <a:tailEnd type="none" w="med" len="med"/>
                        </a:ln>
                      </p:spPr>
                      <p:txBody>
                        <a:bodyPr/>
                        <a:lstStyle/>
                        <a:p>
                          <a:endParaRPr lang="it-IT"/>
                        </a:p>
                      </p:txBody>
                    </p:sp>
                    <p:sp>
                      <p:nvSpPr>
                        <p:cNvPr id="983" name="Line 1151"/>
                        <p:cNvSpPr>
                          <a:spLocks noChangeShapeType="1"/>
                        </p:cNvSpPr>
                        <p:nvPr/>
                      </p:nvSpPr>
                      <p:spPr bwMode="auto">
                        <a:xfrm>
                          <a:off x="1638" y="910"/>
                          <a:ext cx="107" cy="0"/>
                        </a:xfrm>
                        <a:prstGeom prst="line">
                          <a:avLst/>
                        </a:prstGeom>
                        <a:noFill/>
                        <a:ln w="12700">
                          <a:solidFill>
                            <a:schemeClr val="tx1"/>
                          </a:solidFill>
                          <a:round/>
                          <a:headEnd/>
                          <a:tailEnd/>
                        </a:ln>
                      </p:spPr>
                      <p:txBody>
                        <a:bodyPr wrap="none" anchor="ctr"/>
                        <a:lstStyle/>
                        <a:p>
                          <a:endParaRPr lang="it-IT"/>
                        </a:p>
                      </p:txBody>
                    </p:sp>
                  </p:grpSp>
                  <p:grpSp>
                    <p:nvGrpSpPr>
                      <p:cNvPr id="175" name="Group 1152"/>
                      <p:cNvGrpSpPr>
                        <a:grpSpLocks/>
                      </p:cNvGrpSpPr>
                      <p:nvPr/>
                    </p:nvGrpSpPr>
                    <p:grpSpPr bwMode="auto">
                      <a:xfrm>
                        <a:off x="1958" y="1506"/>
                        <a:ext cx="189" cy="18"/>
                        <a:chOff x="1580" y="590"/>
                        <a:chExt cx="203" cy="24"/>
                      </a:xfrm>
                    </p:grpSpPr>
                    <p:grpSp>
                      <p:nvGrpSpPr>
                        <p:cNvPr id="916" name="Group 1153"/>
                        <p:cNvGrpSpPr>
                          <a:grpSpLocks/>
                        </p:cNvGrpSpPr>
                        <p:nvPr/>
                      </p:nvGrpSpPr>
                      <p:grpSpPr bwMode="auto">
                        <a:xfrm>
                          <a:off x="1694" y="591"/>
                          <a:ext cx="25" cy="23"/>
                          <a:chOff x="1694" y="591"/>
                          <a:chExt cx="25" cy="23"/>
                        </a:xfrm>
                      </p:grpSpPr>
                      <p:grpSp>
                        <p:nvGrpSpPr>
                          <p:cNvPr id="972" name="Group 1154"/>
                          <p:cNvGrpSpPr>
                            <a:grpSpLocks/>
                          </p:cNvGrpSpPr>
                          <p:nvPr/>
                        </p:nvGrpSpPr>
                        <p:grpSpPr bwMode="auto">
                          <a:xfrm>
                            <a:off x="1694" y="591"/>
                            <a:ext cx="25" cy="15"/>
                            <a:chOff x="1694" y="591"/>
                            <a:chExt cx="25" cy="15"/>
                          </a:xfrm>
                        </p:grpSpPr>
                        <p:sp>
                          <p:nvSpPr>
                            <p:cNvPr id="977" name="Rectangle 1155"/>
                            <p:cNvSpPr>
                              <a:spLocks noChangeArrowheads="1"/>
                            </p:cNvSpPr>
                            <p:nvPr/>
                          </p:nvSpPr>
                          <p:spPr bwMode="auto">
                            <a:xfrm>
                              <a:off x="1701" y="597"/>
                              <a:ext cx="8" cy="4"/>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978" name="Oval 1156"/>
                            <p:cNvSpPr>
                              <a:spLocks noChangeArrowheads="1"/>
                            </p:cNvSpPr>
                            <p:nvPr/>
                          </p:nvSpPr>
                          <p:spPr bwMode="auto">
                            <a:xfrm>
                              <a:off x="1703" y="599"/>
                              <a:ext cx="5" cy="6"/>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79" name="Freeform 1157"/>
                            <p:cNvSpPr>
                              <a:spLocks/>
                            </p:cNvSpPr>
                            <p:nvPr/>
                          </p:nvSpPr>
                          <p:spPr bwMode="auto">
                            <a:xfrm>
                              <a:off x="1694" y="591"/>
                              <a:ext cx="25" cy="12"/>
                            </a:xfrm>
                            <a:custGeom>
                              <a:avLst/>
                              <a:gdLst>
                                <a:gd name="T0" fmla="*/ 0 w 25"/>
                                <a:gd name="T1" fmla="*/ 10 h 12"/>
                                <a:gd name="T2" fmla="*/ 0 w 25"/>
                                <a:gd name="T3" fmla="*/ 0 h 12"/>
                                <a:gd name="T4" fmla="*/ 24 w 25"/>
                                <a:gd name="T5" fmla="*/ 0 h 12"/>
                                <a:gd name="T6" fmla="*/ 24 w 25"/>
                                <a:gd name="T7" fmla="*/ 11 h 12"/>
                                <a:gd name="T8" fmla="*/ 24 w 25"/>
                                <a:gd name="T9" fmla="*/ 11 h 12"/>
                                <a:gd name="T10" fmla="*/ 0 60000 65536"/>
                                <a:gd name="T11" fmla="*/ 0 60000 65536"/>
                                <a:gd name="T12" fmla="*/ 0 60000 65536"/>
                                <a:gd name="T13" fmla="*/ 0 60000 65536"/>
                                <a:gd name="T14" fmla="*/ 0 60000 65536"/>
                                <a:gd name="T15" fmla="*/ 0 w 25"/>
                                <a:gd name="T16" fmla="*/ 0 h 12"/>
                                <a:gd name="T17" fmla="*/ 25 w 25"/>
                                <a:gd name="T18" fmla="*/ 12 h 12"/>
                              </a:gdLst>
                              <a:ahLst/>
                              <a:cxnLst>
                                <a:cxn ang="T10">
                                  <a:pos x="T0" y="T1"/>
                                </a:cxn>
                                <a:cxn ang="T11">
                                  <a:pos x="T2" y="T3"/>
                                </a:cxn>
                                <a:cxn ang="T12">
                                  <a:pos x="T4" y="T5"/>
                                </a:cxn>
                                <a:cxn ang="T13">
                                  <a:pos x="T6" y="T7"/>
                                </a:cxn>
                                <a:cxn ang="T14">
                                  <a:pos x="T8" y="T9"/>
                                </a:cxn>
                              </a:cxnLst>
                              <a:rect l="T15" t="T16" r="T17" b="T18"/>
                              <a:pathLst>
                                <a:path w="25" h="12">
                                  <a:moveTo>
                                    <a:pt x="0" y="10"/>
                                  </a:moveTo>
                                  <a:lnTo>
                                    <a:pt x="0" y="0"/>
                                  </a:lnTo>
                                  <a:lnTo>
                                    <a:pt x="24" y="0"/>
                                  </a:lnTo>
                                  <a:lnTo>
                                    <a:pt x="24" y="1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980" name="Freeform 1158"/>
                            <p:cNvSpPr>
                              <a:spLocks/>
                            </p:cNvSpPr>
                            <p:nvPr/>
                          </p:nvSpPr>
                          <p:spPr bwMode="auto">
                            <a:xfrm>
                              <a:off x="1712" y="591"/>
                              <a:ext cx="7" cy="15"/>
                            </a:xfrm>
                            <a:custGeom>
                              <a:avLst/>
                              <a:gdLst>
                                <a:gd name="T0" fmla="*/ 6 w 7"/>
                                <a:gd name="T1" fmla="*/ 0 h 15"/>
                                <a:gd name="T2" fmla="*/ 6 w 7"/>
                                <a:gd name="T3" fmla="*/ 12 h 15"/>
                                <a:gd name="T4" fmla="*/ 6 w 7"/>
                                <a:gd name="T5" fmla="*/ 12 h 15"/>
                                <a:gd name="T6" fmla="*/ 5 w 7"/>
                                <a:gd name="T7" fmla="*/ 13 h 15"/>
                                <a:gd name="T8" fmla="*/ 4 w 7"/>
                                <a:gd name="T9" fmla="*/ 14 h 15"/>
                                <a:gd name="T10" fmla="*/ 3 w 7"/>
                                <a:gd name="T11" fmla="*/ 14 h 15"/>
                                <a:gd name="T12" fmla="*/ 2 w 7"/>
                                <a:gd name="T13" fmla="*/ 14 h 15"/>
                                <a:gd name="T14" fmla="*/ 1 w 7"/>
                                <a:gd name="T15" fmla="*/ 13 h 15"/>
                                <a:gd name="T16" fmla="*/ 1 w 7"/>
                                <a:gd name="T17" fmla="*/ 13 h 15"/>
                                <a:gd name="T18" fmla="*/ 0 w 7"/>
                                <a:gd name="T19" fmla="*/ 12 h 15"/>
                                <a:gd name="T20" fmla="*/ 0 w 7"/>
                                <a:gd name="T21" fmla="*/ 11 h 15"/>
                                <a:gd name="T22" fmla="*/ 0 w 7"/>
                                <a:gd name="T23" fmla="*/ 0 h 15"/>
                                <a:gd name="T24" fmla="*/ 6 w 7"/>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0"/>
                                  </a:moveTo>
                                  <a:lnTo>
                                    <a:pt x="6" y="12"/>
                                  </a:lnTo>
                                  <a:lnTo>
                                    <a:pt x="5" y="13"/>
                                  </a:lnTo>
                                  <a:lnTo>
                                    <a:pt x="4" y="14"/>
                                  </a:lnTo>
                                  <a:lnTo>
                                    <a:pt x="3" y="14"/>
                                  </a:lnTo>
                                  <a:lnTo>
                                    <a:pt x="2" y="14"/>
                                  </a:lnTo>
                                  <a:lnTo>
                                    <a:pt x="1" y="13"/>
                                  </a:lnTo>
                                  <a:lnTo>
                                    <a:pt x="0" y="12"/>
                                  </a:lnTo>
                                  <a:lnTo>
                                    <a:pt x="0" y="11"/>
                                  </a:lnTo>
                                  <a:lnTo>
                                    <a:pt x="0" y="0"/>
                                  </a:lnTo>
                                  <a:lnTo>
                                    <a:pt x="6"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981" name="Freeform 1159"/>
                            <p:cNvSpPr>
                              <a:spLocks/>
                            </p:cNvSpPr>
                            <p:nvPr/>
                          </p:nvSpPr>
                          <p:spPr bwMode="auto">
                            <a:xfrm>
                              <a:off x="1694" y="591"/>
                              <a:ext cx="6" cy="15"/>
                            </a:xfrm>
                            <a:custGeom>
                              <a:avLst/>
                              <a:gdLst>
                                <a:gd name="T0" fmla="*/ 5 w 6"/>
                                <a:gd name="T1" fmla="*/ 0 h 15"/>
                                <a:gd name="T2" fmla="*/ 5 w 6"/>
                                <a:gd name="T3" fmla="*/ 12 h 15"/>
                                <a:gd name="T4" fmla="*/ 5 w 6"/>
                                <a:gd name="T5" fmla="*/ 12 h 15"/>
                                <a:gd name="T6" fmla="*/ 4 w 6"/>
                                <a:gd name="T7" fmla="*/ 13 h 15"/>
                                <a:gd name="T8" fmla="*/ 3 w 6"/>
                                <a:gd name="T9" fmla="*/ 14 h 15"/>
                                <a:gd name="T10" fmla="*/ 3 w 6"/>
                                <a:gd name="T11" fmla="*/ 14 h 15"/>
                                <a:gd name="T12" fmla="*/ 2 w 6"/>
                                <a:gd name="T13" fmla="*/ 14 h 15"/>
                                <a:gd name="T14" fmla="*/ 1 w 6"/>
                                <a:gd name="T15" fmla="*/ 13 h 15"/>
                                <a:gd name="T16" fmla="*/ 1 w 6"/>
                                <a:gd name="T17" fmla="*/ 13 h 15"/>
                                <a:gd name="T18" fmla="*/ 0 w 6"/>
                                <a:gd name="T19" fmla="*/ 12 h 15"/>
                                <a:gd name="T20" fmla="*/ 0 w 6"/>
                                <a:gd name="T21" fmla="*/ 11 h 15"/>
                                <a:gd name="T22" fmla="*/ 0 w 6"/>
                                <a:gd name="T23" fmla="*/ 0 h 15"/>
                                <a:gd name="T24" fmla="*/ 5 w 6"/>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5"/>
                                <a:gd name="T41" fmla="*/ 6 w 6"/>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5">
                                  <a:moveTo>
                                    <a:pt x="5" y="0"/>
                                  </a:moveTo>
                                  <a:lnTo>
                                    <a:pt x="5" y="12"/>
                                  </a:lnTo>
                                  <a:lnTo>
                                    <a:pt x="4" y="13"/>
                                  </a:lnTo>
                                  <a:lnTo>
                                    <a:pt x="3" y="14"/>
                                  </a:lnTo>
                                  <a:lnTo>
                                    <a:pt x="2" y="14"/>
                                  </a:lnTo>
                                  <a:lnTo>
                                    <a:pt x="1" y="13"/>
                                  </a:lnTo>
                                  <a:lnTo>
                                    <a:pt x="0" y="12"/>
                                  </a:lnTo>
                                  <a:lnTo>
                                    <a:pt x="0" y="11"/>
                                  </a:lnTo>
                                  <a:lnTo>
                                    <a:pt x="0" y="0"/>
                                  </a:lnTo>
                                  <a:lnTo>
                                    <a:pt x="5"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973" name="Group 1160"/>
                          <p:cNvGrpSpPr>
                            <a:grpSpLocks/>
                          </p:cNvGrpSpPr>
                          <p:nvPr/>
                        </p:nvGrpSpPr>
                        <p:grpSpPr bwMode="auto">
                          <a:xfrm>
                            <a:off x="1703" y="601"/>
                            <a:ext cx="5" cy="13"/>
                            <a:chOff x="1703" y="601"/>
                            <a:chExt cx="5" cy="13"/>
                          </a:xfrm>
                        </p:grpSpPr>
                        <p:sp>
                          <p:nvSpPr>
                            <p:cNvPr id="974" name="AutoShape 1161"/>
                            <p:cNvSpPr>
                              <a:spLocks noChangeArrowheads="1"/>
                            </p:cNvSpPr>
                            <p:nvPr/>
                          </p:nvSpPr>
                          <p:spPr bwMode="auto">
                            <a:xfrm>
                              <a:off x="1703" y="607"/>
                              <a:ext cx="5"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75" name="Line 1162"/>
                            <p:cNvSpPr>
                              <a:spLocks noChangeShapeType="1"/>
                            </p:cNvSpPr>
                            <p:nvPr/>
                          </p:nvSpPr>
                          <p:spPr bwMode="auto">
                            <a:xfrm flipV="1">
                              <a:off x="1703" y="601"/>
                              <a:ext cx="4" cy="11"/>
                            </a:xfrm>
                            <a:prstGeom prst="line">
                              <a:avLst/>
                            </a:prstGeom>
                            <a:noFill/>
                            <a:ln w="12700">
                              <a:solidFill>
                                <a:schemeClr val="tx1"/>
                              </a:solidFill>
                              <a:round/>
                              <a:headEnd/>
                              <a:tailEnd/>
                            </a:ln>
                          </p:spPr>
                          <p:txBody>
                            <a:bodyPr wrap="none" anchor="ctr"/>
                            <a:lstStyle/>
                            <a:p>
                              <a:endParaRPr lang="it-IT"/>
                            </a:p>
                          </p:txBody>
                        </p:sp>
                        <p:sp>
                          <p:nvSpPr>
                            <p:cNvPr id="976" name="Line 1163"/>
                            <p:cNvSpPr>
                              <a:spLocks noChangeShapeType="1"/>
                            </p:cNvSpPr>
                            <p:nvPr/>
                          </p:nvSpPr>
                          <p:spPr bwMode="auto">
                            <a:xfrm flipV="1">
                              <a:off x="1703" y="604"/>
                              <a:ext cx="5" cy="10"/>
                            </a:xfrm>
                            <a:prstGeom prst="line">
                              <a:avLst/>
                            </a:prstGeom>
                            <a:noFill/>
                            <a:ln w="12700">
                              <a:solidFill>
                                <a:schemeClr val="tx1"/>
                              </a:solidFill>
                              <a:round/>
                              <a:headEnd/>
                              <a:tailEnd/>
                            </a:ln>
                          </p:spPr>
                          <p:txBody>
                            <a:bodyPr wrap="none" anchor="ctr"/>
                            <a:lstStyle/>
                            <a:p>
                              <a:endParaRPr lang="it-IT"/>
                            </a:p>
                          </p:txBody>
                        </p:sp>
                      </p:grpSp>
                    </p:grpSp>
                    <p:grpSp>
                      <p:nvGrpSpPr>
                        <p:cNvPr id="917" name="Group 1164"/>
                        <p:cNvGrpSpPr>
                          <a:grpSpLocks/>
                        </p:cNvGrpSpPr>
                        <p:nvPr/>
                      </p:nvGrpSpPr>
                      <p:grpSpPr bwMode="auto">
                        <a:xfrm>
                          <a:off x="1651" y="590"/>
                          <a:ext cx="23" cy="24"/>
                          <a:chOff x="1651" y="590"/>
                          <a:chExt cx="23" cy="24"/>
                        </a:xfrm>
                      </p:grpSpPr>
                      <p:grpSp>
                        <p:nvGrpSpPr>
                          <p:cNvPr id="962" name="Group 1165"/>
                          <p:cNvGrpSpPr>
                            <a:grpSpLocks/>
                          </p:cNvGrpSpPr>
                          <p:nvPr/>
                        </p:nvGrpSpPr>
                        <p:grpSpPr bwMode="auto">
                          <a:xfrm>
                            <a:off x="1651" y="590"/>
                            <a:ext cx="23" cy="16"/>
                            <a:chOff x="1651" y="590"/>
                            <a:chExt cx="23" cy="16"/>
                          </a:xfrm>
                        </p:grpSpPr>
                        <p:sp>
                          <p:nvSpPr>
                            <p:cNvPr id="967" name="Rectangle 1166"/>
                            <p:cNvSpPr>
                              <a:spLocks noChangeArrowheads="1"/>
                            </p:cNvSpPr>
                            <p:nvPr/>
                          </p:nvSpPr>
                          <p:spPr bwMode="auto">
                            <a:xfrm>
                              <a:off x="1658" y="597"/>
                              <a:ext cx="9" cy="4"/>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968" name="Oval 1167"/>
                            <p:cNvSpPr>
                              <a:spLocks noChangeArrowheads="1"/>
                            </p:cNvSpPr>
                            <p:nvPr/>
                          </p:nvSpPr>
                          <p:spPr bwMode="auto">
                            <a:xfrm>
                              <a:off x="1660" y="598"/>
                              <a:ext cx="3" cy="7"/>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69" name="Freeform 1168"/>
                            <p:cNvSpPr>
                              <a:spLocks/>
                            </p:cNvSpPr>
                            <p:nvPr/>
                          </p:nvSpPr>
                          <p:spPr bwMode="auto">
                            <a:xfrm>
                              <a:off x="1651" y="590"/>
                              <a:ext cx="23" cy="12"/>
                            </a:xfrm>
                            <a:custGeom>
                              <a:avLst/>
                              <a:gdLst>
                                <a:gd name="T0" fmla="*/ 0 w 23"/>
                                <a:gd name="T1" fmla="*/ 10 h 12"/>
                                <a:gd name="T2" fmla="*/ 0 w 23"/>
                                <a:gd name="T3" fmla="*/ 0 h 12"/>
                                <a:gd name="T4" fmla="*/ 22 w 23"/>
                                <a:gd name="T5" fmla="*/ 0 h 12"/>
                                <a:gd name="T6" fmla="*/ 22 w 23"/>
                                <a:gd name="T7" fmla="*/ 11 h 12"/>
                                <a:gd name="T8" fmla="*/ 22 w 23"/>
                                <a:gd name="T9" fmla="*/ 1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10"/>
                                  </a:moveTo>
                                  <a:lnTo>
                                    <a:pt x="0" y="0"/>
                                  </a:lnTo>
                                  <a:lnTo>
                                    <a:pt x="22" y="0"/>
                                  </a:lnTo>
                                  <a:lnTo>
                                    <a:pt x="22" y="1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970" name="Freeform 1169"/>
                            <p:cNvSpPr>
                              <a:spLocks/>
                            </p:cNvSpPr>
                            <p:nvPr/>
                          </p:nvSpPr>
                          <p:spPr bwMode="auto">
                            <a:xfrm>
                              <a:off x="1667" y="590"/>
                              <a:ext cx="7" cy="16"/>
                            </a:xfrm>
                            <a:custGeom>
                              <a:avLst/>
                              <a:gdLst>
                                <a:gd name="T0" fmla="*/ 6 w 7"/>
                                <a:gd name="T1" fmla="*/ 0 h 16"/>
                                <a:gd name="T2" fmla="*/ 6 w 7"/>
                                <a:gd name="T3" fmla="*/ 12 h 16"/>
                                <a:gd name="T4" fmla="*/ 6 w 7"/>
                                <a:gd name="T5" fmla="*/ 13 h 16"/>
                                <a:gd name="T6" fmla="*/ 5 w 7"/>
                                <a:gd name="T7" fmla="*/ 14 h 16"/>
                                <a:gd name="T8" fmla="*/ 4 w 7"/>
                                <a:gd name="T9" fmla="*/ 15 h 16"/>
                                <a:gd name="T10" fmla="*/ 3 w 7"/>
                                <a:gd name="T11" fmla="*/ 15 h 16"/>
                                <a:gd name="T12" fmla="*/ 2 w 7"/>
                                <a:gd name="T13" fmla="*/ 15 h 16"/>
                                <a:gd name="T14" fmla="*/ 1 w 7"/>
                                <a:gd name="T15" fmla="*/ 14 h 16"/>
                                <a:gd name="T16" fmla="*/ 1 w 7"/>
                                <a:gd name="T17" fmla="*/ 14 h 16"/>
                                <a:gd name="T18" fmla="*/ 0 w 7"/>
                                <a:gd name="T19" fmla="*/ 13 h 16"/>
                                <a:gd name="T20" fmla="*/ 0 w 7"/>
                                <a:gd name="T21" fmla="*/ 12 h 16"/>
                                <a:gd name="T22" fmla="*/ 0 w 7"/>
                                <a:gd name="T23" fmla="*/ 0 h 16"/>
                                <a:gd name="T24" fmla="*/ 6 w 7"/>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6"/>
                                <a:gd name="T41" fmla="*/ 7 w 7"/>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6">
                                  <a:moveTo>
                                    <a:pt x="6" y="0"/>
                                  </a:moveTo>
                                  <a:lnTo>
                                    <a:pt x="6" y="12"/>
                                  </a:lnTo>
                                  <a:lnTo>
                                    <a:pt x="6" y="13"/>
                                  </a:lnTo>
                                  <a:lnTo>
                                    <a:pt x="5" y="14"/>
                                  </a:lnTo>
                                  <a:lnTo>
                                    <a:pt x="4" y="15"/>
                                  </a:lnTo>
                                  <a:lnTo>
                                    <a:pt x="3" y="15"/>
                                  </a:lnTo>
                                  <a:lnTo>
                                    <a:pt x="2" y="15"/>
                                  </a:lnTo>
                                  <a:lnTo>
                                    <a:pt x="1" y="14"/>
                                  </a:lnTo>
                                  <a:lnTo>
                                    <a:pt x="0" y="13"/>
                                  </a:lnTo>
                                  <a:lnTo>
                                    <a:pt x="0" y="12"/>
                                  </a:lnTo>
                                  <a:lnTo>
                                    <a:pt x="0" y="0"/>
                                  </a:lnTo>
                                  <a:lnTo>
                                    <a:pt x="6"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971" name="Freeform 1170"/>
                            <p:cNvSpPr>
                              <a:spLocks/>
                            </p:cNvSpPr>
                            <p:nvPr/>
                          </p:nvSpPr>
                          <p:spPr bwMode="auto">
                            <a:xfrm>
                              <a:off x="1651" y="590"/>
                              <a:ext cx="6" cy="16"/>
                            </a:xfrm>
                            <a:custGeom>
                              <a:avLst/>
                              <a:gdLst>
                                <a:gd name="T0" fmla="*/ 5 w 6"/>
                                <a:gd name="T1" fmla="*/ 0 h 16"/>
                                <a:gd name="T2" fmla="*/ 5 w 6"/>
                                <a:gd name="T3" fmla="*/ 12 h 16"/>
                                <a:gd name="T4" fmla="*/ 5 w 6"/>
                                <a:gd name="T5" fmla="*/ 13 h 16"/>
                                <a:gd name="T6" fmla="*/ 4 w 6"/>
                                <a:gd name="T7" fmla="*/ 14 h 16"/>
                                <a:gd name="T8" fmla="*/ 3 w 6"/>
                                <a:gd name="T9" fmla="*/ 15 h 16"/>
                                <a:gd name="T10" fmla="*/ 3 w 6"/>
                                <a:gd name="T11" fmla="*/ 15 h 16"/>
                                <a:gd name="T12" fmla="*/ 2 w 6"/>
                                <a:gd name="T13" fmla="*/ 15 h 16"/>
                                <a:gd name="T14" fmla="*/ 1 w 6"/>
                                <a:gd name="T15" fmla="*/ 14 h 16"/>
                                <a:gd name="T16" fmla="*/ 1 w 6"/>
                                <a:gd name="T17" fmla="*/ 14 h 16"/>
                                <a:gd name="T18" fmla="*/ 0 w 6"/>
                                <a:gd name="T19" fmla="*/ 13 h 16"/>
                                <a:gd name="T20" fmla="*/ 0 w 6"/>
                                <a:gd name="T21" fmla="*/ 12 h 16"/>
                                <a:gd name="T22" fmla="*/ 0 w 6"/>
                                <a:gd name="T23" fmla="*/ 0 h 16"/>
                                <a:gd name="T24" fmla="*/ 5 w 6"/>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6"/>
                                <a:gd name="T41" fmla="*/ 6 w 6"/>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6">
                                  <a:moveTo>
                                    <a:pt x="5" y="0"/>
                                  </a:moveTo>
                                  <a:lnTo>
                                    <a:pt x="5" y="12"/>
                                  </a:lnTo>
                                  <a:lnTo>
                                    <a:pt x="5" y="13"/>
                                  </a:lnTo>
                                  <a:lnTo>
                                    <a:pt x="4" y="14"/>
                                  </a:lnTo>
                                  <a:lnTo>
                                    <a:pt x="3" y="15"/>
                                  </a:lnTo>
                                  <a:lnTo>
                                    <a:pt x="2" y="15"/>
                                  </a:lnTo>
                                  <a:lnTo>
                                    <a:pt x="1" y="14"/>
                                  </a:lnTo>
                                  <a:lnTo>
                                    <a:pt x="0" y="13"/>
                                  </a:lnTo>
                                  <a:lnTo>
                                    <a:pt x="0" y="12"/>
                                  </a:lnTo>
                                  <a:lnTo>
                                    <a:pt x="0" y="0"/>
                                  </a:lnTo>
                                  <a:lnTo>
                                    <a:pt x="5"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963" name="Group 1171"/>
                          <p:cNvGrpSpPr>
                            <a:grpSpLocks/>
                          </p:cNvGrpSpPr>
                          <p:nvPr/>
                        </p:nvGrpSpPr>
                        <p:grpSpPr bwMode="auto">
                          <a:xfrm>
                            <a:off x="1659" y="601"/>
                            <a:ext cx="6" cy="13"/>
                            <a:chOff x="1659" y="601"/>
                            <a:chExt cx="6" cy="13"/>
                          </a:xfrm>
                        </p:grpSpPr>
                        <p:sp>
                          <p:nvSpPr>
                            <p:cNvPr id="964" name="AutoShape 1172"/>
                            <p:cNvSpPr>
                              <a:spLocks noChangeArrowheads="1"/>
                            </p:cNvSpPr>
                            <p:nvPr/>
                          </p:nvSpPr>
                          <p:spPr bwMode="auto">
                            <a:xfrm>
                              <a:off x="1659" y="607"/>
                              <a:ext cx="6"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65" name="Line 1173"/>
                            <p:cNvSpPr>
                              <a:spLocks noChangeShapeType="1"/>
                            </p:cNvSpPr>
                            <p:nvPr/>
                          </p:nvSpPr>
                          <p:spPr bwMode="auto">
                            <a:xfrm flipV="1">
                              <a:off x="1662" y="601"/>
                              <a:ext cx="1" cy="11"/>
                            </a:xfrm>
                            <a:prstGeom prst="line">
                              <a:avLst/>
                            </a:prstGeom>
                            <a:noFill/>
                            <a:ln w="12700">
                              <a:solidFill>
                                <a:schemeClr val="tx1"/>
                              </a:solidFill>
                              <a:round/>
                              <a:headEnd/>
                              <a:tailEnd/>
                            </a:ln>
                          </p:spPr>
                          <p:txBody>
                            <a:bodyPr wrap="none" anchor="ctr"/>
                            <a:lstStyle/>
                            <a:p>
                              <a:endParaRPr lang="it-IT"/>
                            </a:p>
                          </p:txBody>
                        </p:sp>
                        <p:sp>
                          <p:nvSpPr>
                            <p:cNvPr id="966" name="Line 1174"/>
                            <p:cNvSpPr>
                              <a:spLocks noChangeShapeType="1"/>
                            </p:cNvSpPr>
                            <p:nvPr/>
                          </p:nvSpPr>
                          <p:spPr bwMode="auto">
                            <a:xfrm flipV="1">
                              <a:off x="1660" y="604"/>
                              <a:ext cx="3" cy="10"/>
                            </a:xfrm>
                            <a:prstGeom prst="line">
                              <a:avLst/>
                            </a:prstGeom>
                            <a:noFill/>
                            <a:ln w="12700">
                              <a:solidFill>
                                <a:schemeClr val="tx1"/>
                              </a:solidFill>
                              <a:round/>
                              <a:headEnd/>
                              <a:tailEnd/>
                            </a:ln>
                          </p:spPr>
                          <p:txBody>
                            <a:bodyPr wrap="none" anchor="ctr"/>
                            <a:lstStyle/>
                            <a:p>
                              <a:endParaRPr lang="it-IT"/>
                            </a:p>
                          </p:txBody>
                        </p:sp>
                      </p:grpSp>
                    </p:grpSp>
                    <p:grpSp>
                      <p:nvGrpSpPr>
                        <p:cNvPr id="918" name="Group 1175"/>
                        <p:cNvGrpSpPr>
                          <a:grpSpLocks/>
                        </p:cNvGrpSpPr>
                        <p:nvPr/>
                      </p:nvGrpSpPr>
                      <p:grpSpPr bwMode="auto">
                        <a:xfrm>
                          <a:off x="1760" y="590"/>
                          <a:ext cx="23" cy="24"/>
                          <a:chOff x="1760" y="590"/>
                          <a:chExt cx="23" cy="24"/>
                        </a:xfrm>
                      </p:grpSpPr>
                      <p:grpSp>
                        <p:nvGrpSpPr>
                          <p:cNvPr id="952" name="Group 1176"/>
                          <p:cNvGrpSpPr>
                            <a:grpSpLocks/>
                          </p:cNvGrpSpPr>
                          <p:nvPr/>
                        </p:nvGrpSpPr>
                        <p:grpSpPr bwMode="auto">
                          <a:xfrm>
                            <a:off x="1760" y="590"/>
                            <a:ext cx="23" cy="16"/>
                            <a:chOff x="1760" y="590"/>
                            <a:chExt cx="23" cy="16"/>
                          </a:xfrm>
                        </p:grpSpPr>
                        <p:sp>
                          <p:nvSpPr>
                            <p:cNvPr id="957" name="Rectangle 1177"/>
                            <p:cNvSpPr>
                              <a:spLocks noChangeArrowheads="1"/>
                            </p:cNvSpPr>
                            <p:nvPr/>
                          </p:nvSpPr>
                          <p:spPr bwMode="auto">
                            <a:xfrm>
                              <a:off x="1768" y="597"/>
                              <a:ext cx="8" cy="4"/>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958" name="Oval 1178"/>
                            <p:cNvSpPr>
                              <a:spLocks noChangeArrowheads="1"/>
                            </p:cNvSpPr>
                            <p:nvPr/>
                          </p:nvSpPr>
                          <p:spPr bwMode="auto">
                            <a:xfrm>
                              <a:off x="1770" y="598"/>
                              <a:ext cx="4" cy="7"/>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59" name="Freeform 1179"/>
                            <p:cNvSpPr>
                              <a:spLocks/>
                            </p:cNvSpPr>
                            <p:nvPr/>
                          </p:nvSpPr>
                          <p:spPr bwMode="auto">
                            <a:xfrm>
                              <a:off x="1760" y="590"/>
                              <a:ext cx="23" cy="12"/>
                            </a:xfrm>
                            <a:custGeom>
                              <a:avLst/>
                              <a:gdLst>
                                <a:gd name="T0" fmla="*/ 0 w 23"/>
                                <a:gd name="T1" fmla="*/ 10 h 12"/>
                                <a:gd name="T2" fmla="*/ 0 w 23"/>
                                <a:gd name="T3" fmla="*/ 0 h 12"/>
                                <a:gd name="T4" fmla="*/ 22 w 23"/>
                                <a:gd name="T5" fmla="*/ 0 h 12"/>
                                <a:gd name="T6" fmla="*/ 22 w 23"/>
                                <a:gd name="T7" fmla="*/ 11 h 12"/>
                                <a:gd name="T8" fmla="*/ 22 w 23"/>
                                <a:gd name="T9" fmla="*/ 11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10"/>
                                  </a:moveTo>
                                  <a:lnTo>
                                    <a:pt x="0" y="0"/>
                                  </a:lnTo>
                                  <a:lnTo>
                                    <a:pt x="22" y="0"/>
                                  </a:lnTo>
                                  <a:lnTo>
                                    <a:pt x="22" y="1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960" name="Freeform 1180"/>
                            <p:cNvSpPr>
                              <a:spLocks/>
                            </p:cNvSpPr>
                            <p:nvPr/>
                          </p:nvSpPr>
                          <p:spPr bwMode="auto">
                            <a:xfrm>
                              <a:off x="1777" y="590"/>
                              <a:ext cx="6" cy="16"/>
                            </a:xfrm>
                            <a:custGeom>
                              <a:avLst/>
                              <a:gdLst>
                                <a:gd name="T0" fmla="*/ 5 w 6"/>
                                <a:gd name="T1" fmla="*/ 0 h 16"/>
                                <a:gd name="T2" fmla="*/ 5 w 6"/>
                                <a:gd name="T3" fmla="*/ 12 h 16"/>
                                <a:gd name="T4" fmla="*/ 5 w 6"/>
                                <a:gd name="T5" fmla="*/ 13 h 16"/>
                                <a:gd name="T6" fmla="*/ 4 w 6"/>
                                <a:gd name="T7" fmla="*/ 14 h 16"/>
                                <a:gd name="T8" fmla="*/ 3 w 6"/>
                                <a:gd name="T9" fmla="*/ 15 h 16"/>
                                <a:gd name="T10" fmla="*/ 3 w 6"/>
                                <a:gd name="T11" fmla="*/ 15 h 16"/>
                                <a:gd name="T12" fmla="*/ 2 w 6"/>
                                <a:gd name="T13" fmla="*/ 15 h 16"/>
                                <a:gd name="T14" fmla="*/ 1 w 6"/>
                                <a:gd name="T15" fmla="*/ 14 h 16"/>
                                <a:gd name="T16" fmla="*/ 1 w 6"/>
                                <a:gd name="T17" fmla="*/ 14 h 16"/>
                                <a:gd name="T18" fmla="*/ 0 w 6"/>
                                <a:gd name="T19" fmla="*/ 13 h 16"/>
                                <a:gd name="T20" fmla="*/ 0 w 6"/>
                                <a:gd name="T21" fmla="*/ 12 h 16"/>
                                <a:gd name="T22" fmla="*/ 0 w 6"/>
                                <a:gd name="T23" fmla="*/ 0 h 16"/>
                                <a:gd name="T24" fmla="*/ 5 w 6"/>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6"/>
                                <a:gd name="T41" fmla="*/ 6 w 6"/>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6">
                                  <a:moveTo>
                                    <a:pt x="5" y="0"/>
                                  </a:moveTo>
                                  <a:lnTo>
                                    <a:pt x="5" y="12"/>
                                  </a:lnTo>
                                  <a:lnTo>
                                    <a:pt x="5" y="13"/>
                                  </a:lnTo>
                                  <a:lnTo>
                                    <a:pt x="4" y="14"/>
                                  </a:lnTo>
                                  <a:lnTo>
                                    <a:pt x="3" y="15"/>
                                  </a:lnTo>
                                  <a:lnTo>
                                    <a:pt x="2" y="15"/>
                                  </a:lnTo>
                                  <a:lnTo>
                                    <a:pt x="1" y="14"/>
                                  </a:lnTo>
                                  <a:lnTo>
                                    <a:pt x="0" y="13"/>
                                  </a:lnTo>
                                  <a:lnTo>
                                    <a:pt x="0" y="12"/>
                                  </a:lnTo>
                                  <a:lnTo>
                                    <a:pt x="0" y="0"/>
                                  </a:lnTo>
                                  <a:lnTo>
                                    <a:pt x="5"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961" name="Freeform 1181"/>
                            <p:cNvSpPr>
                              <a:spLocks/>
                            </p:cNvSpPr>
                            <p:nvPr/>
                          </p:nvSpPr>
                          <p:spPr bwMode="auto">
                            <a:xfrm>
                              <a:off x="1760" y="590"/>
                              <a:ext cx="7" cy="16"/>
                            </a:xfrm>
                            <a:custGeom>
                              <a:avLst/>
                              <a:gdLst>
                                <a:gd name="T0" fmla="*/ 6 w 7"/>
                                <a:gd name="T1" fmla="*/ 0 h 16"/>
                                <a:gd name="T2" fmla="*/ 6 w 7"/>
                                <a:gd name="T3" fmla="*/ 12 h 16"/>
                                <a:gd name="T4" fmla="*/ 6 w 7"/>
                                <a:gd name="T5" fmla="*/ 13 h 16"/>
                                <a:gd name="T6" fmla="*/ 5 w 7"/>
                                <a:gd name="T7" fmla="*/ 14 h 16"/>
                                <a:gd name="T8" fmla="*/ 4 w 7"/>
                                <a:gd name="T9" fmla="*/ 15 h 16"/>
                                <a:gd name="T10" fmla="*/ 3 w 7"/>
                                <a:gd name="T11" fmla="*/ 15 h 16"/>
                                <a:gd name="T12" fmla="*/ 2 w 7"/>
                                <a:gd name="T13" fmla="*/ 15 h 16"/>
                                <a:gd name="T14" fmla="*/ 1 w 7"/>
                                <a:gd name="T15" fmla="*/ 14 h 16"/>
                                <a:gd name="T16" fmla="*/ 1 w 7"/>
                                <a:gd name="T17" fmla="*/ 14 h 16"/>
                                <a:gd name="T18" fmla="*/ 0 w 7"/>
                                <a:gd name="T19" fmla="*/ 13 h 16"/>
                                <a:gd name="T20" fmla="*/ 0 w 7"/>
                                <a:gd name="T21" fmla="*/ 12 h 16"/>
                                <a:gd name="T22" fmla="*/ 0 w 7"/>
                                <a:gd name="T23" fmla="*/ 0 h 16"/>
                                <a:gd name="T24" fmla="*/ 6 w 7"/>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6"/>
                                <a:gd name="T41" fmla="*/ 7 w 7"/>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6">
                                  <a:moveTo>
                                    <a:pt x="6" y="0"/>
                                  </a:moveTo>
                                  <a:lnTo>
                                    <a:pt x="6" y="12"/>
                                  </a:lnTo>
                                  <a:lnTo>
                                    <a:pt x="6" y="13"/>
                                  </a:lnTo>
                                  <a:lnTo>
                                    <a:pt x="5" y="14"/>
                                  </a:lnTo>
                                  <a:lnTo>
                                    <a:pt x="4" y="15"/>
                                  </a:lnTo>
                                  <a:lnTo>
                                    <a:pt x="3" y="15"/>
                                  </a:lnTo>
                                  <a:lnTo>
                                    <a:pt x="2" y="15"/>
                                  </a:lnTo>
                                  <a:lnTo>
                                    <a:pt x="1" y="14"/>
                                  </a:lnTo>
                                  <a:lnTo>
                                    <a:pt x="0" y="13"/>
                                  </a:lnTo>
                                  <a:lnTo>
                                    <a:pt x="0" y="12"/>
                                  </a:lnTo>
                                  <a:lnTo>
                                    <a:pt x="0" y="0"/>
                                  </a:lnTo>
                                  <a:lnTo>
                                    <a:pt x="6"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953" name="Group 1182"/>
                          <p:cNvGrpSpPr>
                            <a:grpSpLocks/>
                          </p:cNvGrpSpPr>
                          <p:nvPr/>
                        </p:nvGrpSpPr>
                        <p:grpSpPr bwMode="auto">
                          <a:xfrm>
                            <a:off x="1769" y="601"/>
                            <a:ext cx="5" cy="13"/>
                            <a:chOff x="1769" y="601"/>
                            <a:chExt cx="5" cy="13"/>
                          </a:xfrm>
                        </p:grpSpPr>
                        <p:sp>
                          <p:nvSpPr>
                            <p:cNvPr id="954" name="AutoShape 1183"/>
                            <p:cNvSpPr>
                              <a:spLocks noChangeArrowheads="1"/>
                            </p:cNvSpPr>
                            <p:nvPr/>
                          </p:nvSpPr>
                          <p:spPr bwMode="auto">
                            <a:xfrm>
                              <a:off x="1769" y="607"/>
                              <a:ext cx="5"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55" name="Line 1184"/>
                            <p:cNvSpPr>
                              <a:spLocks noChangeShapeType="1"/>
                            </p:cNvSpPr>
                            <p:nvPr/>
                          </p:nvSpPr>
                          <p:spPr bwMode="auto">
                            <a:xfrm flipV="1">
                              <a:off x="1770" y="601"/>
                              <a:ext cx="3" cy="11"/>
                            </a:xfrm>
                            <a:prstGeom prst="line">
                              <a:avLst/>
                            </a:prstGeom>
                            <a:noFill/>
                            <a:ln w="12700">
                              <a:solidFill>
                                <a:schemeClr val="tx1"/>
                              </a:solidFill>
                              <a:round/>
                              <a:headEnd/>
                              <a:tailEnd/>
                            </a:ln>
                          </p:spPr>
                          <p:txBody>
                            <a:bodyPr wrap="none" anchor="ctr"/>
                            <a:lstStyle/>
                            <a:p>
                              <a:endParaRPr lang="it-IT"/>
                            </a:p>
                          </p:txBody>
                        </p:sp>
                        <p:sp>
                          <p:nvSpPr>
                            <p:cNvPr id="956" name="Line 1185"/>
                            <p:cNvSpPr>
                              <a:spLocks noChangeShapeType="1"/>
                            </p:cNvSpPr>
                            <p:nvPr/>
                          </p:nvSpPr>
                          <p:spPr bwMode="auto">
                            <a:xfrm flipV="1">
                              <a:off x="1770" y="604"/>
                              <a:ext cx="4" cy="10"/>
                            </a:xfrm>
                            <a:prstGeom prst="line">
                              <a:avLst/>
                            </a:prstGeom>
                            <a:noFill/>
                            <a:ln w="12700">
                              <a:solidFill>
                                <a:schemeClr val="tx1"/>
                              </a:solidFill>
                              <a:round/>
                              <a:headEnd/>
                              <a:tailEnd/>
                            </a:ln>
                          </p:spPr>
                          <p:txBody>
                            <a:bodyPr wrap="none" anchor="ctr"/>
                            <a:lstStyle/>
                            <a:p>
                              <a:endParaRPr lang="it-IT"/>
                            </a:p>
                          </p:txBody>
                        </p:sp>
                      </p:grpSp>
                    </p:grpSp>
                    <p:grpSp>
                      <p:nvGrpSpPr>
                        <p:cNvPr id="919" name="Group 1186"/>
                        <p:cNvGrpSpPr>
                          <a:grpSpLocks/>
                        </p:cNvGrpSpPr>
                        <p:nvPr/>
                      </p:nvGrpSpPr>
                      <p:grpSpPr bwMode="auto">
                        <a:xfrm>
                          <a:off x="1732" y="590"/>
                          <a:ext cx="25" cy="24"/>
                          <a:chOff x="1732" y="590"/>
                          <a:chExt cx="25" cy="24"/>
                        </a:xfrm>
                      </p:grpSpPr>
                      <p:grpSp>
                        <p:nvGrpSpPr>
                          <p:cNvPr id="942" name="Group 1187"/>
                          <p:cNvGrpSpPr>
                            <a:grpSpLocks/>
                          </p:cNvGrpSpPr>
                          <p:nvPr/>
                        </p:nvGrpSpPr>
                        <p:grpSpPr bwMode="auto">
                          <a:xfrm>
                            <a:off x="1732" y="590"/>
                            <a:ext cx="25" cy="16"/>
                            <a:chOff x="1732" y="590"/>
                            <a:chExt cx="25" cy="16"/>
                          </a:xfrm>
                        </p:grpSpPr>
                        <p:sp>
                          <p:nvSpPr>
                            <p:cNvPr id="947" name="Rectangle 1188"/>
                            <p:cNvSpPr>
                              <a:spLocks noChangeArrowheads="1"/>
                            </p:cNvSpPr>
                            <p:nvPr/>
                          </p:nvSpPr>
                          <p:spPr bwMode="auto">
                            <a:xfrm>
                              <a:off x="1738" y="597"/>
                              <a:ext cx="10" cy="4"/>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948" name="Oval 1189"/>
                            <p:cNvSpPr>
                              <a:spLocks noChangeArrowheads="1"/>
                            </p:cNvSpPr>
                            <p:nvPr/>
                          </p:nvSpPr>
                          <p:spPr bwMode="auto">
                            <a:xfrm>
                              <a:off x="1742" y="598"/>
                              <a:ext cx="4" cy="7"/>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49" name="Freeform 1190"/>
                            <p:cNvSpPr>
                              <a:spLocks/>
                            </p:cNvSpPr>
                            <p:nvPr/>
                          </p:nvSpPr>
                          <p:spPr bwMode="auto">
                            <a:xfrm>
                              <a:off x="1732" y="590"/>
                              <a:ext cx="25" cy="12"/>
                            </a:xfrm>
                            <a:custGeom>
                              <a:avLst/>
                              <a:gdLst>
                                <a:gd name="T0" fmla="*/ 0 w 25"/>
                                <a:gd name="T1" fmla="*/ 10 h 12"/>
                                <a:gd name="T2" fmla="*/ 0 w 25"/>
                                <a:gd name="T3" fmla="*/ 0 h 12"/>
                                <a:gd name="T4" fmla="*/ 24 w 25"/>
                                <a:gd name="T5" fmla="*/ 0 h 12"/>
                                <a:gd name="T6" fmla="*/ 24 w 25"/>
                                <a:gd name="T7" fmla="*/ 11 h 12"/>
                                <a:gd name="T8" fmla="*/ 24 w 25"/>
                                <a:gd name="T9" fmla="*/ 11 h 12"/>
                                <a:gd name="T10" fmla="*/ 0 60000 65536"/>
                                <a:gd name="T11" fmla="*/ 0 60000 65536"/>
                                <a:gd name="T12" fmla="*/ 0 60000 65536"/>
                                <a:gd name="T13" fmla="*/ 0 60000 65536"/>
                                <a:gd name="T14" fmla="*/ 0 60000 65536"/>
                                <a:gd name="T15" fmla="*/ 0 w 25"/>
                                <a:gd name="T16" fmla="*/ 0 h 12"/>
                                <a:gd name="T17" fmla="*/ 25 w 25"/>
                                <a:gd name="T18" fmla="*/ 12 h 12"/>
                              </a:gdLst>
                              <a:ahLst/>
                              <a:cxnLst>
                                <a:cxn ang="T10">
                                  <a:pos x="T0" y="T1"/>
                                </a:cxn>
                                <a:cxn ang="T11">
                                  <a:pos x="T2" y="T3"/>
                                </a:cxn>
                                <a:cxn ang="T12">
                                  <a:pos x="T4" y="T5"/>
                                </a:cxn>
                                <a:cxn ang="T13">
                                  <a:pos x="T6" y="T7"/>
                                </a:cxn>
                                <a:cxn ang="T14">
                                  <a:pos x="T8" y="T9"/>
                                </a:cxn>
                              </a:cxnLst>
                              <a:rect l="T15" t="T16" r="T17" b="T18"/>
                              <a:pathLst>
                                <a:path w="25" h="12">
                                  <a:moveTo>
                                    <a:pt x="0" y="10"/>
                                  </a:moveTo>
                                  <a:lnTo>
                                    <a:pt x="0" y="0"/>
                                  </a:lnTo>
                                  <a:lnTo>
                                    <a:pt x="24" y="0"/>
                                  </a:lnTo>
                                  <a:lnTo>
                                    <a:pt x="24" y="1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950" name="Freeform 1191"/>
                            <p:cNvSpPr>
                              <a:spLocks/>
                            </p:cNvSpPr>
                            <p:nvPr/>
                          </p:nvSpPr>
                          <p:spPr bwMode="auto">
                            <a:xfrm>
                              <a:off x="1750" y="590"/>
                              <a:ext cx="7" cy="16"/>
                            </a:xfrm>
                            <a:custGeom>
                              <a:avLst/>
                              <a:gdLst>
                                <a:gd name="T0" fmla="*/ 6 w 7"/>
                                <a:gd name="T1" fmla="*/ 0 h 16"/>
                                <a:gd name="T2" fmla="*/ 6 w 7"/>
                                <a:gd name="T3" fmla="*/ 12 h 16"/>
                                <a:gd name="T4" fmla="*/ 6 w 7"/>
                                <a:gd name="T5" fmla="*/ 13 h 16"/>
                                <a:gd name="T6" fmla="*/ 5 w 7"/>
                                <a:gd name="T7" fmla="*/ 14 h 16"/>
                                <a:gd name="T8" fmla="*/ 4 w 7"/>
                                <a:gd name="T9" fmla="*/ 15 h 16"/>
                                <a:gd name="T10" fmla="*/ 3 w 7"/>
                                <a:gd name="T11" fmla="*/ 15 h 16"/>
                                <a:gd name="T12" fmla="*/ 2 w 7"/>
                                <a:gd name="T13" fmla="*/ 15 h 16"/>
                                <a:gd name="T14" fmla="*/ 1 w 7"/>
                                <a:gd name="T15" fmla="*/ 14 h 16"/>
                                <a:gd name="T16" fmla="*/ 1 w 7"/>
                                <a:gd name="T17" fmla="*/ 14 h 16"/>
                                <a:gd name="T18" fmla="*/ 0 w 7"/>
                                <a:gd name="T19" fmla="*/ 13 h 16"/>
                                <a:gd name="T20" fmla="*/ 0 w 7"/>
                                <a:gd name="T21" fmla="*/ 12 h 16"/>
                                <a:gd name="T22" fmla="*/ 0 w 7"/>
                                <a:gd name="T23" fmla="*/ 0 h 16"/>
                                <a:gd name="T24" fmla="*/ 6 w 7"/>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6"/>
                                <a:gd name="T41" fmla="*/ 7 w 7"/>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6">
                                  <a:moveTo>
                                    <a:pt x="6" y="0"/>
                                  </a:moveTo>
                                  <a:lnTo>
                                    <a:pt x="6" y="12"/>
                                  </a:lnTo>
                                  <a:lnTo>
                                    <a:pt x="6" y="13"/>
                                  </a:lnTo>
                                  <a:lnTo>
                                    <a:pt x="5" y="14"/>
                                  </a:lnTo>
                                  <a:lnTo>
                                    <a:pt x="4" y="15"/>
                                  </a:lnTo>
                                  <a:lnTo>
                                    <a:pt x="3" y="15"/>
                                  </a:lnTo>
                                  <a:lnTo>
                                    <a:pt x="2" y="15"/>
                                  </a:lnTo>
                                  <a:lnTo>
                                    <a:pt x="1" y="14"/>
                                  </a:lnTo>
                                  <a:lnTo>
                                    <a:pt x="0" y="13"/>
                                  </a:lnTo>
                                  <a:lnTo>
                                    <a:pt x="0" y="12"/>
                                  </a:lnTo>
                                  <a:lnTo>
                                    <a:pt x="0" y="0"/>
                                  </a:lnTo>
                                  <a:lnTo>
                                    <a:pt x="6"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951" name="Freeform 1192"/>
                            <p:cNvSpPr>
                              <a:spLocks/>
                            </p:cNvSpPr>
                            <p:nvPr/>
                          </p:nvSpPr>
                          <p:spPr bwMode="auto">
                            <a:xfrm>
                              <a:off x="1732" y="590"/>
                              <a:ext cx="7" cy="16"/>
                            </a:xfrm>
                            <a:custGeom>
                              <a:avLst/>
                              <a:gdLst>
                                <a:gd name="T0" fmla="*/ 6 w 7"/>
                                <a:gd name="T1" fmla="*/ 0 h 16"/>
                                <a:gd name="T2" fmla="*/ 6 w 7"/>
                                <a:gd name="T3" fmla="*/ 12 h 16"/>
                                <a:gd name="T4" fmla="*/ 6 w 7"/>
                                <a:gd name="T5" fmla="*/ 13 h 16"/>
                                <a:gd name="T6" fmla="*/ 5 w 7"/>
                                <a:gd name="T7" fmla="*/ 14 h 16"/>
                                <a:gd name="T8" fmla="*/ 4 w 7"/>
                                <a:gd name="T9" fmla="*/ 15 h 16"/>
                                <a:gd name="T10" fmla="*/ 3 w 7"/>
                                <a:gd name="T11" fmla="*/ 15 h 16"/>
                                <a:gd name="T12" fmla="*/ 2 w 7"/>
                                <a:gd name="T13" fmla="*/ 15 h 16"/>
                                <a:gd name="T14" fmla="*/ 1 w 7"/>
                                <a:gd name="T15" fmla="*/ 14 h 16"/>
                                <a:gd name="T16" fmla="*/ 1 w 7"/>
                                <a:gd name="T17" fmla="*/ 14 h 16"/>
                                <a:gd name="T18" fmla="*/ 0 w 7"/>
                                <a:gd name="T19" fmla="*/ 13 h 16"/>
                                <a:gd name="T20" fmla="*/ 0 w 7"/>
                                <a:gd name="T21" fmla="*/ 12 h 16"/>
                                <a:gd name="T22" fmla="*/ 0 w 7"/>
                                <a:gd name="T23" fmla="*/ 0 h 16"/>
                                <a:gd name="T24" fmla="*/ 6 w 7"/>
                                <a:gd name="T25" fmla="*/ 0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6"/>
                                <a:gd name="T41" fmla="*/ 7 w 7"/>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6">
                                  <a:moveTo>
                                    <a:pt x="6" y="0"/>
                                  </a:moveTo>
                                  <a:lnTo>
                                    <a:pt x="6" y="12"/>
                                  </a:lnTo>
                                  <a:lnTo>
                                    <a:pt x="6" y="13"/>
                                  </a:lnTo>
                                  <a:lnTo>
                                    <a:pt x="5" y="14"/>
                                  </a:lnTo>
                                  <a:lnTo>
                                    <a:pt x="4" y="15"/>
                                  </a:lnTo>
                                  <a:lnTo>
                                    <a:pt x="3" y="15"/>
                                  </a:lnTo>
                                  <a:lnTo>
                                    <a:pt x="2" y="15"/>
                                  </a:lnTo>
                                  <a:lnTo>
                                    <a:pt x="1" y="14"/>
                                  </a:lnTo>
                                  <a:lnTo>
                                    <a:pt x="0" y="13"/>
                                  </a:lnTo>
                                  <a:lnTo>
                                    <a:pt x="0" y="12"/>
                                  </a:lnTo>
                                  <a:lnTo>
                                    <a:pt x="0" y="0"/>
                                  </a:lnTo>
                                  <a:lnTo>
                                    <a:pt x="6"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943" name="Group 1193"/>
                          <p:cNvGrpSpPr>
                            <a:grpSpLocks/>
                          </p:cNvGrpSpPr>
                          <p:nvPr/>
                        </p:nvGrpSpPr>
                        <p:grpSpPr bwMode="auto">
                          <a:xfrm>
                            <a:off x="1741" y="601"/>
                            <a:ext cx="6" cy="13"/>
                            <a:chOff x="1741" y="601"/>
                            <a:chExt cx="6" cy="13"/>
                          </a:xfrm>
                        </p:grpSpPr>
                        <p:sp>
                          <p:nvSpPr>
                            <p:cNvPr id="944" name="AutoShape 1194"/>
                            <p:cNvSpPr>
                              <a:spLocks noChangeArrowheads="1"/>
                            </p:cNvSpPr>
                            <p:nvPr/>
                          </p:nvSpPr>
                          <p:spPr bwMode="auto">
                            <a:xfrm>
                              <a:off x="1741" y="607"/>
                              <a:ext cx="6"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45" name="Line 1195"/>
                            <p:cNvSpPr>
                              <a:spLocks noChangeShapeType="1"/>
                            </p:cNvSpPr>
                            <p:nvPr/>
                          </p:nvSpPr>
                          <p:spPr bwMode="auto">
                            <a:xfrm flipV="1">
                              <a:off x="1742" y="601"/>
                              <a:ext cx="4" cy="11"/>
                            </a:xfrm>
                            <a:prstGeom prst="line">
                              <a:avLst/>
                            </a:prstGeom>
                            <a:noFill/>
                            <a:ln w="12700">
                              <a:solidFill>
                                <a:schemeClr val="tx1"/>
                              </a:solidFill>
                              <a:round/>
                              <a:headEnd/>
                              <a:tailEnd/>
                            </a:ln>
                          </p:spPr>
                          <p:txBody>
                            <a:bodyPr wrap="none" anchor="ctr"/>
                            <a:lstStyle/>
                            <a:p>
                              <a:endParaRPr lang="it-IT"/>
                            </a:p>
                          </p:txBody>
                        </p:sp>
                        <p:sp>
                          <p:nvSpPr>
                            <p:cNvPr id="946" name="Line 1196"/>
                            <p:cNvSpPr>
                              <a:spLocks noChangeShapeType="1"/>
                            </p:cNvSpPr>
                            <p:nvPr/>
                          </p:nvSpPr>
                          <p:spPr bwMode="auto">
                            <a:xfrm flipV="1">
                              <a:off x="1742" y="604"/>
                              <a:ext cx="4" cy="10"/>
                            </a:xfrm>
                            <a:prstGeom prst="line">
                              <a:avLst/>
                            </a:prstGeom>
                            <a:noFill/>
                            <a:ln w="12700">
                              <a:solidFill>
                                <a:schemeClr val="tx1"/>
                              </a:solidFill>
                              <a:round/>
                              <a:headEnd/>
                              <a:tailEnd/>
                            </a:ln>
                          </p:spPr>
                          <p:txBody>
                            <a:bodyPr wrap="none" anchor="ctr"/>
                            <a:lstStyle/>
                            <a:p>
                              <a:endParaRPr lang="it-IT"/>
                            </a:p>
                          </p:txBody>
                        </p:sp>
                      </p:grpSp>
                    </p:grpSp>
                    <p:grpSp>
                      <p:nvGrpSpPr>
                        <p:cNvPr id="920" name="Group 1197"/>
                        <p:cNvGrpSpPr>
                          <a:grpSpLocks/>
                        </p:cNvGrpSpPr>
                        <p:nvPr/>
                      </p:nvGrpSpPr>
                      <p:grpSpPr bwMode="auto">
                        <a:xfrm>
                          <a:off x="1611" y="591"/>
                          <a:ext cx="24" cy="23"/>
                          <a:chOff x="1611" y="591"/>
                          <a:chExt cx="24" cy="23"/>
                        </a:xfrm>
                      </p:grpSpPr>
                      <p:grpSp>
                        <p:nvGrpSpPr>
                          <p:cNvPr id="932" name="Group 1198"/>
                          <p:cNvGrpSpPr>
                            <a:grpSpLocks/>
                          </p:cNvGrpSpPr>
                          <p:nvPr/>
                        </p:nvGrpSpPr>
                        <p:grpSpPr bwMode="auto">
                          <a:xfrm>
                            <a:off x="1611" y="591"/>
                            <a:ext cx="24" cy="15"/>
                            <a:chOff x="1611" y="591"/>
                            <a:chExt cx="24" cy="15"/>
                          </a:xfrm>
                        </p:grpSpPr>
                        <p:sp>
                          <p:nvSpPr>
                            <p:cNvPr id="937" name="Rectangle 1199"/>
                            <p:cNvSpPr>
                              <a:spLocks noChangeArrowheads="1"/>
                            </p:cNvSpPr>
                            <p:nvPr/>
                          </p:nvSpPr>
                          <p:spPr bwMode="auto">
                            <a:xfrm>
                              <a:off x="1618" y="597"/>
                              <a:ext cx="11" cy="4"/>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938" name="Oval 1200"/>
                            <p:cNvSpPr>
                              <a:spLocks noChangeArrowheads="1"/>
                            </p:cNvSpPr>
                            <p:nvPr/>
                          </p:nvSpPr>
                          <p:spPr bwMode="auto">
                            <a:xfrm>
                              <a:off x="1621" y="599"/>
                              <a:ext cx="5" cy="6"/>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39" name="Freeform 1201"/>
                            <p:cNvSpPr>
                              <a:spLocks/>
                            </p:cNvSpPr>
                            <p:nvPr/>
                          </p:nvSpPr>
                          <p:spPr bwMode="auto">
                            <a:xfrm>
                              <a:off x="1611" y="591"/>
                              <a:ext cx="24" cy="12"/>
                            </a:xfrm>
                            <a:custGeom>
                              <a:avLst/>
                              <a:gdLst>
                                <a:gd name="T0" fmla="*/ 0 w 24"/>
                                <a:gd name="T1" fmla="*/ 10 h 12"/>
                                <a:gd name="T2" fmla="*/ 0 w 24"/>
                                <a:gd name="T3" fmla="*/ 0 h 12"/>
                                <a:gd name="T4" fmla="*/ 23 w 24"/>
                                <a:gd name="T5" fmla="*/ 0 h 12"/>
                                <a:gd name="T6" fmla="*/ 23 w 24"/>
                                <a:gd name="T7" fmla="*/ 11 h 12"/>
                                <a:gd name="T8" fmla="*/ 23 w 24"/>
                                <a:gd name="T9" fmla="*/ 11 h 12"/>
                                <a:gd name="T10" fmla="*/ 0 60000 65536"/>
                                <a:gd name="T11" fmla="*/ 0 60000 65536"/>
                                <a:gd name="T12" fmla="*/ 0 60000 65536"/>
                                <a:gd name="T13" fmla="*/ 0 60000 65536"/>
                                <a:gd name="T14" fmla="*/ 0 60000 65536"/>
                                <a:gd name="T15" fmla="*/ 0 w 24"/>
                                <a:gd name="T16" fmla="*/ 0 h 12"/>
                                <a:gd name="T17" fmla="*/ 24 w 24"/>
                                <a:gd name="T18" fmla="*/ 12 h 12"/>
                              </a:gdLst>
                              <a:ahLst/>
                              <a:cxnLst>
                                <a:cxn ang="T10">
                                  <a:pos x="T0" y="T1"/>
                                </a:cxn>
                                <a:cxn ang="T11">
                                  <a:pos x="T2" y="T3"/>
                                </a:cxn>
                                <a:cxn ang="T12">
                                  <a:pos x="T4" y="T5"/>
                                </a:cxn>
                                <a:cxn ang="T13">
                                  <a:pos x="T6" y="T7"/>
                                </a:cxn>
                                <a:cxn ang="T14">
                                  <a:pos x="T8" y="T9"/>
                                </a:cxn>
                              </a:cxnLst>
                              <a:rect l="T15" t="T16" r="T17" b="T18"/>
                              <a:pathLst>
                                <a:path w="24" h="12">
                                  <a:moveTo>
                                    <a:pt x="0" y="10"/>
                                  </a:moveTo>
                                  <a:lnTo>
                                    <a:pt x="0" y="0"/>
                                  </a:lnTo>
                                  <a:lnTo>
                                    <a:pt x="23" y="0"/>
                                  </a:lnTo>
                                  <a:lnTo>
                                    <a:pt x="23" y="1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940" name="Freeform 1202"/>
                            <p:cNvSpPr>
                              <a:spLocks/>
                            </p:cNvSpPr>
                            <p:nvPr/>
                          </p:nvSpPr>
                          <p:spPr bwMode="auto">
                            <a:xfrm>
                              <a:off x="1630" y="591"/>
                              <a:ext cx="5" cy="15"/>
                            </a:xfrm>
                            <a:custGeom>
                              <a:avLst/>
                              <a:gdLst>
                                <a:gd name="T0" fmla="*/ 4 w 5"/>
                                <a:gd name="T1" fmla="*/ 0 h 15"/>
                                <a:gd name="T2" fmla="*/ 4 w 5"/>
                                <a:gd name="T3" fmla="*/ 12 h 15"/>
                                <a:gd name="T4" fmla="*/ 4 w 5"/>
                                <a:gd name="T5" fmla="*/ 12 h 15"/>
                                <a:gd name="T6" fmla="*/ 3 w 5"/>
                                <a:gd name="T7" fmla="*/ 13 h 15"/>
                                <a:gd name="T8" fmla="*/ 3 w 5"/>
                                <a:gd name="T9" fmla="*/ 14 h 15"/>
                                <a:gd name="T10" fmla="*/ 2 w 5"/>
                                <a:gd name="T11" fmla="*/ 14 h 15"/>
                                <a:gd name="T12" fmla="*/ 2 w 5"/>
                                <a:gd name="T13" fmla="*/ 14 h 15"/>
                                <a:gd name="T14" fmla="*/ 1 w 5"/>
                                <a:gd name="T15" fmla="*/ 13 h 15"/>
                                <a:gd name="T16" fmla="*/ 0 w 5"/>
                                <a:gd name="T17" fmla="*/ 13 h 15"/>
                                <a:gd name="T18" fmla="*/ 0 w 5"/>
                                <a:gd name="T19" fmla="*/ 12 h 15"/>
                                <a:gd name="T20" fmla="*/ 0 w 5"/>
                                <a:gd name="T21" fmla="*/ 11 h 15"/>
                                <a:gd name="T22" fmla="*/ 0 w 5"/>
                                <a:gd name="T23" fmla="*/ 0 h 15"/>
                                <a:gd name="T24" fmla="*/ 4 w 5"/>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15"/>
                                <a:gd name="T41" fmla="*/ 5 w 5"/>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15">
                                  <a:moveTo>
                                    <a:pt x="4" y="0"/>
                                  </a:moveTo>
                                  <a:lnTo>
                                    <a:pt x="4" y="12"/>
                                  </a:lnTo>
                                  <a:lnTo>
                                    <a:pt x="3" y="13"/>
                                  </a:lnTo>
                                  <a:lnTo>
                                    <a:pt x="3" y="14"/>
                                  </a:lnTo>
                                  <a:lnTo>
                                    <a:pt x="2" y="14"/>
                                  </a:lnTo>
                                  <a:lnTo>
                                    <a:pt x="1" y="13"/>
                                  </a:lnTo>
                                  <a:lnTo>
                                    <a:pt x="0" y="13"/>
                                  </a:lnTo>
                                  <a:lnTo>
                                    <a:pt x="0" y="12"/>
                                  </a:lnTo>
                                  <a:lnTo>
                                    <a:pt x="0" y="11"/>
                                  </a:lnTo>
                                  <a:lnTo>
                                    <a:pt x="0" y="0"/>
                                  </a:lnTo>
                                  <a:lnTo>
                                    <a:pt x="4"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941" name="Freeform 1203"/>
                            <p:cNvSpPr>
                              <a:spLocks/>
                            </p:cNvSpPr>
                            <p:nvPr/>
                          </p:nvSpPr>
                          <p:spPr bwMode="auto">
                            <a:xfrm>
                              <a:off x="1611" y="591"/>
                              <a:ext cx="8" cy="15"/>
                            </a:xfrm>
                            <a:custGeom>
                              <a:avLst/>
                              <a:gdLst>
                                <a:gd name="T0" fmla="*/ 7 w 8"/>
                                <a:gd name="T1" fmla="*/ 0 h 15"/>
                                <a:gd name="T2" fmla="*/ 7 w 8"/>
                                <a:gd name="T3" fmla="*/ 12 h 15"/>
                                <a:gd name="T4" fmla="*/ 7 w 8"/>
                                <a:gd name="T5" fmla="*/ 12 h 15"/>
                                <a:gd name="T6" fmla="*/ 6 w 8"/>
                                <a:gd name="T7" fmla="*/ 13 h 15"/>
                                <a:gd name="T8" fmla="*/ 5 w 8"/>
                                <a:gd name="T9" fmla="*/ 14 h 15"/>
                                <a:gd name="T10" fmla="*/ 4 w 8"/>
                                <a:gd name="T11" fmla="*/ 14 h 15"/>
                                <a:gd name="T12" fmla="*/ 3 w 8"/>
                                <a:gd name="T13" fmla="*/ 14 h 15"/>
                                <a:gd name="T14" fmla="*/ 1 w 8"/>
                                <a:gd name="T15" fmla="*/ 13 h 15"/>
                                <a:gd name="T16" fmla="*/ 1 w 8"/>
                                <a:gd name="T17" fmla="*/ 13 h 15"/>
                                <a:gd name="T18" fmla="*/ 0 w 8"/>
                                <a:gd name="T19" fmla="*/ 12 h 15"/>
                                <a:gd name="T20" fmla="*/ 0 w 8"/>
                                <a:gd name="T21" fmla="*/ 11 h 15"/>
                                <a:gd name="T22" fmla="*/ 0 w 8"/>
                                <a:gd name="T23" fmla="*/ 0 h 15"/>
                                <a:gd name="T24" fmla="*/ 7 w 8"/>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7" y="0"/>
                                  </a:moveTo>
                                  <a:lnTo>
                                    <a:pt x="7" y="12"/>
                                  </a:lnTo>
                                  <a:lnTo>
                                    <a:pt x="6" y="13"/>
                                  </a:lnTo>
                                  <a:lnTo>
                                    <a:pt x="5" y="14"/>
                                  </a:lnTo>
                                  <a:lnTo>
                                    <a:pt x="4" y="14"/>
                                  </a:lnTo>
                                  <a:lnTo>
                                    <a:pt x="3" y="14"/>
                                  </a:lnTo>
                                  <a:lnTo>
                                    <a:pt x="1" y="13"/>
                                  </a:lnTo>
                                  <a:lnTo>
                                    <a:pt x="0" y="12"/>
                                  </a:lnTo>
                                  <a:lnTo>
                                    <a:pt x="0" y="11"/>
                                  </a:lnTo>
                                  <a:lnTo>
                                    <a:pt x="0" y="0"/>
                                  </a:lnTo>
                                  <a:lnTo>
                                    <a:pt x="7"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933" name="Group 1204"/>
                          <p:cNvGrpSpPr>
                            <a:grpSpLocks/>
                          </p:cNvGrpSpPr>
                          <p:nvPr/>
                        </p:nvGrpSpPr>
                        <p:grpSpPr bwMode="auto">
                          <a:xfrm>
                            <a:off x="1621" y="601"/>
                            <a:ext cx="6" cy="13"/>
                            <a:chOff x="1621" y="601"/>
                            <a:chExt cx="6" cy="13"/>
                          </a:xfrm>
                        </p:grpSpPr>
                        <p:sp>
                          <p:nvSpPr>
                            <p:cNvPr id="934" name="AutoShape 1205"/>
                            <p:cNvSpPr>
                              <a:spLocks noChangeArrowheads="1"/>
                            </p:cNvSpPr>
                            <p:nvPr/>
                          </p:nvSpPr>
                          <p:spPr bwMode="auto">
                            <a:xfrm>
                              <a:off x="1621" y="607"/>
                              <a:ext cx="6"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35" name="Line 1206"/>
                            <p:cNvSpPr>
                              <a:spLocks noChangeShapeType="1"/>
                            </p:cNvSpPr>
                            <p:nvPr/>
                          </p:nvSpPr>
                          <p:spPr bwMode="auto">
                            <a:xfrm flipV="1">
                              <a:off x="1623" y="601"/>
                              <a:ext cx="3" cy="11"/>
                            </a:xfrm>
                            <a:prstGeom prst="line">
                              <a:avLst/>
                            </a:prstGeom>
                            <a:noFill/>
                            <a:ln w="12700">
                              <a:solidFill>
                                <a:schemeClr val="tx1"/>
                              </a:solidFill>
                              <a:round/>
                              <a:headEnd/>
                              <a:tailEnd/>
                            </a:ln>
                          </p:spPr>
                          <p:txBody>
                            <a:bodyPr wrap="none" anchor="ctr"/>
                            <a:lstStyle/>
                            <a:p>
                              <a:endParaRPr lang="it-IT"/>
                            </a:p>
                          </p:txBody>
                        </p:sp>
                        <p:sp>
                          <p:nvSpPr>
                            <p:cNvPr id="936" name="Line 1207"/>
                            <p:cNvSpPr>
                              <a:spLocks noChangeShapeType="1"/>
                            </p:cNvSpPr>
                            <p:nvPr/>
                          </p:nvSpPr>
                          <p:spPr bwMode="auto">
                            <a:xfrm flipV="1">
                              <a:off x="1622" y="604"/>
                              <a:ext cx="4" cy="10"/>
                            </a:xfrm>
                            <a:prstGeom prst="line">
                              <a:avLst/>
                            </a:prstGeom>
                            <a:noFill/>
                            <a:ln w="12700">
                              <a:solidFill>
                                <a:schemeClr val="tx1"/>
                              </a:solidFill>
                              <a:round/>
                              <a:headEnd/>
                              <a:tailEnd/>
                            </a:ln>
                          </p:spPr>
                          <p:txBody>
                            <a:bodyPr wrap="none" anchor="ctr"/>
                            <a:lstStyle/>
                            <a:p>
                              <a:endParaRPr lang="it-IT"/>
                            </a:p>
                          </p:txBody>
                        </p:sp>
                      </p:grpSp>
                    </p:grpSp>
                    <p:grpSp>
                      <p:nvGrpSpPr>
                        <p:cNvPr id="921" name="Group 1208"/>
                        <p:cNvGrpSpPr>
                          <a:grpSpLocks/>
                        </p:cNvGrpSpPr>
                        <p:nvPr/>
                      </p:nvGrpSpPr>
                      <p:grpSpPr bwMode="auto">
                        <a:xfrm>
                          <a:off x="1580" y="591"/>
                          <a:ext cx="25" cy="23"/>
                          <a:chOff x="1580" y="591"/>
                          <a:chExt cx="25" cy="23"/>
                        </a:xfrm>
                      </p:grpSpPr>
                      <p:grpSp>
                        <p:nvGrpSpPr>
                          <p:cNvPr id="922" name="Group 1209"/>
                          <p:cNvGrpSpPr>
                            <a:grpSpLocks/>
                          </p:cNvGrpSpPr>
                          <p:nvPr/>
                        </p:nvGrpSpPr>
                        <p:grpSpPr bwMode="auto">
                          <a:xfrm>
                            <a:off x="1580" y="591"/>
                            <a:ext cx="25" cy="15"/>
                            <a:chOff x="1580" y="591"/>
                            <a:chExt cx="25" cy="15"/>
                          </a:xfrm>
                        </p:grpSpPr>
                        <p:sp>
                          <p:nvSpPr>
                            <p:cNvPr id="927" name="Rectangle 1210"/>
                            <p:cNvSpPr>
                              <a:spLocks noChangeArrowheads="1"/>
                            </p:cNvSpPr>
                            <p:nvPr/>
                          </p:nvSpPr>
                          <p:spPr bwMode="auto">
                            <a:xfrm>
                              <a:off x="1588" y="597"/>
                              <a:ext cx="8" cy="4"/>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928" name="Oval 1211"/>
                            <p:cNvSpPr>
                              <a:spLocks noChangeArrowheads="1"/>
                            </p:cNvSpPr>
                            <p:nvPr/>
                          </p:nvSpPr>
                          <p:spPr bwMode="auto">
                            <a:xfrm>
                              <a:off x="1590" y="599"/>
                              <a:ext cx="4" cy="6"/>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29" name="Freeform 1212"/>
                            <p:cNvSpPr>
                              <a:spLocks/>
                            </p:cNvSpPr>
                            <p:nvPr/>
                          </p:nvSpPr>
                          <p:spPr bwMode="auto">
                            <a:xfrm>
                              <a:off x="1580" y="591"/>
                              <a:ext cx="25" cy="12"/>
                            </a:xfrm>
                            <a:custGeom>
                              <a:avLst/>
                              <a:gdLst>
                                <a:gd name="T0" fmla="*/ 0 w 25"/>
                                <a:gd name="T1" fmla="*/ 10 h 12"/>
                                <a:gd name="T2" fmla="*/ 0 w 25"/>
                                <a:gd name="T3" fmla="*/ 0 h 12"/>
                                <a:gd name="T4" fmla="*/ 24 w 25"/>
                                <a:gd name="T5" fmla="*/ 0 h 12"/>
                                <a:gd name="T6" fmla="*/ 24 w 25"/>
                                <a:gd name="T7" fmla="*/ 11 h 12"/>
                                <a:gd name="T8" fmla="*/ 24 w 25"/>
                                <a:gd name="T9" fmla="*/ 11 h 12"/>
                                <a:gd name="T10" fmla="*/ 0 60000 65536"/>
                                <a:gd name="T11" fmla="*/ 0 60000 65536"/>
                                <a:gd name="T12" fmla="*/ 0 60000 65536"/>
                                <a:gd name="T13" fmla="*/ 0 60000 65536"/>
                                <a:gd name="T14" fmla="*/ 0 60000 65536"/>
                                <a:gd name="T15" fmla="*/ 0 w 25"/>
                                <a:gd name="T16" fmla="*/ 0 h 12"/>
                                <a:gd name="T17" fmla="*/ 25 w 25"/>
                                <a:gd name="T18" fmla="*/ 12 h 12"/>
                              </a:gdLst>
                              <a:ahLst/>
                              <a:cxnLst>
                                <a:cxn ang="T10">
                                  <a:pos x="T0" y="T1"/>
                                </a:cxn>
                                <a:cxn ang="T11">
                                  <a:pos x="T2" y="T3"/>
                                </a:cxn>
                                <a:cxn ang="T12">
                                  <a:pos x="T4" y="T5"/>
                                </a:cxn>
                                <a:cxn ang="T13">
                                  <a:pos x="T6" y="T7"/>
                                </a:cxn>
                                <a:cxn ang="T14">
                                  <a:pos x="T8" y="T9"/>
                                </a:cxn>
                              </a:cxnLst>
                              <a:rect l="T15" t="T16" r="T17" b="T18"/>
                              <a:pathLst>
                                <a:path w="25" h="12">
                                  <a:moveTo>
                                    <a:pt x="0" y="10"/>
                                  </a:moveTo>
                                  <a:lnTo>
                                    <a:pt x="0" y="0"/>
                                  </a:lnTo>
                                  <a:lnTo>
                                    <a:pt x="24" y="0"/>
                                  </a:lnTo>
                                  <a:lnTo>
                                    <a:pt x="24" y="1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930" name="Freeform 1213"/>
                            <p:cNvSpPr>
                              <a:spLocks/>
                            </p:cNvSpPr>
                            <p:nvPr/>
                          </p:nvSpPr>
                          <p:spPr bwMode="auto">
                            <a:xfrm>
                              <a:off x="1598" y="591"/>
                              <a:ext cx="7" cy="15"/>
                            </a:xfrm>
                            <a:custGeom>
                              <a:avLst/>
                              <a:gdLst>
                                <a:gd name="T0" fmla="*/ 6 w 7"/>
                                <a:gd name="T1" fmla="*/ 0 h 15"/>
                                <a:gd name="T2" fmla="*/ 6 w 7"/>
                                <a:gd name="T3" fmla="*/ 12 h 15"/>
                                <a:gd name="T4" fmla="*/ 6 w 7"/>
                                <a:gd name="T5" fmla="*/ 12 h 15"/>
                                <a:gd name="T6" fmla="*/ 5 w 7"/>
                                <a:gd name="T7" fmla="*/ 13 h 15"/>
                                <a:gd name="T8" fmla="*/ 4 w 7"/>
                                <a:gd name="T9" fmla="*/ 14 h 15"/>
                                <a:gd name="T10" fmla="*/ 3 w 7"/>
                                <a:gd name="T11" fmla="*/ 14 h 15"/>
                                <a:gd name="T12" fmla="*/ 2 w 7"/>
                                <a:gd name="T13" fmla="*/ 14 h 15"/>
                                <a:gd name="T14" fmla="*/ 1 w 7"/>
                                <a:gd name="T15" fmla="*/ 13 h 15"/>
                                <a:gd name="T16" fmla="*/ 1 w 7"/>
                                <a:gd name="T17" fmla="*/ 13 h 15"/>
                                <a:gd name="T18" fmla="*/ 0 w 7"/>
                                <a:gd name="T19" fmla="*/ 12 h 15"/>
                                <a:gd name="T20" fmla="*/ 0 w 7"/>
                                <a:gd name="T21" fmla="*/ 11 h 15"/>
                                <a:gd name="T22" fmla="*/ 0 w 7"/>
                                <a:gd name="T23" fmla="*/ 0 h 15"/>
                                <a:gd name="T24" fmla="*/ 6 w 7"/>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0"/>
                                  </a:moveTo>
                                  <a:lnTo>
                                    <a:pt x="6" y="12"/>
                                  </a:lnTo>
                                  <a:lnTo>
                                    <a:pt x="5" y="13"/>
                                  </a:lnTo>
                                  <a:lnTo>
                                    <a:pt x="4" y="14"/>
                                  </a:lnTo>
                                  <a:lnTo>
                                    <a:pt x="3" y="14"/>
                                  </a:lnTo>
                                  <a:lnTo>
                                    <a:pt x="2" y="14"/>
                                  </a:lnTo>
                                  <a:lnTo>
                                    <a:pt x="1" y="13"/>
                                  </a:lnTo>
                                  <a:lnTo>
                                    <a:pt x="0" y="12"/>
                                  </a:lnTo>
                                  <a:lnTo>
                                    <a:pt x="0" y="11"/>
                                  </a:lnTo>
                                  <a:lnTo>
                                    <a:pt x="0" y="0"/>
                                  </a:lnTo>
                                  <a:lnTo>
                                    <a:pt x="6"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931" name="Freeform 1214"/>
                            <p:cNvSpPr>
                              <a:spLocks/>
                            </p:cNvSpPr>
                            <p:nvPr/>
                          </p:nvSpPr>
                          <p:spPr bwMode="auto">
                            <a:xfrm>
                              <a:off x="1580" y="591"/>
                              <a:ext cx="8" cy="15"/>
                            </a:xfrm>
                            <a:custGeom>
                              <a:avLst/>
                              <a:gdLst>
                                <a:gd name="T0" fmla="*/ 7 w 8"/>
                                <a:gd name="T1" fmla="*/ 0 h 15"/>
                                <a:gd name="T2" fmla="*/ 7 w 8"/>
                                <a:gd name="T3" fmla="*/ 12 h 15"/>
                                <a:gd name="T4" fmla="*/ 7 w 8"/>
                                <a:gd name="T5" fmla="*/ 12 h 15"/>
                                <a:gd name="T6" fmla="*/ 6 w 8"/>
                                <a:gd name="T7" fmla="*/ 13 h 15"/>
                                <a:gd name="T8" fmla="*/ 5 w 8"/>
                                <a:gd name="T9" fmla="*/ 14 h 15"/>
                                <a:gd name="T10" fmla="*/ 4 w 8"/>
                                <a:gd name="T11" fmla="*/ 14 h 15"/>
                                <a:gd name="T12" fmla="*/ 3 w 8"/>
                                <a:gd name="T13" fmla="*/ 14 h 15"/>
                                <a:gd name="T14" fmla="*/ 1 w 8"/>
                                <a:gd name="T15" fmla="*/ 13 h 15"/>
                                <a:gd name="T16" fmla="*/ 1 w 8"/>
                                <a:gd name="T17" fmla="*/ 13 h 15"/>
                                <a:gd name="T18" fmla="*/ 0 w 8"/>
                                <a:gd name="T19" fmla="*/ 12 h 15"/>
                                <a:gd name="T20" fmla="*/ 0 w 8"/>
                                <a:gd name="T21" fmla="*/ 11 h 15"/>
                                <a:gd name="T22" fmla="*/ 0 w 8"/>
                                <a:gd name="T23" fmla="*/ 0 h 15"/>
                                <a:gd name="T24" fmla="*/ 7 w 8"/>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7" y="0"/>
                                  </a:moveTo>
                                  <a:lnTo>
                                    <a:pt x="7" y="12"/>
                                  </a:lnTo>
                                  <a:lnTo>
                                    <a:pt x="6" y="13"/>
                                  </a:lnTo>
                                  <a:lnTo>
                                    <a:pt x="5" y="14"/>
                                  </a:lnTo>
                                  <a:lnTo>
                                    <a:pt x="4" y="14"/>
                                  </a:lnTo>
                                  <a:lnTo>
                                    <a:pt x="3" y="14"/>
                                  </a:lnTo>
                                  <a:lnTo>
                                    <a:pt x="1" y="13"/>
                                  </a:lnTo>
                                  <a:lnTo>
                                    <a:pt x="0" y="12"/>
                                  </a:lnTo>
                                  <a:lnTo>
                                    <a:pt x="0" y="11"/>
                                  </a:lnTo>
                                  <a:lnTo>
                                    <a:pt x="0" y="0"/>
                                  </a:lnTo>
                                  <a:lnTo>
                                    <a:pt x="7"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923" name="Group 1215"/>
                          <p:cNvGrpSpPr>
                            <a:grpSpLocks/>
                          </p:cNvGrpSpPr>
                          <p:nvPr/>
                        </p:nvGrpSpPr>
                        <p:grpSpPr bwMode="auto">
                          <a:xfrm>
                            <a:off x="1590" y="601"/>
                            <a:ext cx="6" cy="13"/>
                            <a:chOff x="1590" y="601"/>
                            <a:chExt cx="6" cy="13"/>
                          </a:xfrm>
                        </p:grpSpPr>
                        <p:sp>
                          <p:nvSpPr>
                            <p:cNvPr id="924" name="AutoShape 1216"/>
                            <p:cNvSpPr>
                              <a:spLocks noChangeArrowheads="1"/>
                            </p:cNvSpPr>
                            <p:nvPr/>
                          </p:nvSpPr>
                          <p:spPr bwMode="auto">
                            <a:xfrm>
                              <a:off x="1590" y="607"/>
                              <a:ext cx="6"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25" name="Line 1217"/>
                            <p:cNvSpPr>
                              <a:spLocks noChangeShapeType="1"/>
                            </p:cNvSpPr>
                            <p:nvPr/>
                          </p:nvSpPr>
                          <p:spPr bwMode="auto">
                            <a:xfrm flipV="1">
                              <a:off x="1592" y="601"/>
                              <a:ext cx="2" cy="11"/>
                            </a:xfrm>
                            <a:prstGeom prst="line">
                              <a:avLst/>
                            </a:prstGeom>
                            <a:noFill/>
                            <a:ln w="12700">
                              <a:solidFill>
                                <a:schemeClr val="tx1"/>
                              </a:solidFill>
                              <a:round/>
                              <a:headEnd/>
                              <a:tailEnd/>
                            </a:ln>
                          </p:spPr>
                          <p:txBody>
                            <a:bodyPr wrap="none" anchor="ctr"/>
                            <a:lstStyle/>
                            <a:p>
                              <a:endParaRPr lang="it-IT"/>
                            </a:p>
                          </p:txBody>
                        </p:sp>
                        <p:sp>
                          <p:nvSpPr>
                            <p:cNvPr id="926" name="Line 1218"/>
                            <p:cNvSpPr>
                              <a:spLocks noChangeShapeType="1"/>
                            </p:cNvSpPr>
                            <p:nvPr/>
                          </p:nvSpPr>
                          <p:spPr bwMode="auto">
                            <a:xfrm flipV="1">
                              <a:off x="1591" y="604"/>
                              <a:ext cx="3" cy="10"/>
                            </a:xfrm>
                            <a:prstGeom prst="line">
                              <a:avLst/>
                            </a:prstGeom>
                            <a:noFill/>
                            <a:ln w="12700">
                              <a:solidFill>
                                <a:schemeClr val="tx1"/>
                              </a:solidFill>
                              <a:round/>
                              <a:headEnd/>
                              <a:tailEnd/>
                            </a:ln>
                          </p:spPr>
                          <p:txBody>
                            <a:bodyPr wrap="none" anchor="ctr"/>
                            <a:lstStyle/>
                            <a:p>
                              <a:endParaRPr lang="it-IT"/>
                            </a:p>
                          </p:txBody>
                        </p:sp>
                      </p:grpSp>
                    </p:grpSp>
                  </p:grpSp>
                  <p:grpSp>
                    <p:nvGrpSpPr>
                      <p:cNvPr id="176" name="Group 1219"/>
                      <p:cNvGrpSpPr>
                        <a:grpSpLocks/>
                      </p:cNvGrpSpPr>
                      <p:nvPr/>
                    </p:nvGrpSpPr>
                    <p:grpSpPr bwMode="auto">
                      <a:xfrm>
                        <a:off x="1934" y="1753"/>
                        <a:ext cx="184" cy="17"/>
                        <a:chOff x="1585" y="908"/>
                        <a:chExt cx="203" cy="22"/>
                      </a:xfrm>
                    </p:grpSpPr>
                    <p:grpSp>
                      <p:nvGrpSpPr>
                        <p:cNvPr id="850" name="Group 1220"/>
                        <p:cNvGrpSpPr>
                          <a:grpSpLocks/>
                        </p:cNvGrpSpPr>
                        <p:nvPr/>
                      </p:nvGrpSpPr>
                      <p:grpSpPr bwMode="auto">
                        <a:xfrm>
                          <a:off x="1699" y="908"/>
                          <a:ext cx="24" cy="20"/>
                          <a:chOff x="1699" y="908"/>
                          <a:chExt cx="24" cy="20"/>
                        </a:xfrm>
                      </p:grpSpPr>
                      <p:grpSp>
                        <p:nvGrpSpPr>
                          <p:cNvPr id="906" name="Group 1221"/>
                          <p:cNvGrpSpPr>
                            <a:grpSpLocks/>
                          </p:cNvGrpSpPr>
                          <p:nvPr/>
                        </p:nvGrpSpPr>
                        <p:grpSpPr bwMode="auto">
                          <a:xfrm>
                            <a:off x="1699" y="913"/>
                            <a:ext cx="24" cy="15"/>
                            <a:chOff x="1699" y="913"/>
                            <a:chExt cx="24" cy="15"/>
                          </a:xfrm>
                        </p:grpSpPr>
                        <p:sp>
                          <p:nvSpPr>
                            <p:cNvPr id="911" name="Rectangle 1222"/>
                            <p:cNvSpPr>
                              <a:spLocks noChangeArrowheads="1"/>
                            </p:cNvSpPr>
                            <p:nvPr/>
                          </p:nvSpPr>
                          <p:spPr bwMode="auto">
                            <a:xfrm>
                              <a:off x="1705" y="917"/>
                              <a:ext cx="10" cy="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912" name="Oval 1223"/>
                            <p:cNvSpPr>
                              <a:spLocks noChangeArrowheads="1"/>
                            </p:cNvSpPr>
                            <p:nvPr/>
                          </p:nvSpPr>
                          <p:spPr bwMode="auto">
                            <a:xfrm>
                              <a:off x="1707" y="917"/>
                              <a:ext cx="5" cy="1"/>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13" name="Freeform 1224"/>
                            <p:cNvSpPr>
                              <a:spLocks/>
                            </p:cNvSpPr>
                            <p:nvPr/>
                          </p:nvSpPr>
                          <p:spPr bwMode="auto">
                            <a:xfrm>
                              <a:off x="1699" y="918"/>
                              <a:ext cx="24" cy="10"/>
                            </a:xfrm>
                            <a:custGeom>
                              <a:avLst/>
                              <a:gdLst>
                                <a:gd name="T0" fmla="*/ 0 w 24"/>
                                <a:gd name="T1" fmla="*/ 1 h 10"/>
                                <a:gd name="T2" fmla="*/ 0 w 24"/>
                                <a:gd name="T3" fmla="*/ 9 h 10"/>
                                <a:gd name="T4" fmla="*/ 23 w 24"/>
                                <a:gd name="T5" fmla="*/ 9 h 10"/>
                                <a:gd name="T6" fmla="*/ 23 w 24"/>
                                <a:gd name="T7" fmla="*/ 0 h 10"/>
                                <a:gd name="T8" fmla="*/ 23 w 24"/>
                                <a:gd name="T9" fmla="*/ 0 h 10"/>
                                <a:gd name="T10" fmla="*/ 0 60000 65536"/>
                                <a:gd name="T11" fmla="*/ 0 60000 65536"/>
                                <a:gd name="T12" fmla="*/ 0 60000 65536"/>
                                <a:gd name="T13" fmla="*/ 0 60000 65536"/>
                                <a:gd name="T14" fmla="*/ 0 60000 65536"/>
                                <a:gd name="T15" fmla="*/ 0 w 24"/>
                                <a:gd name="T16" fmla="*/ 0 h 10"/>
                                <a:gd name="T17" fmla="*/ 24 w 24"/>
                                <a:gd name="T18" fmla="*/ 10 h 10"/>
                              </a:gdLst>
                              <a:ahLst/>
                              <a:cxnLst>
                                <a:cxn ang="T10">
                                  <a:pos x="T0" y="T1"/>
                                </a:cxn>
                                <a:cxn ang="T11">
                                  <a:pos x="T2" y="T3"/>
                                </a:cxn>
                                <a:cxn ang="T12">
                                  <a:pos x="T4" y="T5"/>
                                </a:cxn>
                                <a:cxn ang="T13">
                                  <a:pos x="T6" y="T7"/>
                                </a:cxn>
                                <a:cxn ang="T14">
                                  <a:pos x="T8" y="T9"/>
                                </a:cxn>
                              </a:cxnLst>
                              <a:rect l="T15" t="T16" r="T17" b="T18"/>
                              <a:pathLst>
                                <a:path w="24" h="10">
                                  <a:moveTo>
                                    <a:pt x="0" y="1"/>
                                  </a:moveTo>
                                  <a:lnTo>
                                    <a:pt x="0" y="9"/>
                                  </a:lnTo>
                                  <a:lnTo>
                                    <a:pt x="23" y="9"/>
                                  </a:lnTo>
                                  <a:lnTo>
                                    <a:pt x="23"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914" name="Freeform 1225"/>
                            <p:cNvSpPr>
                              <a:spLocks/>
                            </p:cNvSpPr>
                            <p:nvPr/>
                          </p:nvSpPr>
                          <p:spPr bwMode="auto">
                            <a:xfrm>
                              <a:off x="1716" y="913"/>
                              <a:ext cx="7" cy="15"/>
                            </a:xfrm>
                            <a:custGeom>
                              <a:avLst/>
                              <a:gdLst>
                                <a:gd name="T0" fmla="*/ 6 w 7"/>
                                <a:gd name="T1" fmla="*/ 14 h 15"/>
                                <a:gd name="T2" fmla="*/ 6 w 7"/>
                                <a:gd name="T3" fmla="*/ 2 h 15"/>
                                <a:gd name="T4" fmla="*/ 6 w 7"/>
                                <a:gd name="T5" fmla="*/ 2 h 15"/>
                                <a:gd name="T6" fmla="*/ 5 w 7"/>
                                <a:gd name="T7" fmla="*/ 1 h 15"/>
                                <a:gd name="T8" fmla="*/ 4 w 7"/>
                                <a:gd name="T9" fmla="*/ 0 h 15"/>
                                <a:gd name="T10" fmla="*/ 3 w 7"/>
                                <a:gd name="T11" fmla="*/ 0 h 15"/>
                                <a:gd name="T12" fmla="*/ 2 w 7"/>
                                <a:gd name="T13" fmla="*/ 0 h 15"/>
                                <a:gd name="T14" fmla="*/ 1 w 7"/>
                                <a:gd name="T15" fmla="*/ 1 h 15"/>
                                <a:gd name="T16" fmla="*/ 1 w 7"/>
                                <a:gd name="T17" fmla="*/ 1 h 15"/>
                                <a:gd name="T18" fmla="*/ 0 w 7"/>
                                <a:gd name="T19" fmla="*/ 2 h 15"/>
                                <a:gd name="T20" fmla="*/ 0 w 7"/>
                                <a:gd name="T21" fmla="*/ 3 h 15"/>
                                <a:gd name="T22" fmla="*/ 0 w 7"/>
                                <a:gd name="T23" fmla="*/ 14 h 15"/>
                                <a:gd name="T24" fmla="*/ 6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14"/>
                                  </a:moveTo>
                                  <a:lnTo>
                                    <a:pt x="6" y="2"/>
                                  </a:lnTo>
                                  <a:lnTo>
                                    <a:pt x="5" y="1"/>
                                  </a:lnTo>
                                  <a:lnTo>
                                    <a:pt x="4" y="0"/>
                                  </a:lnTo>
                                  <a:lnTo>
                                    <a:pt x="3" y="0"/>
                                  </a:lnTo>
                                  <a:lnTo>
                                    <a:pt x="2" y="0"/>
                                  </a:lnTo>
                                  <a:lnTo>
                                    <a:pt x="1" y="1"/>
                                  </a:lnTo>
                                  <a:lnTo>
                                    <a:pt x="0" y="2"/>
                                  </a:lnTo>
                                  <a:lnTo>
                                    <a:pt x="0" y="3"/>
                                  </a:lnTo>
                                  <a:lnTo>
                                    <a:pt x="0" y="14"/>
                                  </a:lnTo>
                                  <a:lnTo>
                                    <a:pt x="6" y="1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915" name="Freeform 1226"/>
                            <p:cNvSpPr>
                              <a:spLocks/>
                            </p:cNvSpPr>
                            <p:nvPr/>
                          </p:nvSpPr>
                          <p:spPr bwMode="auto">
                            <a:xfrm>
                              <a:off x="1699" y="913"/>
                              <a:ext cx="5" cy="15"/>
                            </a:xfrm>
                            <a:custGeom>
                              <a:avLst/>
                              <a:gdLst>
                                <a:gd name="T0" fmla="*/ 4 w 5"/>
                                <a:gd name="T1" fmla="*/ 14 h 15"/>
                                <a:gd name="T2" fmla="*/ 4 w 5"/>
                                <a:gd name="T3" fmla="*/ 2 h 15"/>
                                <a:gd name="T4" fmla="*/ 4 w 5"/>
                                <a:gd name="T5" fmla="*/ 2 h 15"/>
                                <a:gd name="T6" fmla="*/ 3 w 5"/>
                                <a:gd name="T7" fmla="*/ 1 h 15"/>
                                <a:gd name="T8" fmla="*/ 3 w 5"/>
                                <a:gd name="T9" fmla="*/ 0 h 15"/>
                                <a:gd name="T10" fmla="*/ 2 w 5"/>
                                <a:gd name="T11" fmla="*/ 0 h 15"/>
                                <a:gd name="T12" fmla="*/ 2 w 5"/>
                                <a:gd name="T13" fmla="*/ 0 h 15"/>
                                <a:gd name="T14" fmla="*/ 1 w 5"/>
                                <a:gd name="T15" fmla="*/ 1 h 15"/>
                                <a:gd name="T16" fmla="*/ 0 w 5"/>
                                <a:gd name="T17" fmla="*/ 1 h 15"/>
                                <a:gd name="T18" fmla="*/ 0 w 5"/>
                                <a:gd name="T19" fmla="*/ 2 h 15"/>
                                <a:gd name="T20" fmla="*/ 0 w 5"/>
                                <a:gd name="T21" fmla="*/ 3 h 15"/>
                                <a:gd name="T22" fmla="*/ 0 w 5"/>
                                <a:gd name="T23" fmla="*/ 14 h 15"/>
                                <a:gd name="T24" fmla="*/ 4 w 5"/>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15"/>
                                <a:gd name="T41" fmla="*/ 5 w 5"/>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15">
                                  <a:moveTo>
                                    <a:pt x="4" y="14"/>
                                  </a:moveTo>
                                  <a:lnTo>
                                    <a:pt x="4" y="2"/>
                                  </a:lnTo>
                                  <a:lnTo>
                                    <a:pt x="3" y="1"/>
                                  </a:lnTo>
                                  <a:lnTo>
                                    <a:pt x="3" y="0"/>
                                  </a:lnTo>
                                  <a:lnTo>
                                    <a:pt x="2" y="0"/>
                                  </a:lnTo>
                                  <a:lnTo>
                                    <a:pt x="1" y="1"/>
                                  </a:lnTo>
                                  <a:lnTo>
                                    <a:pt x="0" y="1"/>
                                  </a:lnTo>
                                  <a:lnTo>
                                    <a:pt x="0" y="2"/>
                                  </a:lnTo>
                                  <a:lnTo>
                                    <a:pt x="0" y="3"/>
                                  </a:lnTo>
                                  <a:lnTo>
                                    <a:pt x="0" y="14"/>
                                  </a:lnTo>
                                  <a:lnTo>
                                    <a:pt x="4" y="14"/>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907" name="Group 1227"/>
                          <p:cNvGrpSpPr>
                            <a:grpSpLocks/>
                          </p:cNvGrpSpPr>
                          <p:nvPr/>
                        </p:nvGrpSpPr>
                        <p:grpSpPr bwMode="auto">
                          <a:xfrm>
                            <a:off x="1707" y="908"/>
                            <a:ext cx="5" cy="7"/>
                            <a:chOff x="1707" y="908"/>
                            <a:chExt cx="5" cy="7"/>
                          </a:xfrm>
                        </p:grpSpPr>
                        <p:sp>
                          <p:nvSpPr>
                            <p:cNvPr id="908" name="AutoShape 1228"/>
                            <p:cNvSpPr>
                              <a:spLocks noChangeArrowheads="1"/>
                            </p:cNvSpPr>
                            <p:nvPr/>
                          </p:nvSpPr>
                          <p:spPr bwMode="auto">
                            <a:xfrm>
                              <a:off x="1707" y="908"/>
                              <a:ext cx="5" cy="7"/>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09" name="Line 1229"/>
                            <p:cNvSpPr>
                              <a:spLocks noChangeShapeType="1"/>
                            </p:cNvSpPr>
                            <p:nvPr/>
                          </p:nvSpPr>
                          <p:spPr bwMode="auto">
                            <a:xfrm>
                              <a:off x="1707" y="911"/>
                              <a:ext cx="4" cy="2"/>
                            </a:xfrm>
                            <a:prstGeom prst="line">
                              <a:avLst/>
                            </a:prstGeom>
                            <a:noFill/>
                            <a:ln w="12700">
                              <a:solidFill>
                                <a:schemeClr val="tx1"/>
                              </a:solidFill>
                              <a:round/>
                              <a:headEnd/>
                              <a:tailEnd/>
                            </a:ln>
                          </p:spPr>
                          <p:txBody>
                            <a:bodyPr wrap="none" anchor="ctr"/>
                            <a:lstStyle/>
                            <a:p>
                              <a:endParaRPr lang="it-IT"/>
                            </a:p>
                          </p:txBody>
                        </p:sp>
                        <p:sp>
                          <p:nvSpPr>
                            <p:cNvPr id="910" name="Line 1230"/>
                            <p:cNvSpPr>
                              <a:spLocks noChangeShapeType="1"/>
                            </p:cNvSpPr>
                            <p:nvPr/>
                          </p:nvSpPr>
                          <p:spPr bwMode="auto">
                            <a:xfrm>
                              <a:off x="1707" y="908"/>
                              <a:ext cx="5" cy="3"/>
                            </a:xfrm>
                            <a:prstGeom prst="line">
                              <a:avLst/>
                            </a:prstGeom>
                            <a:noFill/>
                            <a:ln w="12700">
                              <a:solidFill>
                                <a:schemeClr val="tx1"/>
                              </a:solidFill>
                              <a:round/>
                              <a:headEnd/>
                              <a:tailEnd/>
                            </a:ln>
                          </p:spPr>
                          <p:txBody>
                            <a:bodyPr wrap="none" anchor="ctr"/>
                            <a:lstStyle/>
                            <a:p>
                              <a:endParaRPr lang="it-IT"/>
                            </a:p>
                          </p:txBody>
                        </p:sp>
                      </p:grpSp>
                    </p:grpSp>
                    <p:grpSp>
                      <p:nvGrpSpPr>
                        <p:cNvPr id="851" name="Group 1231"/>
                        <p:cNvGrpSpPr>
                          <a:grpSpLocks/>
                        </p:cNvGrpSpPr>
                        <p:nvPr/>
                      </p:nvGrpSpPr>
                      <p:grpSpPr bwMode="auto">
                        <a:xfrm>
                          <a:off x="1655" y="910"/>
                          <a:ext cx="23" cy="20"/>
                          <a:chOff x="1655" y="910"/>
                          <a:chExt cx="23" cy="20"/>
                        </a:xfrm>
                      </p:grpSpPr>
                      <p:grpSp>
                        <p:nvGrpSpPr>
                          <p:cNvPr id="896" name="Group 1232"/>
                          <p:cNvGrpSpPr>
                            <a:grpSpLocks/>
                          </p:cNvGrpSpPr>
                          <p:nvPr/>
                        </p:nvGrpSpPr>
                        <p:grpSpPr bwMode="auto">
                          <a:xfrm>
                            <a:off x="1655" y="915"/>
                            <a:ext cx="23" cy="15"/>
                            <a:chOff x="1655" y="915"/>
                            <a:chExt cx="23" cy="15"/>
                          </a:xfrm>
                        </p:grpSpPr>
                        <p:sp>
                          <p:nvSpPr>
                            <p:cNvPr id="901" name="Rectangle 1233"/>
                            <p:cNvSpPr>
                              <a:spLocks noChangeArrowheads="1"/>
                            </p:cNvSpPr>
                            <p:nvPr/>
                          </p:nvSpPr>
                          <p:spPr bwMode="auto">
                            <a:xfrm>
                              <a:off x="1662" y="917"/>
                              <a:ext cx="9" cy="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902" name="Oval 1234"/>
                            <p:cNvSpPr>
                              <a:spLocks noChangeArrowheads="1"/>
                            </p:cNvSpPr>
                            <p:nvPr/>
                          </p:nvSpPr>
                          <p:spPr bwMode="auto">
                            <a:xfrm>
                              <a:off x="1664" y="917"/>
                              <a:ext cx="3" cy="1"/>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903" name="Freeform 1235"/>
                            <p:cNvSpPr>
                              <a:spLocks/>
                            </p:cNvSpPr>
                            <p:nvPr/>
                          </p:nvSpPr>
                          <p:spPr bwMode="auto">
                            <a:xfrm>
                              <a:off x="1655" y="918"/>
                              <a:ext cx="23" cy="12"/>
                            </a:xfrm>
                            <a:custGeom>
                              <a:avLst/>
                              <a:gdLst>
                                <a:gd name="T0" fmla="*/ 0 w 23"/>
                                <a:gd name="T1" fmla="*/ 1 h 12"/>
                                <a:gd name="T2" fmla="*/ 0 w 23"/>
                                <a:gd name="T3" fmla="*/ 11 h 12"/>
                                <a:gd name="T4" fmla="*/ 22 w 23"/>
                                <a:gd name="T5" fmla="*/ 11 h 12"/>
                                <a:gd name="T6" fmla="*/ 22 w 23"/>
                                <a:gd name="T7" fmla="*/ 0 h 12"/>
                                <a:gd name="T8" fmla="*/ 22 w 23"/>
                                <a:gd name="T9" fmla="*/ 0 h 12"/>
                                <a:gd name="T10" fmla="*/ 0 60000 65536"/>
                                <a:gd name="T11" fmla="*/ 0 60000 65536"/>
                                <a:gd name="T12" fmla="*/ 0 60000 65536"/>
                                <a:gd name="T13" fmla="*/ 0 60000 65536"/>
                                <a:gd name="T14" fmla="*/ 0 60000 65536"/>
                                <a:gd name="T15" fmla="*/ 0 w 23"/>
                                <a:gd name="T16" fmla="*/ 0 h 12"/>
                                <a:gd name="T17" fmla="*/ 23 w 23"/>
                                <a:gd name="T18" fmla="*/ 12 h 12"/>
                              </a:gdLst>
                              <a:ahLst/>
                              <a:cxnLst>
                                <a:cxn ang="T10">
                                  <a:pos x="T0" y="T1"/>
                                </a:cxn>
                                <a:cxn ang="T11">
                                  <a:pos x="T2" y="T3"/>
                                </a:cxn>
                                <a:cxn ang="T12">
                                  <a:pos x="T4" y="T5"/>
                                </a:cxn>
                                <a:cxn ang="T13">
                                  <a:pos x="T6" y="T7"/>
                                </a:cxn>
                                <a:cxn ang="T14">
                                  <a:pos x="T8" y="T9"/>
                                </a:cxn>
                              </a:cxnLst>
                              <a:rect l="T15" t="T16" r="T17" b="T18"/>
                              <a:pathLst>
                                <a:path w="23" h="12">
                                  <a:moveTo>
                                    <a:pt x="0" y="1"/>
                                  </a:moveTo>
                                  <a:lnTo>
                                    <a:pt x="0" y="11"/>
                                  </a:lnTo>
                                  <a:lnTo>
                                    <a:pt x="22" y="11"/>
                                  </a:lnTo>
                                  <a:lnTo>
                                    <a:pt x="22"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904" name="Freeform 1236"/>
                            <p:cNvSpPr>
                              <a:spLocks/>
                            </p:cNvSpPr>
                            <p:nvPr/>
                          </p:nvSpPr>
                          <p:spPr bwMode="auto">
                            <a:xfrm>
                              <a:off x="1671" y="915"/>
                              <a:ext cx="7" cy="15"/>
                            </a:xfrm>
                            <a:custGeom>
                              <a:avLst/>
                              <a:gdLst>
                                <a:gd name="T0" fmla="*/ 6 w 7"/>
                                <a:gd name="T1" fmla="*/ 14 h 15"/>
                                <a:gd name="T2" fmla="*/ 6 w 7"/>
                                <a:gd name="T3" fmla="*/ 2 h 15"/>
                                <a:gd name="T4" fmla="*/ 6 w 7"/>
                                <a:gd name="T5" fmla="*/ 2 h 15"/>
                                <a:gd name="T6" fmla="*/ 5 w 7"/>
                                <a:gd name="T7" fmla="*/ 1 h 15"/>
                                <a:gd name="T8" fmla="*/ 4 w 7"/>
                                <a:gd name="T9" fmla="*/ 0 h 15"/>
                                <a:gd name="T10" fmla="*/ 3 w 7"/>
                                <a:gd name="T11" fmla="*/ 0 h 15"/>
                                <a:gd name="T12" fmla="*/ 2 w 7"/>
                                <a:gd name="T13" fmla="*/ 0 h 15"/>
                                <a:gd name="T14" fmla="*/ 1 w 7"/>
                                <a:gd name="T15" fmla="*/ 1 h 15"/>
                                <a:gd name="T16" fmla="*/ 1 w 7"/>
                                <a:gd name="T17" fmla="*/ 1 h 15"/>
                                <a:gd name="T18" fmla="*/ 0 w 7"/>
                                <a:gd name="T19" fmla="*/ 2 h 15"/>
                                <a:gd name="T20" fmla="*/ 0 w 7"/>
                                <a:gd name="T21" fmla="*/ 3 h 15"/>
                                <a:gd name="T22" fmla="*/ 0 w 7"/>
                                <a:gd name="T23" fmla="*/ 14 h 15"/>
                                <a:gd name="T24" fmla="*/ 6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14"/>
                                  </a:moveTo>
                                  <a:lnTo>
                                    <a:pt x="6" y="2"/>
                                  </a:lnTo>
                                  <a:lnTo>
                                    <a:pt x="5" y="1"/>
                                  </a:lnTo>
                                  <a:lnTo>
                                    <a:pt x="4" y="0"/>
                                  </a:lnTo>
                                  <a:lnTo>
                                    <a:pt x="3" y="0"/>
                                  </a:lnTo>
                                  <a:lnTo>
                                    <a:pt x="2" y="0"/>
                                  </a:lnTo>
                                  <a:lnTo>
                                    <a:pt x="1" y="1"/>
                                  </a:lnTo>
                                  <a:lnTo>
                                    <a:pt x="0" y="2"/>
                                  </a:lnTo>
                                  <a:lnTo>
                                    <a:pt x="0" y="3"/>
                                  </a:lnTo>
                                  <a:lnTo>
                                    <a:pt x="0" y="14"/>
                                  </a:lnTo>
                                  <a:lnTo>
                                    <a:pt x="6" y="1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905" name="Freeform 1237"/>
                            <p:cNvSpPr>
                              <a:spLocks/>
                            </p:cNvSpPr>
                            <p:nvPr/>
                          </p:nvSpPr>
                          <p:spPr bwMode="auto">
                            <a:xfrm>
                              <a:off x="1655" y="915"/>
                              <a:ext cx="6" cy="15"/>
                            </a:xfrm>
                            <a:custGeom>
                              <a:avLst/>
                              <a:gdLst>
                                <a:gd name="T0" fmla="*/ 5 w 6"/>
                                <a:gd name="T1" fmla="*/ 14 h 15"/>
                                <a:gd name="T2" fmla="*/ 5 w 6"/>
                                <a:gd name="T3" fmla="*/ 2 h 15"/>
                                <a:gd name="T4" fmla="*/ 5 w 6"/>
                                <a:gd name="T5" fmla="*/ 2 h 15"/>
                                <a:gd name="T6" fmla="*/ 4 w 6"/>
                                <a:gd name="T7" fmla="*/ 1 h 15"/>
                                <a:gd name="T8" fmla="*/ 3 w 6"/>
                                <a:gd name="T9" fmla="*/ 0 h 15"/>
                                <a:gd name="T10" fmla="*/ 3 w 6"/>
                                <a:gd name="T11" fmla="*/ 0 h 15"/>
                                <a:gd name="T12" fmla="*/ 2 w 6"/>
                                <a:gd name="T13" fmla="*/ 0 h 15"/>
                                <a:gd name="T14" fmla="*/ 1 w 6"/>
                                <a:gd name="T15" fmla="*/ 1 h 15"/>
                                <a:gd name="T16" fmla="*/ 1 w 6"/>
                                <a:gd name="T17" fmla="*/ 1 h 15"/>
                                <a:gd name="T18" fmla="*/ 0 w 6"/>
                                <a:gd name="T19" fmla="*/ 2 h 15"/>
                                <a:gd name="T20" fmla="*/ 0 w 6"/>
                                <a:gd name="T21" fmla="*/ 3 h 15"/>
                                <a:gd name="T22" fmla="*/ 0 w 6"/>
                                <a:gd name="T23" fmla="*/ 14 h 15"/>
                                <a:gd name="T24" fmla="*/ 5 w 6"/>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5"/>
                                <a:gd name="T41" fmla="*/ 6 w 6"/>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5">
                                  <a:moveTo>
                                    <a:pt x="5" y="14"/>
                                  </a:moveTo>
                                  <a:lnTo>
                                    <a:pt x="5" y="2"/>
                                  </a:lnTo>
                                  <a:lnTo>
                                    <a:pt x="4" y="1"/>
                                  </a:lnTo>
                                  <a:lnTo>
                                    <a:pt x="3" y="0"/>
                                  </a:lnTo>
                                  <a:lnTo>
                                    <a:pt x="2" y="0"/>
                                  </a:lnTo>
                                  <a:lnTo>
                                    <a:pt x="1" y="1"/>
                                  </a:lnTo>
                                  <a:lnTo>
                                    <a:pt x="0" y="2"/>
                                  </a:lnTo>
                                  <a:lnTo>
                                    <a:pt x="0" y="3"/>
                                  </a:lnTo>
                                  <a:lnTo>
                                    <a:pt x="0" y="14"/>
                                  </a:lnTo>
                                  <a:lnTo>
                                    <a:pt x="5" y="14"/>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97" name="Group 1238"/>
                          <p:cNvGrpSpPr>
                            <a:grpSpLocks/>
                          </p:cNvGrpSpPr>
                          <p:nvPr/>
                        </p:nvGrpSpPr>
                        <p:grpSpPr bwMode="auto">
                          <a:xfrm>
                            <a:off x="1664" y="910"/>
                            <a:ext cx="6" cy="5"/>
                            <a:chOff x="1664" y="910"/>
                            <a:chExt cx="6" cy="5"/>
                          </a:xfrm>
                        </p:grpSpPr>
                        <p:sp>
                          <p:nvSpPr>
                            <p:cNvPr id="898" name="AutoShape 1239"/>
                            <p:cNvSpPr>
                              <a:spLocks noChangeArrowheads="1"/>
                            </p:cNvSpPr>
                            <p:nvPr/>
                          </p:nvSpPr>
                          <p:spPr bwMode="auto">
                            <a:xfrm>
                              <a:off x="1664" y="912"/>
                              <a:ext cx="6"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99" name="Line 1240"/>
                            <p:cNvSpPr>
                              <a:spLocks noChangeShapeType="1"/>
                            </p:cNvSpPr>
                            <p:nvPr/>
                          </p:nvSpPr>
                          <p:spPr bwMode="auto">
                            <a:xfrm>
                              <a:off x="1666" y="911"/>
                              <a:ext cx="1" cy="4"/>
                            </a:xfrm>
                            <a:prstGeom prst="line">
                              <a:avLst/>
                            </a:prstGeom>
                            <a:noFill/>
                            <a:ln w="12700">
                              <a:solidFill>
                                <a:schemeClr val="tx1"/>
                              </a:solidFill>
                              <a:round/>
                              <a:headEnd/>
                              <a:tailEnd/>
                            </a:ln>
                          </p:spPr>
                          <p:txBody>
                            <a:bodyPr wrap="none" anchor="ctr"/>
                            <a:lstStyle/>
                            <a:p>
                              <a:endParaRPr lang="it-IT"/>
                            </a:p>
                          </p:txBody>
                        </p:sp>
                        <p:sp>
                          <p:nvSpPr>
                            <p:cNvPr id="900" name="Line 1241"/>
                            <p:cNvSpPr>
                              <a:spLocks noChangeShapeType="1"/>
                            </p:cNvSpPr>
                            <p:nvPr/>
                          </p:nvSpPr>
                          <p:spPr bwMode="auto">
                            <a:xfrm>
                              <a:off x="1664" y="910"/>
                              <a:ext cx="3" cy="1"/>
                            </a:xfrm>
                            <a:prstGeom prst="line">
                              <a:avLst/>
                            </a:prstGeom>
                            <a:noFill/>
                            <a:ln w="12700">
                              <a:solidFill>
                                <a:schemeClr val="tx1"/>
                              </a:solidFill>
                              <a:round/>
                              <a:headEnd/>
                              <a:tailEnd/>
                            </a:ln>
                          </p:spPr>
                          <p:txBody>
                            <a:bodyPr wrap="none" anchor="ctr"/>
                            <a:lstStyle/>
                            <a:p>
                              <a:endParaRPr lang="it-IT"/>
                            </a:p>
                          </p:txBody>
                        </p:sp>
                      </p:grpSp>
                    </p:grpSp>
                    <p:grpSp>
                      <p:nvGrpSpPr>
                        <p:cNvPr id="852" name="Group 1242"/>
                        <p:cNvGrpSpPr>
                          <a:grpSpLocks/>
                        </p:cNvGrpSpPr>
                        <p:nvPr/>
                      </p:nvGrpSpPr>
                      <p:grpSpPr bwMode="auto">
                        <a:xfrm>
                          <a:off x="1764" y="910"/>
                          <a:ext cx="24" cy="20"/>
                          <a:chOff x="1764" y="910"/>
                          <a:chExt cx="24" cy="20"/>
                        </a:xfrm>
                      </p:grpSpPr>
                      <p:grpSp>
                        <p:nvGrpSpPr>
                          <p:cNvPr id="886" name="Group 1243"/>
                          <p:cNvGrpSpPr>
                            <a:grpSpLocks/>
                          </p:cNvGrpSpPr>
                          <p:nvPr/>
                        </p:nvGrpSpPr>
                        <p:grpSpPr bwMode="auto">
                          <a:xfrm>
                            <a:off x="1764" y="915"/>
                            <a:ext cx="24" cy="15"/>
                            <a:chOff x="1764" y="915"/>
                            <a:chExt cx="24" cy="15"/>
                          </a:xfrm>
                        </p:grpSpPr>
                        <p:sp>
                          <p:nvSpPr>
                            <p:cNvPr id="891" name="Rectangle 1244"/>
                            <p:cNvSpPr>
                              <a:spLocks noChangeArrowheads="1"/>
                            </p:cNvSpPr>
                            <p:nvPr/>
                          </p:nvSpPr>
                          <p:spPr bwMode="auto">
                            <a:xfrm>
                              <a:off x="1773" y="917"/>
                              <a:ext cx="8" cy="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892" name="Oval 1245"/>
                            <p:cNvSpPr>
                              <a:spLocks noChangeArrowheads="1"/>
                            </p:cNvSpPr>
                            <p:nvPr/>
                          </p:nvSpPr>
                          <p:spPr bwMode="auto">
                            <a:xfrm>
                              <a:off x="1774" y="917"/>
                              <a:ext cx="4" cy="1"/>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93" name="Freeform 1246"/>
                            <p:cNvSpPr>
                              <a:spLocks/>
                            </p:cNvSpPr>
                            <p:nvPr/>
                          </p:nvSpPr>
                          <p:spPr bwMode="auto">
                            <a:xfrm>
                              <a:off x="1764" y="918"/>
                              <a:ext cx="24" cy="12"/>
                            </a:xfrm>
                            <a:custGeom>
                              <a:avLst/>
                              <a:gdLst>
                                <a:gd name="T0" fmla="*/ 0 w 24"/>
                                <a:gd name="T1" fmla="*/ 1 h 12"/>
                                <a:gd name="T2" fmla="*/ 0 w 24"/>
                                <a:gd name="T3" fmla="*/ 11 h 12"/>
                                <a:gd name="T4" fmla="*/ 23 w 24"/>
                                <a:gd name="T5" fmla="*/ 11 h 12"/>
                                <a:gd name="T6" fmla="*/ 23 w 24"/>
                                <a:gd name="T7" fmla="*/ 0 h 12"/>
                                <a:gd name="T8" fmla="*/ 23 w 24"/>
                                <a:gd name="T9" fmla="*/ 0 h 12"/>
                                <a:gd name="T10" fmla="*/ 0 60000 65536"/>
                                <a:gd name="T11" fmla="*/ 0 60000 65536"/>
                                <a:gd name="T12" fmla="*/ 0 60000 65536"/>
                                <a:gd name="T13" fmla="*/ 0 60000 65536"/>
                                <a:gd name="T14" fmla="*/ 0 60000 65536"/>
                                <a:gd name="T15" fmla="*/ 0 w 24"/>
                                <a:gd name="T16" fmla="*/ 0 h 12"/>
                                <a:gd name="T17" fmla="*/ 24 w 24"/>
                                <a:gd name="T18" fmla="*/ 12 h 12"/>
                              </a:gdLst>
                              <a:ahLst/>
                              <a:cxnLst>
                                <a:cxn ang="T10">
                                  <a:pos x="T0" y="T1"/>
                                </a:cxn>
                                <a:cxn ang="T11">
                                  <a:pos x="T2" y="T3"/>
                                </a:cxn>
                                <a:cxn ang="T12">
                                  <a:pos x="T4" y="T5"/>
                                </a:cxn>
                                <a:cxn ang="T13">
                                  <a:pos x="T6" y="T7"/>
                                </a:cxn>
                                <a:cxn ang="T14">
                                  <a:pos x="T8" y="T9"/>
                                </a:cxn>
                              </a:cxnLst>
                              <a:rect l="T15" t="T16" r="T17" b="T18"/>
                              <a:pathLst>
                                <a:path w="24" h="12">
                                  <a:moveTo>
                                    <a:pt x="0" y="1"/>
                                  </a:moveTo>
                                  <a:lnTo>
                                    <a:pt x="0" y="11"/>
                                  </a:lnTo>
                                  <a:lnTo>
                                    <a:pt x="23" y="11"/>
                                  </a:lnTo>
                                  <a:lnTo>
                                    <a:pt x="23"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94" name="Freeform 1247"/>
                            <p:cNvSpPr>
                              <a:spLocks/>
                            </p:cNvSpPr>
                            <p:nvPr/>
                          </p:nvSpPr>
                          <p:spPr bwMode="auto">
                            <a:xfrm>
                              <a:off x="1782" y="915"/>
                              <a:ext cx="6" cy="15"/>
                            </a:xfrm>
                            <a:custGeom>
                              <a:avLst/>
                              <a:gdLst>
                                <a:gd name="T0" fmla="*/ 5 w 6"/>
                                <a:gd name="T1" fmla="*/ 14 h 15"/>
                                <a:gd name="T2" fmla="*/ 5 w 6"/>
                                <a:gd name="T3" fmla="*/ 2 h 15"/>
                                <a:gd name="T4" fmla="*/ 5 w 6"/>
                                <a:gd name="T5" fmla="*/ 2 h 15"/>
                                <a:gd name="T6" fmla="*/ 4 w 6"/>
                                <a:gd name="T7" fmla="*/ 1 h 15"/>
                                <a:gd name="T8" fmla="*/ 3 w 6"/>
                                <a:gd name="T9" fmla="*/ 0 h 15"/>
                                <a:gd name="T10" fmla="*/ 3 w 6"/>
                                <a:gd name="T11" fmla="*/ 0 h 15"/>
                                <a:gd name="T12" fmla="*/ 2 w 6"/>
                                <a:gd name="T13" fmla="*/ 0 h 15"/>
                                <a:gd name="T14" fmla="*/ 1 w 6"/>
                                <a:gd name="T15" fmla="*/ 1 h 15"/>
                                <a:gd name="T16" fmla="*/ 1 w 6"/>
                                <a:gd name="T17" fmla="*/ 1 h 15"/>
                                <a:gd name="T18" fmla="*/ 0 w 6"/>
                                <a:gd name="T19" fmla="*/ 2 h 15"/>
                                <a:gd name="T20" fmla="*/ 0 w 6"/>
                                <a:gd name="T21" fmla="*/ 3 h 15"/>
                                <a:gd name="T22" fmla="*/ 0 w 6"/>
                                <a:gd name="T23" fmla="*/ 14 h 15"/>
                                <a:gd name="T24" fmla="*/ 5 w 6"/>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5"/>
                                <a:gd name="T41" fmla="*/ 6 w 6"/>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5">
                                  <a:moveTo>
                                    <a:pt x="5" y="14"/>
                                  </a:moveTo>
                                  <a:lnTo>
                                    <a:pt x="5" y="2"/>
                                  </a:lnTo>
                                  <a:lnTo>
                                    <a:pt x="4" y="1"/>
                                  </a:lnTo>
                                  <a:lnTo>
                                    <a:pt x="3" y="0"/>
                                  </a:lnTo>
                                  <a:lnTo>
                                    <a:pt x="2" y="0"/>
                                  </a:lnTo>
                                  <a:lnTo>
                                    <a:pt x="1" y="1"/>
                                  </a:lnTo>
                                  <a:lnTo>
                                    <a:pt x="0" y="2"/>
                                  </a:lnTo>
                                  <a:lnTo>
                                    <a:pt x="0" y="3"/>
                                  </a:lnTo>
                                  <a:lnTo>
                                    <a:pt x="0" y="14"/>
                                  </a:lnTo>
                                  <a:lnTo>
                                    <a:pt x="5" y="1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95" name="Freeform 1248"/>
                            <p:cNvSpPr>
                              <a:spLocks/>
                            </p:cNvSpPr>
                            <p:nvPr/>
                          </p:nvSpPr>
                          <p:spPr bwMode="auto">
                            <a:xfrm>
                              <a:off x="1764" y="915"/>
                              <a:ext cx="7" cy="15"/>
                            </a:xfrm>
                            <a:custGeom>
                              <a:avLst/>
                              <a:gdLst>
                                <a:gd name="T0" fmla="*/ 6 w 7"/>
                                <a:gd name="T1" fmla="*/ 14 h 15"/>
                                <a:gd name="T2" fmla="*/ 6 w 7"/>
                                <a:gd name="T3" fmla="*/ 2 h 15"/>
                                <a:gd name="T4" fmla="*/ 6 w 7"/>
                                <a:gd name="T5" fmla="*/ 2 h 15"/>
                                <a:gd name="T6" fmla="*/ 5 w 7"/>
                                <a:gd name="T7" fmla="*/ 1 h 15"/>
                                <a:gd name="T8" fmla="*/ 4 w 7"/>
                                <a:gd name="T9" fmla="*/ 0 h 15"/>
                                <a:gd name="T10" fmla="*/ 3 w 7"/>
                                <a:gd name="T11" fmla="*/ 0 h 15"/>
                                <a:gd name="T12" fmla="*/ 2 w 7"/>
                                <a:gd name="T13" fmla="*/ 0 h 15"/>
                                <a:gd name="T14" fmla="*/ 1 w 7"/>
                                <a:gd name="T15" fmla="*/ 1 h 15"/>
                                <a:gd name="T16" fmla="*/ 1 w 7"/>
                                <a:gd name="T17" fmla="*/ 1 h 15"/>
                                <a:gd name="T18" fmla="*/ 0 w 7"/>
                                <a:gd name="T19" fmla="*/ 2 h 15"/>
                                <a:gd name="T20" fmla="*/ 0 w 7"/>
                                <a:gd name="T21" fmla="*/ 3 h 15"/>
                                <a:gd name="T22" fmla="*/ 0 w 7"/>
                                <a:gd name="T23" fmla="*/ 14 h 15"/>
                                <a:gd name="T24" fmla="*/ 6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14"/>
                                  </a:moveTo>
                                  <a:lnTo>
                                    <a:pt x="6" y="2"/>
                                  </a:lnTo>
                                  <a:lnTo>
                                    <a:pt x="5" y="1"/>
                                  </a:lnTo>
                                  <a:lnTo>
                                    <a:pt x="4" y="0"/>
                                  </a:lnTo>
                                  <a:lnTo>
                                    <a:pt x="3" y="0"/>
                                  </a:lnTo>
                                  <a:lnTo>
                                    <a:pt x="2" y="0"/>
                                  </a:lnTo>
                                  <a:lnTo>
                                    <a:pt x="1" y="1"/>
                                  </a:lnTo>
                                  <a:lnTo>
                                    <a:pt x="0" y="2"/>
                                  </a:lnTo>
                                  <a:lnTo>
                                    <a:pt x="0" y="3"/>
                                  </a:lnTo>
                                  <a:lnTo>
                                    <a:pt x="0" y="14"/>
                                  </a:lnTo>
                                  <a:lnTo>
                                    <a:pt x="6" y="14"/>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87" name="Group 1249"/>
                          <p:cNvGrpSpPr>
                            <a:grpSpLocks/>
                          </p:cNvGrpSpPr>
                          <p:nvPr/>
                        </p:nvGrpSpPr>
                        <p:grpSpPr bwMode="auto">
                          <a:xfrm>
                            <a:off x="1773" y="910"/>
                            <a:ext cx="5" cy="5"/>
                            <a:chOff x="1773" y="910"/>
                            <a:chExt cx="5" cy="5"/>
                          </a:xfrm>
                        </p:grpSpPr>
                        <p:sp>
                          <p:nvSpPr>
                            <p:cNvPr id="888" name="AutoShape 1250"/>
                            <p:cNvSpPr>
                              <a:spLocks noChangeArrowheads="1"/>
                            </p:cNvSpPr>
                            <p:nvPr/>
                          </p:nvSpPr>
                          <p:spPr bwMode="auto">
                            <a:xfrm>
                              <a:off x="1773" y="912"/>
                              <a:ext cx="5"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89" name="Line 1251"/>
                            <p:cNvSpPr>
                              <a:spLocks noChangeShapeType="1"/>
                            </p:cNvSpPr>
                            <p:nvPr/>
                          </p:nvSpPr>
                          <p:spPr bwMode="auto">
                            <a:xfrm>
                              <a:off x="1774" y="911"/>
                              <a:ext cx="4" cy="4"/>
                            </a:xfrm>
                            <a:prstGeom prst="line">
                              <a:avLst/>
                            </a:prstGeom>
                            <a:noFill/>
                            <a:ln w="12700">
                              <a:solidFill>
                                <a:schemeClr val="tx1"/>
                              </a:solidFill>
                              <a:round/>
                              <a:headEnd/>
                              <a:tailEnd/>
                            </a:ln>
                          </p:spPr>
                          <p:txBody>
                            <a:bodyPr wrap="none" anchor="ctr"/>
                            <a:lstStyle/>
                            <a:p>
                              <a:endParaRPr lang="it-IT"/>
                            </a:p>
                          </p:txBody>
                        </p:sp>
                        <p:sp>
                          <p:nvSpPr>
                            <p:cNvPr id="890" name="Line 1252"/>
                            <p:cNvSpPr>
                              <a:spLocks noChangeShapeType="1"/>
                            </p:cNvSpPr>
                            <p:nvPr/>
                          </p:nvSpPr>
                          <p:spPr bwMode="auto">
                            <a:xfrm>
                              <a:off x="1774" y="910"/>
                              <a:ext cx="4" cy="1"/>
                            </a:xfrm>
                            <a:prstGeom prst="line">
                              <a:avLst/>
                            </a:prstGeom>
                            <a:noFill/>
                            <a:ln w="12700">
                              <a:solidFill>
                                <a:schemeClr val="tx1"/>
                              </a:solidFill>
                              <a:round/>
                              <a:headEnd/>
                              <a:tailEnd/>
                            </a:ln>
                          </p:spPr>
                          <p:txBody>
                            <a:bodyPr wrap="none" anchor="ctr"/>
                            <a:lstStyle/>
                            <a:p>
                              <a:endParaRPr lang="it-IT"/>
                            </a:p>
                          </p:txBody>
                        </p:sp>
                      </p:grpSp>
                    </p:grpSp>
                    <p:grpSp>
                      <p:nvGrpSpPr>
                        <p:cNvPr id="853" name="Group 1253"/>
                        <p:cNvGrpSpPr>
                          <a:grpSpLocks/>
                        </p:cNvGrpSpPr>
                        <p:nvPr/>
                      </p:nvGrpSpPr>
                      <p:grpSpPr bwMode="auto">
                        <a:xfrm>
                          <a:off x="1736" y="910"/>
                          <a:ext cx="25" cy="20"/>
                          <a:chOff x="1736" y="910"/>
                          <a:chExt cx="25" cy="20"/>
                        </a:xfrm>
                      </p:grpSpPr>
                      <p:grpSp>
                        <p:nvGrpSpPr>
                          <p:cNvPr id="876" name="Group 1254"/>
                          <p:cNvGrpSpPr>
                            <a:grpSpLocks/>
                          </p:cNvGrpSpPr>
                          <p:nvPr/>
                        </p:nvGrpSpPr>
                        <p:grpSpPr bwMode="auto">
                          <a:xfrm>
                            <a:off x="1736" y="915"/>
                            <a:ext cx="25" cy="15"/>
                            <a:chOff x="1736" y="915"/>
                            <a:chExt cx="25" cy="15"/>
                          </a:xfrm>
                        </p:grpSpPr>
                        <p:sp>
                          <p:nvSpPr>
                            <p:cNvPr id="881" name="Rectangle 1255"/>
                            <p:cNvSpPr>
                              <a:spLocks noChangeArrowheads="1"/>
                            </p:cNvSpPr>
                            <p:nvPr/>
                          </p:nvSpPr>
                          <p:spPr bwMode="auto">
                            <a:xfrm>
                              <a:off x="1742" y="917"/>
                              <a:ext cx="11" cy="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882" name="Oval 1256"/>
                            <p:cNvSpPr>
                              <a:spLocks noChangeArrowheads="1"/>
                            </p:cNvSpPr>
                            <p:nvPr/>
                          </p:nvSpPr>
                          <p:spPr bwMode="auto">
                            <a:xfrm>
                              <a:off x="1746" y="917"/>
                              <a:ext cx="4" cy="1"/>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83" name="Freeform 1257"/>
                            <p:cNvSpPr>
                              <a:spLocks/>
                            </p:cNvSpPr>
                            <p:nvPr/>
                          </p:nvSpPr>
                          <p:spPr bwMode="auto">
                            <a:xfrm>
                              <a:off x="1736" y="918"/>
                              <a:ext cx="25" cy="12"/>
                            </a:xfrm>
                            <a:custGeom>
                              <a:avLst/>
                              <a:gdLst>
                                <a:gd name="T0" fmla="*/ 0 w 25"/>
                                <a:gd name="T1" fmla="*/ 1 h 12"/>
                                <a:gd name="T2" fmla="*/ 0 w 25"/>
                                <a:gd name="T3" fmla="*/ 11 h 12"/>
                                <a:gd name="T4" fmla="*/ 24 w 25"/>
                                <a:gd name="T5" fmla="*/ 11 h 12"/>
                                <a:gd name="T6" fmla="*/ 24 w 25"/>
                                <a:gd name="T7" fmla="*/ 0 h 12"/>
                                <a:gd name="T8" fmla="*/ 24 w 25"/>
                                <a:gd name="T9" fmla="*/ 0 h 12"/>
                                <a:gd name="T10" fmla="*/ 0 60000 65536"/>
                                <a:gd name="T11" fmla="*/ 0 60000 65536"/>
                                <a:gd name="T12" fmla="*/ 0 60000 65536"/>
                                <a:gd name="T13" fmla="*/ 0 60000 65536"/>
                                <a:gd name="T14" fmla="*/ 0 60000 65536"/>
                                <a:gd name="T15" fmla="*/ 0 w 25"/>
                                <a:gd name="T16" fmla="*/ 0 h 12"/>
                                <a:gd name="T17" fmla="*/ 25 w 25"/>
                                <a:gd name="T18" fmla="*/ 12 h 12"/>
                              </a:gdLst>
                              <a:ahLst/>
                              <a:cxnLst>
                                <a:cxn ang="T10">
                                  <a:pos x="T0" y="T1"/>
                                </a:cxn>
                                <a:cxn ang="T11">
                                  <a:pos x="T2" y="T3"/>
                                </a:cxn>
                                <a:cxn ang="T12">
                                  <a:pos x="T4" y="T5"/>
                                </a:cxn>
                                <a:cxn ang="T13">
                                  <a:pos x="T6" y="T7"/>
                                </a:cxn>
                                <a:cxn ang="T14">
                                  <a:pos x="T8" y="T9"/>
                                </a:cxn>
                              </a:cxnLst>
                              <a:rect l="T15" t="T16" r="T17" b="T18"/>
                              <a:pathLst>
                                <a:path w="25" h="12">
                                  <a:moveTo>
                                    <a:pt x="0" y="1"/>
                                  </a:moveTo>
                                  <a:lnTo>
                                    <a:pt x="0" y="11"/>
                                  </a:lnTo>
                                  <a:lnTo>
                                    <a:pt x="24" y="11"/>
                                  </a:lnTo>
                                  <a:lnTo>
                                    <a:pt x="24"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84" name="Freeform 1258"/>
                            <p:cNvSpPr>
                              <a:spLocks/>
                            </p:cNvSpPr>
                            <p:nvPr/>
                          </p:nvSpPr>
                          <p:spPr bwMode="auto">
                            <a:xfrm>
                              <a:off x="1754" y="915"/>
                              <a:ext cx="7" cy="15"/>
                            </a:xfrm>
                            <a:custGeom>
                              <a:avLst/>
                              <a:gdLst>
                                <a:gd name="T0" fmla="*/ 6 w 7"/>
                                <a:gd name="T1" fmla="*/ 14 h 15"/>
                                <a:gd name="T2" fmla="*/ 6 w 7"/>
                                <a:gd name="T3" fmla="*/ 2 h 15"/>
                                <a:gd name="T4" fmla="*/ 6 w 7"/>
                                <a:gd name="T5" fmla="*/ 2 h 15"/>
                                <a:gd name="T6" fmla="*/ 5 w 7"/>
                                <a:gd name="T7" fmla="*/ 1 h 15"/>
                                <a:gd name="T8" fmla="*/ 4 w 7"/>
                                <a:gd name="T9" fmla="*/ 0 h 15"/>
                                <a:gd name="T10" fmla="*/ 3 w 7"/>
                                <a:gd name="T11" fmla="*/ 0 h 15"/>
                                <a:gd name="T12" fmla="*/ 2 w 7"/>
                                <a:gd name="T13" fmla="*/ 0 h 15"/>
                                <a:gd name="T14" fmla="*/ 1 w 7"/>
                                <a:gd name="T15" fmla="*/ 1 h 15"/>
                                <a:gd name="T16" fmla="*/ 1 w 7"/>
                                <a:gd name="T17" fmla="*/ 1 h 15"/>
                                <a:gd name="T18" fmla="*/ 0 w 7"/>
                                <a:gd name="T19" fmla="*/ 2 h 15"/>
                                <a:gd name="T20" fmla="*/ 0 w 7"/>
                                <a:gd name="T21" fmla="*/ 3 h 15"/>
                                <a:gd name="T22" fmla="*/ 0 w 7"/>
                                <a:gd name="T23" fmla="*/ 14 h 15"/>
                                <a:gd name="T24" fmla="*/ 6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14"/>
                                  </a:moveTo>
                                  <a:lnTo>
                                    <a:pt x="6" y="2"/>
                                  </a:lnTo>
                                  <a:lnTo>
                                    <a:pt x="5" y="1"/>
                                  </a:lnTo>
                                  <a:lnTo>
                                    <a:pt x="4" y="0"/>
                                  </a:lnTo>
                                  <a:lnTo>
                                    <a:pt x="3" y="0"/>
                                  </a:lnTo>
                                  <a:lnTo>
                                    <a:pt x="2" y="0"/>
                                  </a:lnTo>
                                  <a:lnTo>
                                    <a:pt x="1" y="1"/>
                                  </a:lnTo>
                                  <a:lnTo>
                                    <a:pt x="0" y="2"/>
                                  </a:lnTo>
                                  <a:lnTo>
                                    <a:pt x="0" y="3"/>
                                  </a:lnTo>
                                  <a:lnTo>
                                    <a:pt x="0" y="14"/>
                                  </a:lnTo>
                                  <a:lnTo>
                                    <a:pt x="6" y="1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85" name="Freeform 1259"/>
                            <p:cNvSpPr>
                              <a:spLocks/>
                            </p:cNvSpPr>
                            <p:nvPr/>
                          </p:nvSpPr>
                          <p:spPr bwMode="auto">
                            <a:xfrm>
                              <a:off x="1736" y="915"/>
                              <a:ext cx="7" cy="15"/>
                            </a:xfrm>
                            <a:custGeom>
                              <a:avLst/>
                              <a:gdLst>
                                <a:gd name="T0" fmla="*/ 6 w 7"/>
                                <a:gd name="T1" fmla="*/ 14 h 15"/>
                                <a:gd name="T2" fmla="*/ 6 w 7"/>
                                <a:gd name="T3" fmla="*/ 2 h 15"/>
                                <a:gd name="T4" fmla="*/ 6 w 7"/>
                                <a:gd name="T5" fmla="*/ 2 h 15"/>
                                <a:gd name="T6" fmla="*/ 5 w 7"/>
                                <a:gd name="T7" fmla="*/ 1 h 15"/>
                                <a:gd name="T8" fmla="*/ 4 w 7"/>
                                <a:gd name="T9" fmla="*/ 0 h 15"/>
                                <a:gd name="T10" fmla="*/ 3 w 7"/>
                                <a:gd name="T11" fmla="*/ 0 h 15"/>
                                <a:gd name="T12" fmla="*/ 2 w 7"/>
                                <a:gd name="T13" fmla="*/ 0 h 15"/>
                                <a:gd name="T14" fmla="*/ 1 w 7"/>
                                <a:gd name="T15" fmla="*/ 1 h 15"/>
                                <a:gd name="T16" fmla="*/ 1 w 7"/>
                                <a:gd name="T17" fmla="*/ 1 h 15"/>
                                <a:gd name="T18" fmla="*/ 0 w 7"/>
                                <a:gd name="T19" fmla="*/ 2 h 15"/>
                                <a:gd name="T20" fmla="*/ 0 w 7"/>
                                <a:gd name="T21" fmla="*/ 3 h 15"/>
                                <a:gd name="T22" fmla="*/ 0 w 7"/>
                                <a:gd name="T23" fmla="*/ 14 h 15"/>
                                <a:gd name="T24" fmla="*/ 6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14"/>
                                  </a:moveTo>
                                  <a:lnTo>
                                    <a:pt x="6" y="2"/>
                                  </a:lnTo>
                                  <a:lnTo>
                                    <a:pt x="5" y="1"/>
                                  </a:lnTo>
                                  <a:lnTo>
                                    <a:pt x="4" y="0"/>
                                  </a:lnTo>
                                  <a:lnTo>
                                    <a:pt x="3" y="0"/>
                                  </a:lnTo>
                                  <a:lnTo>
                                    <a:pt x="2" y="0"/>
                                  </a:lnTo>
                                  <a:lnTo>
                                    <a:pt x="1" y="1"/>
                                  </a:lnTo>
                                  <a:lnTo>
                                    <a:pt x="0" y="2"/>
                                  </a:lnTo>
                                  <a:lnTo>
                                    <a:pt x="0" y="3"/>
                                  </a:lnTo>
                                  <a:lnTo>
                                    <a:pt x="0" y="14"/>
                                  </a:lnTo>
                                  <a:lnTo>
                                    <a:pt x="6" y="14"/>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77" name="Group 1260"/>
                          <p:cNvGrpSpPr>
                            <a:grpSpLocks/>
                          </p:cNvGrpSpPr>
                          <p:nvPr/>
                        </p:nvGrpSpPr>
                        <p:grpSpPr bwMode="auto">
                          <a:xfrm>
                            <a:off x="1746" y="910"/>
                            <a:ext cx="5" cy="5"/>
                            <a:chOff x="1746" y="910"/>
                            <a:chExt cx="5" cy="5"/>
                          </a:xfrm>
                        </p:grpSpPr>
                        <p:sp>
                          <p:nvSpPr>
                            <p:cNvPr id="878" name="AutoShape 1261"/>
                            <p:cNvSpPr>
                              <a:spLocks noChangeArrowheads="1"/>
                            </p:cNvSpPr>
                            <p:nvPr/>
                          </p:nvSpPr>
                          <p:spPr bwMode="auto">
                            <a:xfrm>
                              <a:off x="1746" y="912"/>
                              <a:ext cx="5" cy="1"/>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79" name="Line 1262"/>
                            <p:cNvSpPr>
                              <a:spLocks noChangeShapeType="1"/>
                            </p:cNvSpPr>
                            <p:nvPr/>
                          </p:nvSpPr>
                          <p:spPr bwMode="auto">
                            <a:xfrm>
                              <a:off x="1747" y="911"/>
                              <a:ext cx="3" cy="4"/>
                            </a:xfrm>
                            <a:prstGeom prst="line">
                              <a:avLst/>
                            </a:prstGeom>
                            <a:noFill/>
                            <a:ln w="12700">
                              <a:solidFill>
                                <a:schemeClr val="tx1"/>
                              </a:solidFill>
                              <a:round/>
                              <a:headEnd/>
                              <a:tailEnd/>
                            </a:ln>
                          </p:spPr>
                          <p:txBody>
                            <a:bodyPr wrap="none" anchor="ctr"/>
                            <a:lstStyle/>
                            <a:p>
                              <a:endParaRPr lang="it-IT"/>
                            </a:p>
                          </p:txBody>
                        </p:sp>
                        <p:sp>
                          <p:nvSpPr>
                            <p:cNvPr id="880" name="Line 1263"/>
                            <p:cNvSpPr>
                              <a:spLocks noChangeShapeType="1"/>
                            </p:cNvSpPr>
                            <p:nvPr/>
                          </p:nvSpPr>
                          <p:spPr bwMode="auto">
                            <a:xfrm>
                              <a:off x="1746" y="910"/>
                              <a:ext cx="4" cy="1"/>
                            </a:xfrm>
                            <a:prstGeom prst="line">
                              <a:avLst/>
                            </a:prstGeom>
                            <a:noFill/>
                            <a:ln w="12700">
                              <a:solidFill>
                                <a:schemeClr val="tx1"/>
                              </a:solidFill>
                              <a:round/>
                              <a:headEnd/>
                              <a:tailEnd/>
                            </a:ln>
                          </p:spPr>
                          <p:txBody>
                            <a:bodyPr wrap="none" anchor="ctr"/>
                            <a:lstStyle/>
                            <a:p>
                              <a:endParaRPr lang="it-IT"/>
                            </a:p>
                          </p:txBody>
                        </p:sp>
                      </p:grpSp>
                    </p:grpSp>
                    <p:grpSp>
                      <p:nvGrpSpPr>
                        <p:cNvPr id="854" name="Group 1264"/>
                        <p:cNvGrpSpPr>
                          <a:grpSpLocks/>
                        </p:cNvGrpSpPr>
                        <p:nvPr/>
                      </p:nvGrpSpPr>
                      <p:grpSpPr bwMode="auto">
                        <a:xfrm>
                          <a:off x="1616" y="908"/>
                          <a:ext cx="23" cy="20"/>
                          <a:chOff x="1616" y="908"/>
                          <a:chExt cx="23" cy="20"/>
                        </a:xfrm>
                      </p:grpSpPr>
                      <p:grpSp>
                        <p:nvGrpSpPr>
                          <p:cNvPr id="866" name="Group 1265"/>
                          <p:cNvGrpSpPr>
                            <a:grpSpLocks/>
                          </p:cNvGrpSpPr>
                          <p:nvPr/>
                        </p:nvGrpSpPr>
                        <p:grpSpPr bwMode="auto">
                          <a:xfrm>
                            <a:off x="1616" y="913"/>
                            <a:ext cx="23" cy="15"/>
                            <a:chOff x="1616" y="913"/>
                            <a:chExt cx="23" cy="15"/>
                          </a:xfrm>
                        </p:grpSpPr>
                        <p:sp>
                          <p:nvSpPr>
                            <p:cNvPr id="871" name="Rectangle 1266"/>
                            <p:cNvSpPr>
                              <a:spLocks noChangeArrowheads="1"/>
                            </p:cNvSpPr>
                            <p:nvPr/>
                          </p:nvSpPr>
                          <p:spPr bwMode="auto">
                            <a:xfrm>
                              <a:off x="1622" y="917"/>
                              <a:ext cx="10" cy="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872" name="Oval 1267"/>
                            <p:cNvSpPr>
                              <a:spLocks noChangeArrowheads="1"/>
                            </p:cNvSpPr>
                            <p:nvPr/>
                          </p:nvSpPr>
                          <p:spPr bwMode="auto">
                            <a:xfrm>
                              <a:off x="1625" y="917"/>
                              <a:ext cx="5" cy="1"/>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73" name="Freeform 1268"/>
                            <p:cNvSpPr>
                              <a:spLocks/>
                            </p:cNvSpPr>
                            <p:nvPr/>
                          </p:nvSpPr>
                          <p:spPr bwMode="auto">
                            <a:xfrm>
                              <a:off x="1616" y="918"/>
                              <a:ext cx="23" cy="10"/>
                            </a:xfrm>
                            <a:custGeom>
                              <a:avLst/>
                              <a:gdLst>
                                <a:gd name="T0" fmla="*/ 0 w 23"/>
                                <a:gd name="T1" fmla="*/ 1 h 10"/>
                                <a:gd name="T2" fmla="*/ 0 w 23"/>
                                <a:gd name="T3" fmla="*/ 9 h 10"/>
                                <a:gd name="T4" fmla="*/ 22 w 23"/>
                                <a:gd name="T5" fmla="*/ 9 h 10"/>
                                <a:gd name="T6" fmla="*/ 22 w 23"/>
                                <a:gd name="T7" fmla="*/ 0 h 10"/>
                                <a:gd name="T8" fmla="*/ 22 w 23"/>
                                <a:gd name="T9" fmla="*/ 0 h 10"/>
                                <a:gd name="T10" fmla="*/ 0 60000 65536"/>
                                <a:gd name="T11" fmla="*/ 0 60000 65536"/>
                                <a:gd name="T12" fmla="*/ 0 60000 65536"/>
                                <a:gd name="T13" fmla="*/ 0 60000 65536"/>
                                <a:gd name="T14" fmla="*/ 0 60000 65536"/>
                                <a:gd name="T15" fmla="*/ 0 w 23"/>
                                <a:gd name="T16" fmla="*/ 0 h 10"/>
                                <a:gd name="T17" fmla="*/ 23 w 23"/>
                                <a:gd name="T18" fmla="*/ 10 h 10"/>
                              </a:gdLst>
                              <a:ahLst/>
                              <a:cxnLst>
                                <a:cxn ang="T10">
                                  <a:pos x="T0" y="T1"/>
                                </a:cxn>
                                <a:cxn ang="T11">
                                  <a:pos x="T2" y="T3"/>
                                </a:cxn>
                                <a:cxn ang="T12">
                                  <a:pos x="T4" y="T5"/>
                                </a:cxn>
                                <a:cxn ang="T13">
                                  <a:pos x="T6" y="T7"/>
                                </a:cxn>
                                <a:cxn ang="T14">
                                  <a:pos x="T8" y="T9"/>
                                </a:cxn>
                              </a:cxnLst>
                              <a:rect l="T15" t="T16" r="T17" b="T18"/>
                              <a:pathLst>
                                <a:path w="23" h="10">
                                  <a:moveTo>
                                    <a:pt x="0" y="1"/>
                                  </a:moveTo>
                                  <a:lnTo>
                                    <a:pt x="0" y="9"/>
                                  </a:lnTo>
                                  <a:lnTo>
                                    <a:pt x="22" y="9"/>
                                  </a:lnTo>
                                  <a:lnTo>
                                    <a:pt x="22"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74" name="Freeform 1269"/>
                            <p:cNvSpPr>
                              <a:spLocks/>
                            </p:cNvSpPr>
                            <p:nvPr/>
                          </p:nvSpPr>
                          <p:spPr bwMode="auto">
                            <a:xfrm>
                              <a:off x="1634" y="913"/>
                              <a:ext cx="5" cy="15"/>
                            </a:xfrm>
                            <a:custGeom>
                              <a:avLst/>
                              <a:gdLst>
                                <a:gd name="T0" fmla="*/ 4 w 5"/>
                                <a:gd name="T1" fmla="*/ 14 h 15"/>
                                <a:gd name="T2" fmla="*/ 4 w 5"/>
                                <a:gd name="T3" fmla="*/ 2 h 15"/>
                                <a:gd name="T4" fmla="*/ 4 w 5"/>
                                <a:gd name="T5" fmla="*/ 2 h 15"/>
                                <a:gd name="T6" fmla="*/ 3 w 5"/>
                                <a:gd name="T7" fmla="*/ 1 h 15"/>
                                <a:gd name="T8" fmla="*/ 3 w 5"/>
                                <a:gd name="T9" fmla="*/ 0 h 15"/>
                                <a:gd name="T10" fmla="*/ 2 w 5"/>
                                <a:gd name="T11" fmla="*/ 0 h 15"/>
                                <a:gd name="T12" fmla="*/ 2 w 5"/>
                                <a:gd name="T13" fmla="*/ 0 h 15"/>
                                <a:gd name="T14" fmla="*/ 1 w 5"/>
                                <a:gd name="T15" fmla="*/ 1 h 15"/>
                                <a:gd name="T16" fmla="*/ 0 w 5"/>
                                <a:gd name="T17" fmla="*/ 1 h 15"/>
                                <a:gd name="T18" fmla="*/ 0 w 5"/>
                                <a:gd name="T19" fmla="*/ 2 h 15"/>
                                <a:gd name="T20" fmla="*/ 0 w 5"/>
                                <a:gd name="T21" fmla="*/ 3 h 15"/>
                                <a:gd name="T22" fmla="*/ 0 w 5"/>
                                <a:gd name="T23" fmla="*/ 14 h 15"/>
                                <a:gd name="T24" fmla="*/ 4 w 5"/>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15"/>
                                <a:gd name="T41" fmla="*/ 5 w 5"/>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15">
                                  <a:moveTo>
                                    <a:pt x="4" y="14"/>
                                  </a:moveTo>
                                  <a:lnTo>
                                    <a:pt x="4" y="2"/>
                                  </a:lnTo>
                                  <a:lnTo>
                                    <a:pt x="3" y="1"/>
                                  </a:lnTo>
                                  <a:lnTo>
                                    <a:pt x="3" y="0"/>
                                  </a:lnTo>
                                  <a:lnTo>
                                    <a:pt x="2" y="0"/>
                                  </a:lnTo>
                                  <a:lnTo>
                                    <a:pt x="1" y="1"/>
                                  </a:lnTo>
                                  <a:lnTo>
                                    <a:pt x="0" y="1"/>
                                  </a:lnTo>
                                  <a:lnTo>
                                    <a:pt x="0" y="2"/>
                                  </a:lnTo>
                                  <a:lnTo>
                                    <a:pt x="0" y="3"/>
                                  </a:lnTo>
                                  <a:lnTo>
                                    <a:pt x="0" y="14"/>
                                  </a:lnTo>
                                  <a:lnTo>
                                    <a:pt x="4" y="1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75" name="Freeform 1270"/>
                            <p:cNvSpPr>
                              <a:spLocks/>
                            </p:cNvSpPr>
                            <p:nvPr/>
                          </p:nvSpPr>
                          <p:spPr bwMode="auto">
                            <a:xfrm>
                              <a:off x="1616" y="913"/>
                              <a:ext cx="7" cy="15"/>
                            </a:xfrm>
                            <a:custGeom>
                              <a:avLst/>
                              <a:gdLst>
                                <a:gd name="T0" fmla="*/ 6 w 7"/>
                                <a:gd name="T1" fmla="*/ 14 h 15"/>
                                <a:gd name="T2" fmla="*/ 6 w 7"/>
                                <a:gd name="T3" fmla="*/ 2 h 15"/>
                                <a:gd name="T4" fmla="*/ 6 w 7"/>
                                <a:gd name="T5" fmla="*/ 2 h 15"/>
                                <a:gd name="T6" fmla="*/ 5 w 7"/>
                                <a:gd name="T7" fmla="*/ 1 h 15"/>
                                <a:gd name="T8" fmla="*/ 4 w 7"/>
                                <a:gd name="T9" fmla="*/ 0 h 15"/>
                                <a:gd name="T10" fmla="*/ 3 w 7"/>
                                <a:gd name="T11" fmla="*/ 0 h 15"/>
                                <a:gd name="T12" fmla="*/ 2 w 7"/>
                                <a:gd name="T13" fmla="*/ 0 h 15"/>
                                <a:gd name="T14" fmla="*/ 1 w 7"/>
                                <a:gd name="T15" fmla="*/ 1 h 15"/>
                                <a:gd name="T16" fmla="*/ 1 w 7"/>
                                <a:gd name="T17" fmla="*/ 1 h 15"/>
                                <a:gd name="T18" fmla="*/ 0 w 7"/>
                                <a:gd name="T19" fmla="*/ 2 h 15"/>
                                <a:gd name="T20" fmla="*/ 0 w 7"/>
                                <a:gd name="T21" fmla="*/ 3 h 15"/>
                                <a:gd name="T22" fmla="*/ 0 w 7"/>
                                <a:gd name="T23" fmla="*/ 14 h 15"/>
                                <a:gd name="T24" fmla="*/ 6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14"/>
                                  </a:moveTo>
                                  <a:lnTo>
                                    <a:pt x="6" y="2"/>
                                  </a:lnTo>
                                  <a:lnTo>
                                    <a:pt x="5" y="1"/>
                                  </a:lnTo>
                                  <a:lnTo>
                                    <a:pt x="4" y="0"/>
                                  </a:lnTo>
                                  <a:lnTo>
                                    <a:pt x="3" y="0"/>
                                  </a:lnTo>
                                  <a:lnTo>
                                    <a:pt x="2" y="0"/>
                                  </a:lnTo>
                                  <a:lnTo>
                                    <a:pt x="1" y="1"/>
                                  </a:lnTo>
                                  <a:lnTo>
                                    <a:pt x="0" y="2"/>
                                  </a:lnTo>
                                  <a:lnTo>
                                    <a:pt x="0" y="3"/>
                                  </a:lnTo>
                                  <a:lnTo>
                                    <a:pt x="0" y="14"/>
                                  </a:lnTo>
                                  <a:lnTo>
                                    <a:pt x="6" y="14"/>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67" name="Group 1271"/>
                          <p:cNvGrpSpPr>
                            <a:grpSpLocks/>
                          </p:cNvGrpSpPr>
                          <p:nvPr/>
                        </p:nvGrpSpPr>
                        <p:grpSpPr bwMode="auto">
                          <a:xfrm>
                            <a:off x="1625" y="908"/>
                            <a:ext cx="7" cy="7"/>
                            <a:chOff x="1625" y="908"/>
                            <a:chExt cx="7" cy="7"/>
                          </a:xfrm>
                        </p:grpSpPr>
                        <p:sp>
                          <p:nvSpPr>
                            <p:cNvPr id="868" name="AutoShape 1272"/>
                            <p:cNvSpPr>
                              <a:spLocks noChangeArrowheads="1"/>
                            </p:cNvSpPr>
                            <p:nvPr/>
                          </p:nvSpPr>
                          <p:spPr bwMode="auto">
                            <a:xfrm>
                              <a:off x="1625" y="908"/>
                              <a:ext cx="7" cy="7"/>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69" name="Line 1273"/>
                            <p:cNvSpPr>
                              <a:spLocks noChangeShapeType="1"/>
                            </p:cNvSpPr>
                            <p:nvPr/>
                          </p:nvSpPr>
                          <p:spPr bwMode="auto">
                            <a:xfrm>
                              <a:off x="1627" y="911"/>
                              <a:ext cx="3" cy="2"/>
                            </a:xfrm>
                            <a:prstGeom prst="line">
                              <a:avLst/>
                            </a:prstGeom>
                            <a:noFill/>
                            <a:ln w="12700">
                              <a:solidFill>
                                <a:schemeClr val="tx1"/>
                              </a:solidFill>
                              <a:round/>
                              <a:headEnd/>
                              <a:tailEnd/>
                            </a:ln>
                          </p:spPr>
                          <p:txBody>
                            <a:bodyPr wrap="none" anchor="ctr"/>
                            <a:lstStyle/>
                            <a:p>
                              <a:endParaRPr lang="it-IT"/>
                            </a:p>
                          </p:txBody>
                        </p:sp>
                        <p:sp>
                          <p:nvSpPr>
                            <p:cNvPr id="870" name="Line 1274"/>
                            <p:cNvSpPr>
                              <a:spLocks noChangeShapeType="1"/>
                            </p:cNvSpPr>
                            <p:nvPr/>
                          </p:nvSpPr>
                          <p:spPr bwMode="auto">
                            <a:xfrm>
                              <a:off x="1626" y="908"/>
                              <a:ext cx="4" cy="3"/>
                            </a:xfrm>
                            <a:prstGeom prst="line">
                              <a:avLst/>
                            </a:prstGeom>
                            <a:noFill/>
                            <a:ln w="12700">
                              <a:solidFill>
                                <a:schemeClr val="tx1"/>
                              </a:solidFill>
                              <a:round/>
                              <a:headEnd/>
                              <a:tailEnd/>
                            </a:ln>
                          </p:spPr>
                          <p:txBody>
                            <a:bodyPr wrap="none" anchor="ctr"/>
                            <a:lstStyle/>
                            <a:p>
                              <a:endParaRPr lang="it-IT"/>
                            </a:p>
                          </p:txBody>
                        </p:sp>
                      </p:grpSp>
                    </p:grpSp>
                    <p:grpSp>
                      <p:nvGrpSpPr>
                        <p:cNvPr id="855" name="Group 1275"/>
                        <p:cNvGrpSpPr>
                          <a:grpSpLocks/>
                        </p:cNvGrpSpPr>
                        <p:nvPr/>
                      </p:nvGrpSpPr>
                      <p:grpSpPr bwMode="auto">
                        <a:xfrm>
                          <a:off x="1585" y="908"/>
                          <a:ext cx="24" cy="20"/>
                          <a:chOff x="1585" y="908"/>
                          <a:chExt cx="24" cy="20"/>
                        </a:xfrm>
                      </p:grpSpPr>
                      <p:grpSp>
                        <p:nvGrpSpPr>
                          <p:cNvPr id="856" name="Group 1276"/>
                          <p:cNvGrpSpPr>
                            <a:grpSpLocks/>
                          </p:cNvGrpSpPr>
                          <p:nvPr/>
                        </p:nvGrpSpPr>
                        <p:grpSpPr bwMode="auto">
                          <a:xfrm>
                            <a:off x="1585" y="913"/>
                            <a:ext cx="24" cy="15"/>
                            <a:chOff x="1585" y="913"/>
                            <a:chExt cx="24" cy="15"/>
                          </a:xfrm>
                        </p:grpSpPr>
                        <p:sp>
                          <p:nvSpPr>
                            <p:cNvPr id="861" name="Rectangle 1277"/>
                            <p:cNvSpPr>
                              <a:spLocks noChangeArrowheads="1"/>
                            </p:cNvSpPr>
                            <p:nvPr/>
                          </p:nvSpPr>
                          <p:spPr bwMode="auto">
                            <a:xfrm>
                              <a:off x="1593" y="917"/>
                              <a:ext cx="7" cy="6"/>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862" name="Oval 1278"/>
                            <p:cNvSpPr>
                              <a:spLocks noChangeArrowheads="1"/>
                            </p:cNvSpPr>
                            <p:nvPr/>
                          </p:nvSpPr>
                          <p:spPr bwMode="auto">
                            <a:xfrm>
                              <a:off x="1594" y="917"/>
                              <a:ext cx="4" cy="1"/>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63" name="Freeform 1279"/>
                            <p:cNvSpPr>
                              <a:spLocks/>
                            </p:cNvSpPr>
                            <p:nvPr/>
                          </p:nvSpPr>
                          <p:spPr bwMode="auto">
                            <a:xfrm>
                              <a:off x="1585" y="918"/>
                              <a:ext cx="24" cy="10"/>
                            </a:xfrm>
                            <a:custGeom>
                              <a:avLst/>
                              <a:gdLst>
                                <a:gd name="T0" fmla="*/ 0 w 24"/>
                                <a:gd name="T1" fmla="*/ 1 h 10"/>
                                <a:gd name="T2" fmla="*/ 0 w 24"/>
                                <a:gd name="T3" fmla="*/ 9 h 10"/>
                                <a:gd name="T4" fmla="*/ 23 w 24"/>
                                <a:gd name="T5" fmla="*/ 9 h 10"/>
                                <a:gd name="T6" fmla="*/ 23 w 24"/>
                                <a:gd name="T7" fmla="*/ 0 h 10"/>
                                <a:gd name="T8" fmla="*/ 23 w 24"/>
                                <a:gd name="T9" fmla="*/ 0 h 10"/>
                                <a:gd name="T10" fmla="*/ 0 60000 65536"/>
                                <a:gd name="T11" fmla="*/ 0 60000 65536"/>
                                <a:gd name="T12" fmla="*/ 0 60000 65536"/>
                                <a:gd name="T13" fmla="*/ 0 60000 65536"/>
                                <a:gd name="T14" fmla="*/ 0 60000 65536"/>
                                <a:gd name="T15" fmla="*/ 0 w 24"/>
                                <a:gd name="T16" fmla="*/ 0 h 10"/>
                                <a:gd name="T17" fmla="*/ 24 w 24"/>
                                <a:gd name="T18" fmla="*/ 10 h 10"/>
                              </a:gdLst>
                              <a:ahLst/>
                              <a:cxnLst>
                                <a:cxn ang="T10">
                                  <a:pos x="T0" y="T1"/>
                                </a:cxn>
                                <a:cxn ang="T11">
                                  <a:pos x="T2" y="T3"/>
                                </a:cxn>
                                <a:cxn ang="T12">
                                  <a:pos x="T4" y="T5"/>
                                </a:cxn>
                                <a:cxn ang="T13">
                                  <a:pos x="T6" y="T7"/>
                                </a:cxn>
                                <a:cxn ang="T14">
                                  <a:pos x="T8" y="T9"/>
                                </a:cxn>
                              </a:cxnLst>
                              <a:rect l="T15" t="T16" r="T17" b="T18"/>
                              <a:pathLst>
                                <a:path w="24" h="10">
                                  <a:moveTo>
                                    <a:pt x="0" y="1"/>
                                  </a:moveTo>
                                  <a:lnTo>
                                    <a:pt x="0" y="9"/>
                                  </a:lnTo>
                                  <a:lnTo>
                                    <a:pt x="23" y="9"/>
                                  </a:lnTo>
                                  <a:lnTo>
                                    <a:pt x="23" y="0"/>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64" name="Freeform 1280"/>
                            <p:cNvSpPr>
                              <a:spLocks/>
                            </p:cNvSpPr>
                            <p:nvPr/>
                          </p:nvSpPr>
                          <p:spPr bwMode="auto">
                            <a:xfrm>
                              <a:off x="1602" y="913"/>
                              <a:ext cx="7" cy="15"/>
                            </a:xfrm>
                            <a:custGeom>
                              <a:avLst/>
                              <a:gdLst>
                                <a:gd name="T0" fmla="*/ 6 w 7"/>
                                <a:gd name="T1" fmla="*/ 14 h 15"/>
                                <a:gd name="T2" fmla="*/ 6 w 7"/>
                                <a:gd name="T3" fmla="*/ 2 h 15"/>
                                <a:gd name="T4" fmla="*/ 6 w 7"/>
                                <a:gd name="T5" fmla="*/ 2 h 15"/>
                                <a:gd name="T6" fmla="*/ 5 w 7"/>
                                <a:gd name="T7" fmla="*/ 1 h 15"/>
                                <a:gd name="T8" fmla="*/ 4 w 7"/>
                                <a:gd name="T9" fmla="*/ 0 h 15"/>
                                <a:gd name="T10" fmla="*/ 3 w 7"/>
                                <a:gd name="T11" fmla="*/ 0 h 15"/>
                                <a:gd name="T12" fmla="*/ 2 w 7"/>
                                <a:gd name="T13" fmla="*/ 0 h 15"/>
                                <a:gd name="T14" fmla="*/ 1 w 7"/>
                                <a:gd name="T15" fmla="*/ 1 h 15"/>
                                <a:gd name="T16" fmla="*/ 1 w 7"/>
                                <a:gd name="T17" fmla="*/ 1 h 15"/>
                                <a:gd name="T18" fmla="*/ 0 w 7"/>
                                <a:gd name="T19" fmla="*/ 2 h 15"/>
                                <a:gd name="T20" fmla="*/ 0 w 7"/>
                                <a:gd name="T21" fmla="*/ 3 h 15"/>
                                <a:gd name="T22" fmla="*/ 0 w 7"/>
                                <a:gd name="T23" fmla="*/ 14 h 15"/>
                                <a:gd name="T24" fmla="*/ 6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14"/>
                                  </a:moveTo>
                                  <a:lnTo>
                                    <a:pt x="6" y="2"/>
                                  </a:lnTo>
                                  <a:lnTo>
                                    <a:pt x="5" y="1"/>
                                  </a:lnTo>
                                  <a:lnTo>
                                    <a:pt x="4" y="0"/>
                                  </a:lnTo>
                                  <a:lnTo>
                                    <a:pt x="3" y="0"/>
                                  </a:lnTo>
                                  <a:lnTo>
                                    <a:pt x="2" y="0"/>
                                  </a:lnTo>
                                  <a:lnTo>
                                    <a:pt x="1" y="1"/>
                                  </a:lnTo>
                                  <a:lnTo>
                                    <a:pt x="0" y="2"/>
                                  </a:lnTo>
                                  <a:lnTo>
                                    <a:pt x="0" y="3"/>
                                  </a:lnTo>
                                  <a:lnTo>
                                    <a:pt x="0" y="14"/>
                                  </a:lnTo>
                                  <a:lnTo>
                                    <a:pt x="6" y="1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65" name="Freeform 1281"/>
                            <p:cNvSpPr>
                              <a:spLocks/>
                            </p:cNvSpPr>
                            <p:nvPr/>
                          </p:nvSpPr>
                          <p:spPr bwMode="auto">
                            <a:xfrm>
                              <a:off x="1585" y="913"/>
                              <a:ext cx="7" cy="15"/>
                            </a:xfrm>
                            <a:custGeom>
                              <a:avLst/>
                              <a:gdLst>
                                <a:gd name="T0" fmla="*/ 6 w 7"/>
                                <a:gd name="T1" fmla="*/ 14 h 15"/>
                                <a:gd name="T2" fmla="*/ 6 w 7"/>
                                <a:gd name="T3" fmla="*/ 2 h 15"/>
                                <a:gd name="T4" fmla="*/ 6 w 7"/>
                                <a:gd name="T5" fmla="*/ 2 h 15"/>
                                <a:gd name="T6" fmla="*/ 5 w 7"/>
                                <a:gd name="T7" fmla="*/ 1 h 15"/>
                                <a:gd name="T8" fmla="*/ 4 w 7"/>
                                <a:gd name="T9" fmla="*/ 0 h 15"/>
                                <a:gd name="T10" fmla="*/ 3 w 7"/>
                                <a:gd name="T11" fmla="*/ 0 h 15"/>
                                <a:gd name="T12" fmla="*/ 2 w 7"/>
                                <a:gd name="T13" fmla="*/ 0 h 15"/>
                                <a:gd name="T14" fmla="*/ 1 w 7"/>
                                <a:gd name="T15" fmla="*/ 1 h 15"/>
                                <a:gd name="T16" fmla="*/ 1 w 7"/>
                                <a:gd name="T17" fmla="*/ 1 h 15"/>
                                <a:gd name="T18" fmla="*/ 0 w 7"/>
                                <a:gd name="T19" fmla="*/ 2 h 15"/>
                                <a:gd name="T20" fmla="*/ 0 w 7"/>
                                <a:gd name="T21" fmla="*/ 3 h 15"/>
                                <a:gd name="T22" fmla="*/ 0 w 7"/>
                                <a:gd name="T23" fmla="*/ 14 h 15"/>
                                <a:gd name="T24" fmla="*/ 6 w 7"/>
                                <a:gd name="T25" fmla="*/ 14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5"/>
                                <a:gd name="T41" fmla="*/ 7 w 7"/>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5">
                                  <a:moveTo>
                                    <a:pt x="6" y="14"/>
                                  </a:moveTo>
                                  <a:lnTo>
                                    <a:pt x="6" y="2"/>
                                  </a:lnTo>
                                  <a:lnTo>
                                    <a:pt x="5" y="1"/>
                                  </a:lnTo>
                                  <a:lnTo>
                                    <a:pt x="4" y="0"/>
                                  </a:lnTo>
                                  <a:lnTo>
                                    <a:pt x="3" y="0"/>
                                  </a:lnTo>
                                  <a:lnTo>
                                    <a:pt x="2" y="0"/>
                                  </a:lnTo>
                                  <a:lnTo>
                                    <a:pt x="1" y="1"/>
                                  </a:lnTo>
                                  <a:lnTo>
                                    <a:pt x="0" y="2"/>
                                  </a:lnTo>
                                  <a:lnTo>
                                    <a:pt x="0" y="3"/>
                                  </a:lnTo>
                                  <a:lnTo>
                                    <a:pt x="0" y="14"/>
                                  </a:lnTo>
                                  <a:lnTo>
                                    <a:pt x="6" y="14"/>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57" name="Group 1282"/>
                          <p:cNvGrpSpPr>
                            <a:grpSpLocks/>
                          </p:cNvGrpSpPr>
                          <p:nvPr/>
                        </p:nvGrpSpPr>
                        <p:grpSpPr bwMode="auto">
                          <a:xfrm>
                            <a:off x="1594" y="908"/>
                            <a:ext cx="6" cy="7"/>
                            <a:chOff x="1594" y="908"/>
                            <a:chExt cx="6" cy="7"/>
                          </a:xfrm>
                        </p:grpSpPr>
                        <p:sp>
                          <p:nvSpPr>
                            <p:cNvPr id="858" name="AutoShape 1283"/>
                            <p:cNvSpPr>
                              <a:spLocks noChangeArrowheads="1"/>
                            </p:cNvSpPr>
                            <p:nvPr/>
                          </p:nvSpPr>
                          <p:spPr bwMode="auto">
                            <a:xfrm>
                              <a:off x="1594" y="908"/>
                              <a:ext cx="6" cy="7"/>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59" name="Line 1284"/>
                            <p:cNvSpPr>
                              <a:spLocks noChangeShapeType="1"/>
                            </p:cNvSpPr>
                            <p:nvPr/>
                          </p:nvSpPr>
                          <p:spPr bwMode="auto">
                            <a:xfrm>
                              <a:off x="1596" y="911"/>
                              <a:ext cx="2" cy="2"/>
                            </a:xfrm>
                            <a:prstGeom prst="line">
                              <a:avLst/>
                            </a:prstGeom>
                            <a:noFill/>
                            <a:ln w="12700">
                              <a:solidFill>
                                <a:schemeClr val="tx1"/>
                              </a:solidFill>
                              <a:round/>
                              <a:headEnd/>
                              <a:tailEnd/>
                            </a:ln>
                          </p:spPr>
                          <p:txBody>
                            <a:bodyPr wrap="none" anchor="ctr"/>
                            <a:lstStyle/>
                            <a:p>
                              <a:endParaRPr lang="it-IT"/>
                            </a:p>
                          </p:txBody>
                        </p:sp>
                        <p:sp>
                          <p:nvSpPr>
                            <p:cNvPr id="860" name="Line 1285"/>
                            <p:cNvSpPr>
                              <a:spLocks noChangeShapeType="1"/>
                            </p:cNvSpPr>
                            <p:nvPr/>
                          </p:nvSpPr>
                          <p:spPr bwMode="auto">
                            <a:xfrm>
                              <a:off x="1595" y="908"/>
                              <a:ext cx="3" cy="3"/>
                            </a:xfrm>
                            <a:prstGeom prst="line">
                              <a:avLst/>
                            </a:prstGeom>
                            <a:noFill/>
                            <a:ln w="12700">
                              <a:solidFill>
                                <a:schemeClr val="tx1"/>
                              </a:solidFill>
                              <a:round/>
                              <a:headEnd/>
                              <a:tailEnd/>
                            </a:ln>
                          </p:spPr>
                          <p:txBody>
                            <a:bodyPr wrap="none" anchor="ctr"/>
                            <a:lstStyle/>
                            <a:p>
                              <a:endParaRPr lang="it-IT"/>
                            </a:p>
                          </p:txBody>
                        </p:sp>
                      </p:grpSp>
                    </p:grpSp>
                  </p:grpSp>
                  <p:sp>
                    <p:nvSpPr>
                      <p:cNvPr id="177" name="Oval 1286"/>
                      <p:cNvSpPr>
                        <a:spLocks noChangeArrowheads="1"/>
                      </p:cNvSpPr>
                      <p:nvPr/>
                    </p:nvSpPr>
                    <p:spPr bwMode="auto">
                      <a:xfrm>
                        <a:off x="1940" y="1555"/>
                        <a:ext cx="200" cy="166"/>
                      </a:xfrm>
                      <a:prstGeom prst="ellipse">
                        <a:avLst/>
                      </a:prstGeom>
                      <a:gradFill rotWithShape="0">
                        <a:gsLst>
                          <a:gs pos="0">
                            <a:srgbClr val="006B61"/>
                          </a:gs>
                          <a:gs pos="50000">
                            <a:srgbClr val="4C9790"/>
                          </a:gs>
                          <a:gs pos="100000">
                            <a:srgbClr val="006B61"/>
                          </a:gs>
                        </a:gsLst>
                        <a:lin ang="18900000" scaled="1"/>
                      </a:gradFill>
                      <a:ln w="12700">
                        <a:solidFill>
                          <a:schemeClr val="tx1"/>
                        </a:solidFill>
                        <a:round/>
                        <a:headEnd/>
                        <a:tailEnd/>
                      </a:ln>
                    </p:spPr>
                    <p:txBody>
                      <a:bodyPr wrap="none" anchor="ctr"/>
                      <a:lstStyle/>
                      <a:p>
                        <a:endParaRPr lang="it-IT">
                          <a:cs typeface="Times New Roman" pitchFamily="18" charset="0"/>
                        </a:endParaRPr>
                      </a:p>
                    </p:txBody>
                  </p:sp>
                  <p:sp>
                    <p:nvSpPr>
                      <p:cNvPr id="178" name="Oval 1287"/>
                      <p:cNvSpPr>
                        <a:spLocks noChangeArrowheads="1"/>
                      </p:cNvSpPr>
                      <p:nvPr/>
                    </p:nvSpPr>
                    <p:spPr bwMode="auto">
                      <a:xfrm>
                        <a:off x="1959" y="1572"/>
                        <a:ext cx="162" cy="133"/>
                      </a:xfrm>
                      <a:prstGeom prst="ellipse">
                        <a:avLst/>
                      </a:prstGeom>
                      <a:gradFill rotWithShape="0">
                        <a:gsLst>
                          <a:gs pos="0">
                            <a:srgbClr val="006B61"/>
                          </a:gs>
                          <a:gs pos="50000">
                            <a:srgbClr val="66A6A0"/>
                          </a:gs>
                          <a:gs pos="100000">
                            <a:srgbClr val="006B61"/>
                          </a:gs>
                        </a:gsLst>
                        <a:lin ang="18900000" scaled="1"/>
                      </a:gradFill>
                      <a:ln w="12700">
                        <a:solidFill>
                          <a:schemeClr val="tx1"/>
                        </a:solidFill>
                        <a:round/>
                        <a:headEnd/>
                        <a:tailEnd/>
                      </a:ln>
                    </p:spPr>
                    <p:txBody>
                      <a:bodyPr wrap="none" anchor="ctr"/>
                      <a:lstStyle/>
                      <a:p>
                        <a:endParaRPr lang="it-IT">
                          <a:cs typeface="Times New Roman" pitchFamily="18" charset="0"/>
                        </a:endParaRPr>
                      </a:p>
                    </p:txBody>
                  </p:sp>
                  <p:sp>
                    <p:nvSpPr>
                      <p:cNvPr id="179" name="Oval 1288"/>
                      <p:cNvSpPr>
                        <a:spLocks noChangeArrowheads="1"/>
                      </p:cNvSpPr>
                      <p:nvPr/>
                    </p:nvSpPr>
                    <p:spPr bwMode="auto">
                      <a:xfrm>
                        <a:off x="2016" y="1616"/>
                        <a:ext cx="47" cy="40"/>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180" name="Freeform 1289"/>
                      <p:cNvSpPr>
                        <a:spLocks/>
                      </p:cNvSpPr>
                      <p:nvPr/>
                    </p:nvSpPr>
                    <p:spPr bwMode="auto">
                      <a:xfrm>
                        <a:off x="1896" y="1537"/>
                        <a:ext cx="278" cy="176"/>
                      </a:xfrm>
                      <a:custGeom>
                        <a:avLst/>
                        <a:gdLst>
                          <a:gd name="T0" fmla="*/ 0 w 304"/>
                          <a:gd name="T1" fmla="*/ 31 h 227"/>
                          <a:gd name="T2" fmla="*/ 103 w 304"/>
                          <a:gd name="T3" fmla="*/ 38 h 227"/>
                          <a:gd name="T4" fmla="*/ 192 w 304"/>
                          <a:gd name="T5" fmla="*/ 63 h 227"/>
                          <a:gd name="T6" fmla="*/ 193 w 304"/>
                          <a:gd name="T7" fmla="*/ 62 h 227"/>
                          <a:gd name="T8" fmla="*/ 105 w 304"/>
                          <a:gd name="T9" fmla="*/ 36 h 227"/>
                          <a:gd name="T10" fmla="*/ 49 w 304"/>
                          <a:gd name="T11" fmla="*/ 0 h 227"/>
                          <a:gd name="T12" fmla="*/ 41 w 304"/>
                          <a:gd name="T13" fmla="*/ 2 h 227"/>
                          <a:gd name="T14" fmla="*/ 35 w 304"/>
                          <a:gd name="T15" fmla="*/ 4 h 227"/>
                          <a:gd name="T16" fmla="*/ 27 w 304"/>
                          <a:gd name="T17" fmla="*/ 7 h 227"/>
                          <a:gd name="T18" fmla="*/ 21 w 304"/>
                          <a:gd name="T19" fmla="*/ 11 h 227"/>
                          <a:gd name="T20" fmla="*/ 16 w 304"/>
                          <a:gd name="T21" fmla="*/ 14 h 227"/>
                          <a:gd name="T22" fmla="*/ 12 w 304"/>
                          <a:gd name="T23" fmla="*/ 17 h 227"/>
                          <a:gd name="T24" fmla="*/ 6 w 304"/>
                          <a:gd name="T25" fmla="*/ 22 h 227"/>
                          <a:gd name="T26" fmla="*/ 5 w 304"/>
                          <a:gd name="T27" fmla="*/ 26 h 227"/>
                          <a:gd name="T28" fmla="*/ 1 w 304"/>
                          <a:gd name="T29" fmla="*/ 29 h 227"/>
                          <a:gd name="T30" fmla="*/ 0 w 304"/>
                          <a:gd name="T31" fmla="*/ 31 h 2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04"/>
                          <a:gd name="T49" fmla="*/ 0 h 227"/>
                          <a:gd name="T50" fmla="*/ 304 w 304"/>
                          <a:gd name="T51" fmla="*/ 227 h 2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04" h="227">
                            <a:moveTo>
                              <a:pt x="0" y="111"/>
                            </a:moveTo>
                            <a:lnTo>
                              <a:pt x="163" y="135"/>
                            </a:lnTo>
                            <a:lnTo>
                              <a:pt x="300" y="226"/>
                            </a:lnTo>
                            <a:lnTo>
                              <a:pt x="303" y="221"/>
                            </a:lnTo>
                            <a:lnTo>
                              <a:pt x="165" y="129"/>
                            </a:lnTo>
                            <a:lnTo>
                              <a:pt x="77" y="0"/>
                            </a:lnTo>
                            <a:lnTo>
                              <a:pt x="64" y="9"/>
                            </a:lnTo>
                            <a:lnTo>
                              <a:pt x="55" y="16"/>
                            </a:lnTo>
                            <a:lnTo>
                              <a:pt x="42" y="26"/>
                            </a:lnTo>
                            <a:lnTo>
                              <a:pt x="32" y="39"/>
                            </a:lnTo>
                            <a:lnTo>
                              <a:pt x="25" y="50"/>
                            </a:lnTo>
                            <a:lnTo>
                              <a:pt x="17" y="62"/>
                            </a:lnTo>
                            <a:lnTo>
                              <a:pt x="11" y="76"/>
                            </a:lnTo>
                            <a:lnTo>
                              <a:pt x="5" y="90"/>
                            </a:lnTo>
                            <a:lnTo>
                              <a:pt x="1" y="105"/>
                            </a:lnTo>
                            <a:lnTo>
                              <a:pt x="0" y="111"/>
                            </a:lnTo>
                          </a:path>
                        </a:pathLst>
                      </a:custGeom>
                      <a:noFill/>
                      <a:ln w="25400" cap="rnd" cmpd="sng">
                        <a:solidFill>
                          <a:srgbClr val="000000"/>
                        </a:solidFill>
                        <a:prstDash val="solid"/>
                        <a:round/>
                        <a:headEnd type="none" w="med" len="med"/>
                        <a:tailEnd type="none" w="med" len="med"/>
                      </a:ln>
                    </p:spPr>
                    <p:txBody>
                      <a:bodyPr/>
                      <a:lstStyle/>
                      <a:p>
                        <a:endParaRPr lang="it-IT"/>
                      </a:p>
                    </p:txBody>
                  </p:sp>
                  <p:sp>
                    <p:nvSpPr>
                      <p:cNvPr id="181" name="Oval 1290"/>
                      <p:cNvSpPr>
                        <a:spLocks noChangeArrowheads="1"/>
                      </p:cNvSpPr>
                      <p:nvPr/>
                    </p:nvSpPr>
                    <p:spPr bwMode="auto">
                      <a:xfrm>
                        <a:off x="2169" y="1709"/>
                        <a:ext cx="22" cy="13"/>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grpSp>
                    <p:nvGrpSpPr>
                      <p:cNvPr id="182" name="Group 1291"/>
                      <p:cNvGrpSpPr>
                        <a:grpSpLocks/>
                      </p:cNvGrpSpPr>
                      <p:nvPr/>
                    </p:nvGrpSpPr>
                    <p:grpSpPr bwMode="auto">
                      <a:xfrm>
                        <a:off x="1503" y="1777"/>
                        <a:ext cx="401" cy="246"/>
                        <a:chOff x="1121" y="516"/>
                        <a:chExt cx="440" cy="317"/>
                      </a:xfrm>
                    </p:grpSpPr>
                    <p:sp>
                      <p:nvSpPr>
                        <p:cNvPr id="702" name="Rectangle 1292"/>
                        <p:cNvSpPr>
                          <a:spLocks noChangeArrowheads="1"/>
                        </p:cNvSpPr>
                        <p:nvPr/>
                      </p:nvSpPr>
                      <p:spPr bwMode="auto">
                        <a:xfrm>
                          <a:off x="1516" y="579"/>
                          <a:ext cx="45" cy="197"/>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703" name="Rectangle 1293"/>
                        <p:cNvSpPr>
                          <a:spLocks noChangeArrowheads="1"/>
                        </p:cNvSpPr>
                        <p:nvPr/>
                      </p:nvSpPr>
                      <p:spPr bwMode="auto">
                        <a:xfrm>
                          <a:off x="1121" y="576"/>
                          <a:ext cx="36" cy="198"/>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704" name="Group 1294"/>
                        <p:cNvGrpSpPr>
                          <a:grpSpLocks/>
                        </p:cNvGrpSpPr>
                        <p:nvPr/>
                      </p:nvGrpSpPr>
                      <p:grpSpPr bwMode="auto">
                        <a:xfrm>
                          <a:off x="1160" y="588"/>
                          <a:ext cx="106" cy="172"/>
                          <a:chOff x="1148" y="1011"/>
                          <a:chExt cx="106" cy="172"/>
                        </a:xfrm>
                      </p:grpSpPr>
                      <p:sp>
                        <p:nvSpPr>
                          <p:cNvPr id="848" name="Freeform 1295"/>
                          <p:cNvSpPr>
                            <a:spLocks/>
                          </p:cNvSpPr>
                          <p:nvPr/>
                        </p:nvSpPr>
                        <p:spPr bwMode="auto">
                          <a:xfrm>
                            <a:off x="1148" y="1011"/>
                            <a:ext cx="106" cy="172"/>
                          </a:xfrm>
                          <a:custGeom>
                            <a:avLst/>
                            <a:gdLst>
                              <a:gd name="T0" fmla="*/ 104 w 106"/>
                              <a:gd name="T1" fmla="*/ 0 h 172"/>
                              <a:gd name="T2" fmla="*/ 55 w 106"/>
                              <a:gd name="T3" fmla="*/ 34 h 172"/>
                              <a:gd name="T4" fmla="*/ 23 w 106"/>
                              <a:gd name="T5" fmla="*/ 34 h 172"/>
                              <a:gd name="T6" fmla="*/ 0 w 106"/>
                              <a:gd name="T7" fmla="*/ 7 h 172"/>
                              <a:gd name="T8" fmla="*/ 0 w 106"/>
                              <a:gd name="T9" fmla="*/ 171 h 172"/>
                              <a:gd name="T10" fmla="*/ 27 w 106"/>
                              <a:gd name="T11" fmla="*/ 139 h 172"/>
                              <a:gd name="T12" fmla="*/ 56 w 106"/>
                              <a:gd name="T13" fmla="*/ 139 h 172"/>
                              <a:gd name="T14" fmla="*/ 105 w 106"/>
                              <a:gd name="T15" fmla="*/ 165 h 172"/>
                              <a:gd name="T16" fmla="*/ 104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04" y="0"/>
                                </a:moveTo>
                                <a:lnTo>
                                  <a:pt x="55" y="34"/>
                                </a:lnTo>
                                <a:lnTo>
                                  <a:pt x="23" y="34"/>
                                </a:lnTo>
                                <a:lnTo>
                                  <a:pt x="0" y="7"/>
                                </a:lnTo>
                                <a:lnTo>
                                  <a:pt x="0" y="171"/>
                                </a:lnTo>
                                <a:lnTo>
                                  <a:pt x="27" y="139"/>
                                </a:lnTo>
                                <a:lnTo>
                                  <a:pt x="56" y="139"/>
                                </a:lnTo>
                                <a:lnTo>
                                  <a:pt x="105" y="165"/>
                                </a:lnTo>
                                <a:lnTo>
                                  <a:pt x="104"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849" name="Line 1296"/>
                          <p:cNvSpPr>
                            <a:spLocks noChangeShapeType="1"/>
                          </p:cNvSpPr>
                          <p:nvPr/>
                        </p:nvSpPr>
                        <p:spPr bwMode="auto">
                          <a:xfrm>
                            <a:off x="1168" y="1045"/>
                            <a:ext cx="0" cy="106"/>
                          </a:xfrm>
                          <a:prstGeom prst="line">
                            <a:avLst/>
                          </a:prstGeom>
                          <a:noFill/>
                          <a:ln w="12700">
                            <a:solidFill>
                              <a:schemeClr val="tx1"/>
                            </a:solidFill>
                            <a:round/>
                            <a:headEnd/>
                            <a:tailEnd/>
                          </a:ln>
                        </p:spPr>
                        <p:txBody>
                          <a:bodyPr wrap="none" anchor="ctr"/>
                          <a:lstStyle/>
                          <a:p>
                            <a:endParaRPr lang="it-IT"/>
                          </a:p>
                        </p:txBody>
                      </p:sp>
                    </p:grpSp>
                    <p:grpSp>
                      <p:nvGrpSpPr>
                        <p:cNvPr id="705" name="Group 1297"/>
                        <p:cNvGrpSpPr>
                          <a:grpSpLocks/>
                        </p:cNvGrpSpPr>
                        <p:nvPr/>
                      </p:nvGrpSpPr>
                      <p:grpSpPr bwMode="auto">
                        <a:xfrm>
                          <a:off x="1410" y="588"/>
                          <a:ext cx="106" cy="172"/>
                          <a:chOff x="1398" y="1011"/>
                          <a:chExt cx="106" cy="172"/>
                        </a:xfrm>
                      </p:grpSpPr>
                      <p:sp>
                        <p:nvSpPr>
                          <p:cNvPr id="846" name="Freeform 1298"/>
                          <p:cNvSpPr>
                            <a:spLocks/>
                          </p:cNvSpPr>
                          <p:nvPr/>
                        </p:nvSpPr>
                        <p:spPr bwMode="auto">
                          <a:xfrm>
                            <a:off x="1398" y="1011"/>
                            <a:ext cx="106" cy="172"/>
                          </a:xfrm>
                          <a:custGeom>
                            <a:avLst/>
                            <a:gdLst>
                              <a:gd name="T0" fmla="*/ 1 w 106"/>
                              <a:gd name="T1" fmla="*/ 0 h 172"/>
                              <a:gd name="T2" fmla="*/ 50 w 106"/>
                              <a:gd name="T3" fmla="*/ 34 h 172"/>
                              <a:gd name="T4" fmla="*/ 82 w 106"/>
                              <a:gd name="T5" fmla="*/ 34 h 172"/>
                              <a:gd name="T6" fmla="*/ 105 w 106"/>
                              <a:gd name="T7" fmla="*/ 7 h 172"/>
                              <a:gd name="T8" fmla="*/ 105 w 106"/>
                              <a:gd name="T9" fmla="*/ 171 h 172"/>
                              <a:gd name="T10" fmla="*/ 78 w 106"/>
                              <a:gd name="T11" fmla="*/ 139 h 172"/>
                              <a:gd name="T12" fmla="*/ 49 w 106"/>
                              <a:gd name="T13" fmla="*/ 139 h 172"/>
                              <a:gd name="T14" fmla="*/ 0 w 106"/>
                              <a:gd name="T15" fmla="*/ 165 h 172"/>
                              <a:gd name="T16" fmla="*/ 1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 y="0"/>
                                </a:moveTo>
                                <a:lnTo>
                                  <a:pt x="50" y="34"/>
                                </a:lnTo>
                                <a:lnTo>
                                  <a:pt x="82" y="34"/>
                                </a:lnTo>
                                <a:lnTo>
                                  <a:pt x="105" y="7"/>
                                </a:lnTo>
                                <a:lnTo>
                                  <a:pt x="105" y="171"/>
                                </a:lnTo>
                                <a:lnTo>
                                  <a:pt x="78" y="139"/>
                                </a:lnTo>
                                <a:lnTo>
                                  <a:pt x="49" y="139"/>
                                </a:lnTo>
                                <a:lnTo>
                                  <a:pt x="0" y="165"/>
                                </a:lnTo>
                                <a:lnTo>
                                  <a:pt x="1"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847" name="Line 1299"/>
                          <p:cNvSpPr>
                            <a:spLocks noChangeShapeType="1"/>
                          </p:cNvSpPr>
                          <p:nvPr/>
                        </p:nvSpPr>
                        <p:spPr bwMode="auto">
                          <a:xfrm>
                            <a:off x="1482" y="1045"/>
                            <a:ext cx="0" cy="106"/>
                          </a:xfrm>
                          <a:prstGeom prst="line">
                            <a:avLst/>
                          </a:prstGeom>
                          <a:noFill/>
                          <a:ln w="12700">
                            <a:solidFill>
                              <a:schemeClr val="tx1"/>
                            </a:solidFill>
                            <a:round/>
                            <a:headEnd/>
                            <a:tailEnd/>
                          </a:ln>
                        </p:spPr>
                        <p:txBody>
                          <a:bodyPr wrap="none" anchor="ctr"/>
                          <a:lstStyle/>
                          <a:p>
                            <a:endParaRPr lang="it-IT"/>
                          </a:p>
                        </p:txBody>
                      </p:sp>
                    </p:grpSp>
                    <p:sp>
                      <p:nvSpPr>
                        <p:cNvPr id="706" name="Oval 1300"/>
                        <p:cNvSpPr>
                          <a:spLocks noChangeArrowheads="1"/>
                        </p:cNvSpPr>
                        <p:nvPr/>
                      </p:nvSpPr>
                      <p:spPr bwMode="auto">
                        <a:xfrm>
                          <a:off x="1225" y="566"/>
                          <a:ext cx="223" cy="208"/>
                        </a:xfrm>
                        <a:prstGeom prst="ellipse">
                          <a:avLst/>
                        </a:prstGeom>
                        <a:gradFill rotWithShape="0">
                          <a:gsLst>
                            <a:gs pos="0">
                              <a:srgbClr val="006B61"/>
                            </a:gs>
                            <a:gs pos="50000">
                              <a:srgbClr val="4C9790"/>
                            </a:gs>
                            <a:gs pos="100000">
                              <a:srgbClr val="006B61"/>
                            </a:gs>
                          </a:gsLst>
                          <a:lin ang="18900000" scaled="1"/>
                        </a:gradFill>
                        <a:ln w="12700">
                          <a:solidFill>
                            <a:schemeClr val="tx1"/>
                          </a:solidFill>
                          <a:round/>
                          <a:headEnd/>
                          <a:tailEnd/>
                        </a:ln>
                      </p:spPr>
                      <p:txBody>
                        <a:bodyPr wrap="none" anchor="ctr"/>
                        <a:lstStyle/>
                        <a:p>
                          <a:endParaRPr lang="it-IT">
                            <a:cs typeface="Times New Roman" pitchFamily="18" charset="0"/>
                          </a:endParaRPr>
                        </a:p>
                      </p:txBody>
                    </p:sp>
                    <p:sp>
                      <p:nvSpPr>
                        <p:cNvPr id="707" name="Oval 1301"/>
                        <p:cNvSpPr>
                          <a:spLocks noChangeArrowheads="1"/>
                        </p:cNvSpPr>
                        <p:nvPr/>
                      </p:nvSpPr>
                      <p:spPr bwMode="auto">
                        <a:xfrm>
                          <a:off x="1319" y="656"/>
                          <a:ext cx="33" cy="31"/>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grpSp>
                      <p:nvGrpSpPr>
                        <p:cNvPr id="708" name="Group 1302"/>
                        <p:cNvGrpSpPr>
                          <a:grpSpLocks/>
                        </p:cNvGrpSpPr>
                        <p:nvPr/>
                      </p:nvGrpSpPr>
                      <p:grpSpPr bwMode="auto">
                        <a:xfrm>
                          <a:off x="1161" y="578"/>
                          <a:ext cx="24" cy="194"/>
                          <a:chOff x="1149" y="1001"/>
                          <a:chExt cx="24" cy="194"/>
                        </a:xfrm>
                      </p:grpSpPr>
                      <p:grpSp>
                        <p:nvGrpSpPr>
                          <p:cNvPr id="780" name="Group 1303"/>
                          <p:cNvGrpSpPr>
                            <a:grpSpLocks/>
                          </p:cNvGrpSpPr>
                          <p:nvPr/>
                        </p:nvGrpSpPr>
                        <p:grpSpPr bwMode="auto">
                          <a:xfrm>
                            <a:off x="1149" y="1109"/>
                            <a:ext cx="24" cy="23"/>
                            <a:chOff x="1149" y="1109"/>
                            <a:chExt cx="24" cy="23"/>
                          </a:xfrm>
                        </p:grpSpPr>
                        <p:grpSp>
                          <p:nvGrpSpPr>
                            <p:cNvPr id="836" name="Group 1304"/>
                            <p:cNvGrpSpPr>
                              <a:grpSpLocks/>
                            </p:cNvGrpSpPr>
                            <p:nvPr/>
                          </p:nvGrpSpPr>
                          <p:grpSpPr bwMode="auto">
                            <a:xfrm>
                              <a:off x="1149" y="1109"/>
                              <a:ext cx="16" cy="23"/>
                              <a:chOff x="1149" y="1109"/>
                              <a:chExt cx="16" cy="23"/>
                            </a:xfrm>
                          </p:grpSpPr>
                          <p:sp>
                            <p:nvSpPr>
                              <p:cNvPr id="841" name="Rectangle 1305"/>
                              <p:cNvSpPr>
                                <a:spLocks noChangeArrowheads="1"/>
                              </p:cNvSpPr>
                              <p:nvPr/>
                            </p:nvSpPr>
                            <p:spPr bwMode="auto">
                              <a:xfrm>
                                <a:off x="1154" y="1116"/>
                                <a:ext cx="6"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842" name="Oval 1306"/>
                              <p:cNvSpPr>
                                <a:spLocks noChangeArrowheads="1"/>
                              </p:cNvSpPr>
                              <p:nvPr/>
                            </p:nvSpPr>
                            <p:spPr bwMode="auto">
                              <a:xfrm>
                                <a:off x="1158" y="1118"/>
                                <a:ext cx="6"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43" name="Freeform 1307"/>
                              <p:cNvSpPr>
                                <a:spLocks/>
                              </p:cNvSpPr>
                              <p:nvPr/>
                            </p:nvSpPr>
                            <p:spPr bwMode="auto">
                              <a:xfrm>
                                <a:off x="1149" y="1109"/>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44" name="Freeform 1308"/>
                              <p:cNvSpPr>
                                <a:spLocks/>
                              </p:cNvSpPr>
                              <p:nvPr/>
                            </p:nvSpPr>
                            <p:spPr bwMode="auto">
                              <a:xfrm>
                                <a:off x="1149" y="1126"/>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45" name="Freeform 1309"/>
                              <p:cNvSpPr>
                                <a:spLocks/>
                              </p:cNvSpPr>
                              <p:nvPr/>
                            </p:nvSpPr>
                            <p:spPr bwMode="auto">
                              <a:xfrm>
                                <a:off x="1149" y="110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37" name="Group 1310"/>
                            <p:cNvGrpSpPr>
                              <a:grpSpLocks/>
                            </p:cNvGrpSpPr>
                            <p:nvPr/>
                          </p:nvGrpSpPr>
                          <p:grpSpPr bwMode="auto">
                            <a:xfrm>
                              <a:off x="1160" y="1117"/>
                              <a:ext cx="13" cy="5"/>
                              <a:chOff x="1160" y="1117"/>
                              <a:chExt cx="13" cy="5"/>
                            </a:xfrm>
                          </p:grpSpPr>
                          <p:sp>
                            <p:nvSpPr>
                              <p:cNvPr id="838" name="AutoShape 1311"/>
                              <p:cNvSpPr>
                                <a:spLocks noChangeArrowheads="1"/>
                              </p:cNvSpPr>
                              <p:nvPr/>
                            </p:nvSpPr>
                            <p:spPr bwMode="auto">
                              <a:xfrm>
                                <a:off x="1167" y="1117"/>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39" name="Line 1312"/>
                              <p:cNvSpPr>
                                <a:spLocks noChangeShapeType="1"/>
                              </p:cNvSpPr>
                              <p:nvPr/>
                            </p:nvSpPr>
                            <p:spPr bwMode="auto">
                              <a:xfrm flipH="1">
                                <a:off x="1160" y="1118"/>
                                <a:ext cx="11" cy="3"/>
                              </a:xfrm>
                              <a:prstGeom prst="line">
                                <a:avLst/>
                              </a:prstGeom>
                              <a:noFill/>
                              <a:ln w="12700">
                                <a:solidFill>
                                  <a:schemeClr val="tx1"/>
                                </a:solidFill>
                                <a:round/>
                                <a:headEnd/>
                                <a:tailEnd/>
                              </a:ln>
                            </p:spPr>
                            <p:txBody>
                              <a:bodyPr wrap="none" anchor="ctr"/>
                              <a:lstStyle/>
                              <a:p>
                                <a:endParaRPr lang="it-IT"/>
                              </a:p>
                            </p:txBody>
                          </p:sp>
                          <p:sp>
                            <p:nvSpPr>
                              <p:cNvPr id="840" name="Line 1313"/>
                              <p:cNvSpPr>
                                <a:spLocks noChangeShapeType="1"/>
                              </p:cNvSpPr>
                              <p:nvPr/>
                            </p:nvSpPr>
                            <p:spPr bwMode="auto">
                              <a:xfrm flipH="1">
                                <a:off x="1163" y="1118"/>
                                <a:ext cx="10" cy="4"/>
                              </a:xfrm>
                              <a:prstGeom prst="line">
                                <a:avLst/>
                              </a:prstGeom>
                              <a:noFill/>
                              <a:ln w="12700">
                                <a:solidFill>
                                  <a:schemeClr val="tx1"/>
                                </a:solidFill>
                                <a:round/>
                                <a:headEnd/>
                                <a:tailEnd/>
                              </a:ln>
                            </p:spPr>
                            <p:txBody>
                              <a:bodyPr wrap="none" anchor="ctr"/>
                              <a:lstStyle/>
                              <a:p>
                                <a:endParaRPr lang="it-IT"/>
                              </a:p>
                            </p:txBody>
                          </p:sp>
                        </p:grpSp>
                      </p:grpSp>
                      <p:grpSp>
                        <p:nvGrpSpPr>
                          <p:cNvPr id="781" name="Group 1314"/>
                          <p:cNvGrpSpPr>
                            <a:grpSpLocks/>
                          </p:cNvGrpSpPr>
                          <p:nvPr/>
                        </p:nvGrpSpPr>
                        <p:grpSpPr bwMode="auto">
                          <a:xfrm>
                            <a:off x="1149" y="1067"/>
                            <a:ext cx="23" cy="22"/>
                            <a:chOff x="1149" y="1067"/>
                            <a:chExt cx="23" cy="22"/>
                          </a:xfrm>
                        </p:grpSpPr>
                        <p:grpSp>
                          <p:nvGrpSpPr>
                            <p:cNvPr id="826" name="Group 1315"/>
                            <p:cNvGrpSpPr>
                              <a:grpSpLocks/>
                            </p:cNvGrpSpPr>
                            <p:nvPr/>
                          </p:nvGrpSpPr>
                          <p:grpSpPr bwMode="auto">
                            <a:xfrm>
                              <a:off x="1149" y="1067"/>
                              <a:ext cx="16" cy="22"/>
                              <a:chOff x="1149" y="1067"/>
                              <a:chExt cx="16" cy="22"/>
                            </a:xfrm>
                          </p:grpSpPr>
                          <p:sp>
                            <p:nvSpPr>
                              <p:cNvPr id="831" name="Rectangle 1316"/>
                              <p:cNvSpPr>
                                <a:spLocks noChangeArrowheads="1"/>
                              </p:cNvSpPr>
                              <p:nvPr/>
                            </p:nvSpPr>
                            <p:spPr bwMode="auto">
                              <a:xfrm>
                                <a:off x="1154" y="1074"/>
                                <a:ext cx="6"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832" name="Oval 1317"/>
                              <p:cNvSpPr>
                                <a:spLocks noChangeArrowheads="1"/>
                              </p:cNvSpPr>
                              <p:nvPr/>
                            </p:nvSpPr>
                            <p:spPr bwMode="auto">
                              <a:xfrm>
                                <a:off x="1160" y="1076"/>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33" name="Freeform 1318"/>
                              <p:cNvSpPr>
                                <a:spLocks/>
                              </p:cNvSpPr>
                              <p:nvPr/>
                            </p:nvSpPr>
                            <p:spPr bwMode="auto">
                              <a:xfrm>
                                <a:off x="1149" y="1067"/>
                                <a:ext cx="11" cy="22"/>
                              </a:xfrm>
                              <a:custGeom>
                                <a:avLst/>
                                <a:gdLst>
                                  <a:gd name="T0" fmla="*/ 9 w 11"/>
                                  <a:gd name="T1" fmla="*/ 0 h 22"/>
                                  <a:gd name="T2" fmla="*/ 0 w 11"/>
                                  <a:gd name="T3" fmla="*/ 0 h 22"/>
                                  <a:gd name="T4" fmla="*/ 0 w 11"/>
                                  <a:gd name="T5" fmla="*/ 21 h 22"/>
                                  <a:gd name="T6" fmla="*/ 10 w 11"/>
                                  <a:gd name="T7" fmla="*/ 21 h 22"/>
                                  <a:gd name="T8" fmla="*/ 10 w 11"/>
                                  <a:gd name="T9" fmla="*/ 21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9" y="0"/>
                                    </a:moveTo>
                                    <a:lnTo>
                                      <a:pt x="0" y="0"/>
                                    </a:lnTo>
                                    <a:lnTo>
                                      <a:pt x="0" y="21"/>
                                    </a:lnTo>
                                    <a:lnTo>
                                      <a:pt x="1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34" name="Freeform 1319"/>
                              <p:cNvSpPr>
                                <a:spLocks/>
                              </p:cNvSpPr>
                              <p:nvPr/>
                            </p:nvSpPr>
                            <p:spPr bwMode="auto">
                              <a:xfrm>
                                <a:off x="1149" y="1083"/>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35" name="Freeform 1320"/>
                              <p:cNvSpPr>
                                <a:spLocks/>
                              </p:cNvSpPr>
                              <p:nvPr/>
                            </p:nvSpPr>
                            <p:spPr bwMode="auto">
                              <a:xfrm>
                                <a:off x="1149" y="1067"/>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27" name="Group 1321"/>
                            <p:cNvGrpSpPr>
                              <a:grpSpLocks/>
                            </p:cNvGrpSpPr>
                            <p:nvPr/>
                          </p:nvGrpSpPr>
                          <p:grpSpPr bwMode="auto">
                            <a:xfrm>
                              <a:off x="1160" y="1076"/>
                              <a:ext cx="12" cy="5"/>
                              <a:chOff x="1160" y="1076"/>
                              <a:chExt cx="12" cy="5"/>
                            </a:xfrm>
                          </p:grpSpPr>
                          <p:sp>
                            <p:nvSpPr>
                              <p:cNvPr id="828" name="AutoShape 1322"/>
                              <p:cNvSpPr>
                                <a:spLocks noChangeArrowheads="1"/>
                              </p:cNvSpPr>
                              <p:nvPr/>
                            </p:nvSpPr>
                            <p:spPr bwMode="auto">
                              <a:xfrm>
                                <a:off x="1166" y="1076"/>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29" name="Line 1323"/>
                              <p:cNvSpPr>
                                <a:spLocks noChangeShapeType="1"/>
                              </p:cNvSpPr>
                              <p:nvPr/>
                            </p:nvSpPr>
                            <p:spPr bwMode="auto">
                              <a:xfrm flipH="1">
                                <a:off x="1160" y="1078"/>
                                <a:ext cx="11" cy="1"/>
                              </a:xfrm>
                              <a:prstGeom prst="line">
                                <a:avLst/>
                              </a:prstGeom>
                              <a:noFill/>
                              <a:ln w="12700">
                                <a:solidFill>
                                  <a:schemeClr val="tx1"/>
                                </a:solidFill>
                                <a:round/>
                                <a:headEnd/>
                                <a:tailEnd/>
                              </a:ln>
                            </p:spPr>
                            <p:txBody>
                              <a:bodyPr wrap="none" anchor="ctr"/>
                              <a:lstStyle/>
                              <a:p>
                                <a:endParaRPr lang="it-IT"/>
                              </a:p>
                            </p:txBody>
                          </p:sp>
                          <p:sp>
                            <p:nvSpPr>
                              <p:cNvPr id="830" name="Line 1324"/>
                              <p:cNvSpPr>
                                <a:spLocks noChangeShapeType="1"/>
                              </p:cNvSpPr>
                              <p:nvPr/>
                            </p:nvSpPr>
                            <p:spPr bwMode="auto">
                              <a:xfrm flipH="1">
                                <a:off x="1163" y="1076"/>
                                <a:ext cx="9" cy="3"/>
                              </a:xfrm>
                              <a:prstGeom prst="line">
                                <a:avLst/>
                              </a:prstGeom>
                              <a:noFill/>
                              <a:ln w="12700">
                                <a:solidFill>
                                  <a:schemeClr val="tx1"/>
                                </a:solidFill>
                                <a:round/>
                                <a:headEnd/>
                                <a:tailEnd/>
                              </a:ln>
                            </p:spPr>
                            <p:txBody>
                              <a:bodyPr wrap="none" anchor="ctr"/>
                              <a:lstStyle/>
                              <a:p>
                                <a:endParaRPr lang="it-IT"/>
                              </a:p>
                            </p:txBody>
                          </p:sp>
                        </p:grpSp>
                      </p:grpSp>
                      <p:grpSp>
                        <p:nvGrpSpPr>
                          <p:cNvPr id="782" name="Group 1325"/>
                          <p:cNvGrpSpPr>
                            <a:grpSpLocks/>
                          </p:cNvGrpSpPr>
                          <p:nvPr/>
                        </p:nvGrpSpPr>
                        <p:grpSpPr bwMode="auto">
                          <a:xfrm>
                            <a:off x="1149" y="1171"/>
                            <a:ext cx="23" cy="24"/>
                            <a:chOff x="1149" y="1171"/>
                            <a:chExt cx="23" cy="24"/>
                          </a:xfrm>
                        </p:grpSpPr>
                        <p:grpSp>
                          <p:nvGrpSpPr>
                            <p:cNvPr id="816" name="Group 1326"/>
                            <p:cNvGrpSpPr>
                              <a:grpSpLocks/>
                            </p:cNvGrpSpPr>
                            <p:nvPr/>
                          </p:nvGrpSpPr>
                          <p:grpSpPr bwMode="auto">
                            <a:xfrm>
                              <a:off x="1149" y="1171"/>
                              <a:ext cx="16" cy="24"/>
                              <a:chOff x="1149" y="1171"/>
                              <a:chExt cx="16" cy="24"/>
                            </a:xfrm>
                          </p:grpSpPr>
                          <p:sp>
                            <p:nvSpPr>
                              <p:cNvPr id="821" name="Rectangle 1327"/>
                              <p:cNvSpPr>
                                <a:spLocks noChangeArrowheads="1"/>
                              </p:cNvSpPr>
                              <p:nvPr/>
                            </p:nvSpPr>
                            <p:spPr bwMode="auto">
                              <a:xfrm>
                                <a:off x="1154" y="1180"/>
                                <a:ext cx="6"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822" name="Oval 1328"/>
                              <p:cNvSpPr>
                                <a:spLocks noChangeArrowheads="1"/>
                              </p:cNvSpPr>
                              <p:nvPr/>
                            </p:nvSpPr>
                            <p:spPr bwMode="auto">
                              <a:xfrm>
                                <a:off x="1160" y="1182"/>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23" name="Freeform 1329"/>
                              <p:cNvSpPr>
                                <a:spLocks/>
                              </p:cNvSpPr>
                              <p:nvPr/>
                            </p:nvSpPr>
                            <p:spPr bwMode="auto">
                              <a:xfrm>
                                <a:off x="1149" y="1171"/>
                                <a:ext cx="11" cy="24"/>
                              </a:xfrm>
                              <a:custGeom>
                                <a:avLst/>
                                <a:gdLst>
                                  <a:gd name="T0" fmla="*/ 9 w 11"/>
                                  <a:gd name="T1" fmla="*/ 0 h 24"/>
                                  <a:gd name="T2" fmla="*/ 0 w 11"/>
                                  <a:gd name="T3" fmla="*/ 0 h 24"/>
                                  <a:gd name="T4" fmla="*/ 0 w 11"/>
                                  <a:gd name="T5" fmla="*/ 23 h 24"/>
                                  <a:gd name="T6" fmla="*/ 10 w 11"/>
                                  <a:gd name="T7" fmla="*/ 23 h 24"/>
                                  <a:gd name="T8" fmla="*/ 10 w 11"/>
                                  <a:gd name="T9" fmla="*/ 23 h 24"/>
                                  <a:gd name="T10" fmla="*/ 0 60000 65536"/>
                                  <a:gd name="T11" fmla="*/ 0 60000 65536"/>
                                  <a:gd name="T12" fmla="*/ 0 60000 65536"/>
                                  <a:gd name="T13" fmla="*/ 0 60000 65536"/>
                                  <a:gd name="T14" fmla="*/ 0 60000 65536"/>
                                  <a:gd name="T15" fmla="*/ 0 w 11"/>
                                  <a:gd name="T16" fmla="*/ 0 h 24"/>
                                  <a:gd name="T17" fmla="*/ 11 w 11"/>
                                  <a:gd name="T18" fmla="*/ 24 h 24"/>
                                </a:gdLst>
                                <a:ahLst/>
                                <a:cxnLst>
                                  <a:cxn ang="T10">
                                    <a:pos x="T0" y="T1"/>
                                  </a:cxn>
                                  <a:cxn ang="T11">
                                    <a:pos x="T2" y="T3"/>
                                  </a:cxn>
                                  <a:cxn ang="T12">
                                    <a:pos x="T4" y="T5"/>
                                  </a:cxn>
                                  <a:cxn ang="T13">
                                    <a:pos x="T6" y="T7"/>
                                  </a:cxn>
                                  <a:cxn ang="T14">
                                    <a:pos x="T8" y="T9"/>
                                  </a:cxn>
                                </a:cxnLst>
                                <a:rect l="T15" t="T16" r="T17" b="T18"/>
                                <a:pathLst>
                                  <a:path w="11" h="24">
                                    <a:moveTo>
                                      <a:pt x="9" y="0"/>
                                    </a:moveTo>
                                    <a:lnTo>
                                      <a:pt x="0" y="0"/>
                                    </a:lnTo>
                                    <a:lnTo>
                                      <a:pt x="0" y="23"/>
                                    </a:lnTo>
                                    <a:lnTo>
                                      <a:pt x="1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24" name="Freeform 1330"/>
                              <p:cNvSpPr>
                                <a:spLocks/>
                              </p:cNvSpPr>
                              <p:nvPr/>
                            </p:nvSpPr>
                            <p:spPr bwMode="auto">
                              <a:xfrm>
                                <a:off x="1149" y="118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25" name="Freeform 1331"/>
                              <p:cNvSpPr>
                                <a:spLocks/>
                              </p:cNvSpPr>
                              <p:nvPr/>
                            </p:nvSpPr>
                            <p:spPr bwMode="auto">
                              <a:xfrm>
                                <a:off x="1149" y="1171"/>
                                <a:ext cx="16" cy="8"/>
                              </a:xfrm>
                              <a:custGeom>
                                <a:avLst/>
                                <a:gdLst>
                                  <a:gd name="T0" fmla="*/ 0 w 16"/>
                                  <a:gd name="T1" fmla="*/ 7 h 8"/>
                                  <a:gd name="T2" fmla="*/ 12 w 16"/>
                                  <a:gd name="T3" fmla="*/ 7 h 8"/>
                                  <a:gd name="T4" fmla="*/ 13 w 16"/>
                                  <a:gd name="T5" fmla="*/ 7 h 8"/>
                                  <a:gd name="T6" fmla="*/ 14 w 16"/>
                                  <a:gd name="T7" fmla="*/ 6 h 8"/>
                                  <a:gd name="T8" fmla="*/ 15 w 16"/>
                                  <a:gd name="T9" fmla="*/ 5 h 8"/>
                                  <a:gd name="T10" fmla="*/ 15 w 16"/>
                                  <a:gd name="T11" fmla="*/ 4 h 8"/>
                                  <a:gd name="T12" fmla="*/ 15 w 16"/>
                                  <a:gd name="T13" fmla="*/ 3 h 8"/>
                                  <a:gd name="T14" fmla="*/ 14 w 16"/>
                                  <a:gd name="T15" fmla="*/ 1 h 8"/>
                                  <a:gd name="T16" fmla="*/ 14 w 16"/>
                                  <a:gd name="T17" fmla="*/ 1 h 8"/>
                                  <a:gd name="T18" fmla="*/ 13 w 16"/>
                                  <a:gd name="T19" fmla="*/ 0 h 8"/>
                                  <a:gd name="T20" fmla="*/ 12 w 16"/>
                                  <a:gd name="T21" fmla="*/ 0 h 8"/>
                                  <a:gd name="T22" fmla="*/ 0 w 16"/>
                                  <a:gd name="T23" fmla="*/ 0 h 8"/>
                                  <a:gd name="T24" fmla="*/ 0 w 16"/>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8"/>
                                  <a:gd name="T41" fmla="*/ 16 w 16"/>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8">
                                    <a:moveTo>
                                      <a:pt x="0" y="7"/>
                                    </a:moveTo>
                                    <a:lnTo>
                                      <a:pt x="12" y="7"/>
                                    </a:lnTo>
                                    <a:lnTo>
                                      <a:pt x="13" y="7"/>
                                    </a:lnTo>
                                    <a:lnTo>
                                      <a:pt x="14" y="6"/>
                                    </a:lnTo>
                                    <a:lnTo>
                                      <a:pt x="15" y="5"/>
                                    </a:lnTo>
                                    <a:lnTo>
                                      <a:pt x="15" y="4"/>
                                    </a:lnTo>
                                    <a:lnTo>
                                      <a:pt x="15" y="3"/>
                                    </a:lnTo>
                                    <a:lnTo>
                                      <a:pt x="14" y="1"/>
                                    </a:lnTo>
                                    <a:lnTo>
                                      <a:pt x="13" y="0"/>
                                    </a:lnTo>
                                    <a:lnTo>
                                      <a:pt x="12" y="0"/>
                                    </a:lnTo>
                                    <a:lnTo>
                                      <a:pt x="0" y="0"/>
                                    </a:lnTo>
                                    <a:lnTo>
                                      <a:pt x="0"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17" name="Group 1332"/>
                            <p:cNvGrpSpPr>
                              <a:grpSpLocks/>
                            </p:cNvGrpSpPr>
                            <p:nvPr/>
                          </p:nvGrpSpPr>
                          <p:grpSpPr bwMode="auto">
                            <a:xfrm>
                              <a:off x="1160" y="1181"/>
                              <a:ext cx="12" cy="4"/>
                              <a:chOff x="1160" y="1181"/>
                              <a:chExt cx="12" cy="4"/>
                            </a:xfrm>
                          </p:grpSpPr>
                          <p:sp>
                            <p:nvSpPr>
                              <p:cNvPr id="818" name="AutoShape 1333"/>
                              <p:cNvSpPr>
                                <a:spLocks noChangeArrowheads="1"/>
                              </p:cNvSpPr>
                              <p:nvPr/>
                            </p:nvSpPr>
                            <p:spPr bwMode="auto">
                              <a:xfrm>
                                <a:off x="1166" y="1181"/>
                                <a:ext cx="1" cy="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19" name="Line 1334"/>
                              <p:cNvSpPr>
                                <a:spLocks noChangeShapeType="1"/>
                              </p:cNvSpPr>
                              <p:nvPr/>
                            </p:nvSpPr>
                            <p:spPr bwMode="auto">
                              <a:xfrm flipH="1">
                                <a:off x="1160" y="1182"/>
                                <a:ext cx="11" cy="3"/>
                              </a:xfrm>
                              <a:prstGeom prst="line">
                                <a:avLst/>
                              </a:prstGeom>
                              <a:noFill/>
                              <a:ln w="12700">
                                <a:solidFill>
                                  <a:schemeClr val="tx1"/>
                                </a:solidFill>
                                <a:round/>
                                <a:headEnd/>
                                <a:tailEnd/>
                              </a:ln>
                            </p:spPr>
                            <p:txBody>
                              <a:bodyPr wrap="none" anchor="ctr"/>
                              <a:lstStyle/>
                              <a:p>
                                <a:endParaRPr lang="it-IT"/>
                              </a:p>
                            </p:txBody>
                          </p:sp>
                          <p:sp>
                            <p:nvSpPr>
                              <p:cNvPr id="820" name="Line 1335"/>
                              <p:cNvSpPr>
                                <a:spLocks noChangeShapeType="1"/>
                              </p:cNvSpPr>
                              <p:nvPr/>
                            </p:nvSpPr>
                            <p:spPr bwMode="auto">
                              <a:xfrm flipH="1">
                                <a:off x="1163" y="1182"/>
                                <a:ext cx="9" cy="3"/>
                              </a:xfrm>
                              <a:prstGeom prst="line">
                                <a:avLst/>
                              </a:prstGeom>
                              <a:noFill/>
                              <a:ln w="12700">
                                <a:solidFill>
                                  <a:schemeClr val="tx1"/>
                                </a:solidFill>
                                <a:round/>
                                <a:headEnd/>
                                <a:tailEnd/>
                              </a:ln>
                            </p:spPr>
                            <p:txBody>
                              <a:bodyPr wrap="none" anchor="ctr"/>
                              <a:lstStyle/>
                              <a:p>
                                <a:endParaRPr lang="it-IT"/>
                              </a:p>
                            </p:txBody>
                          </p:sp>
                        </p:grpSp>
                      </p:grpSp>
                      <p:grpSp>
                        <p:nvGrpSpPr>
                          <p:cNvPr id="783" name="Group 1336"/>
                          <p:cNvGrpSpPr>
                            <a:grpSpLocks/>
                          </p:cNvGrpSpPr>
                          <p:nvPr/>
                        </p:nvGrpSpPr>
                        <p:grpSpPr bwMode="auto">
                          <a:xfrm>
                            <a:off x="1149" y="1145"/>
                            <a:ext cx="23" cy="23"/>
                            <a:chOff x="1149" y="1145"/>
                            <a:chExt cx="23" cy="23"/>
                          </a:xfrm>
                        </p:grpSpPr>
                        <p:grpSp>
                          <p:nvGrpSpPr>
                            <p:cNvPr id="806" name="Group 1337"/>
                            <p:cNvGrpSpPr>
                              <a:grpSpLocks/>
                            </p:cNvGrpSpPr>
                            <p:nvPr/>
                          </p:nvGrpSpPr>
                          <p:grpSpPr bwMode="auto">
                            <a:xfrm>
                              <a:off x="1149" y="1145"/>
                              <a:ext cx="16" cy="23"/>
                              <a:chOff x="1149" y="1145"/>
                              <a:chExt cx="16" cy="23"/>
                            </a:xfrm>
                          </p:grpSpPr>
                          <p:sp>
                            <p:nvSpPr>
                              <p:cNvPr id="811" name="Rectangle 1338"/>
                              <p:cNvSpPr>
                                <a:spLocks noChangeArrowheads="1"/>
                              </p:cNvSpPr>
                              <p:nvPr/>
                            </p:nvSpPr>
                            <p:spPr bwMode="auto">
                              <a:xfrm>
                                <a:off x="1154" y="1151"/>
                                <a:ext cx="6"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812" name="Oval 1339"/>
                              <p:cNvSpPr>
                                <a:spLocks noChangeArrowheads="1"/>
                              </p:cNvSpPr>
                              <p:nvPr/>
                            </p:nvSpPr>
                            <p:spPr bwMode="auto">
                              <a:xfrm>
                                <a:off x="1160" y="1154"/>
                                <a:ext cx="1"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13" name="Freeform 1340"/>
                              <p:cNvSpPr>
                                <a:spLocks/>
                              </p:cNvSpPr>
                              <p:nvPr/>
                            </p:nvSpPr>
                            <p:spPr bwMode="auto">
                              <a:xfrm>
                                <a:off x="1149" y="1145"/>
                                <a:ext cx="11" cy="23"/>
                              </a:xfrm>
                              <a:custGeom>
                                <a:avLst/>
                                <a:gdLst>
                                  <a:gd name="T0" fmla="*/ 9 w 11"/>
                                  <a:gd name="T1" fmla="*/ 0 h 23"/>
                                  <a:gd name="T2" fmla="*/ 0 w 11"/>
                                  <a:gd name="T3" fmla="*/ 0 h 23"/>
                                  <a:gd name="T4" fmla="*/ 0 w 11"/>
                                  <a:gd name="T5" fmla="*/ 22 h 23"/>
                                  <a:gd name="T6" fmla="*/ 10 w 11"/>
                                  <a:gd name="T7" fmla="*/ 22 h 23"/>
                                  <a:gd name="T8" fmla="*/ 10 w 11"/>
                                  <a:gd name="T9" fmla="*/ 22 h 23"/>
                                  <a:gd name="T10" fmla="*/ 0 60000 65536"/>
                                  <a:gd name="T11" fmla="*/ 0 60000 65536"/>
                                  <a:gd name="T12" fmla="*/ 0 60000 65536"/>
                                  <a:gd name="T13" fmla="*/ 0 60000 65536"/>
                                  <a:gd name="T14" fmla="*/ 0 60000 65536"/>
                                  <a:gd name="T15" fmla="*/ 0 w 11"/>
                                  <a:gd name="T16" fmla="*/ 0 h 23"/>
                                  <a:gd name="T17" fmla="*/ 11 w 11"/>
                                  <a:gd name="T18" fmla="*/ 23 h 23"/>
                                </a:gdLst>
                                <a:ahLst/>
                                <a:cxnLst>
                                  <a:cxn ang="T10">
                                    <a:pos x="T0" y="T1"/>
                                  </a:cxn>
                                  <a:cxn ang="T11">
                                    <a:pos x="T2" y="T3"/>
                                  </a:cxn>
                                  <a:cxn ang="T12">
                                    <a:pos x="T4" y="T5"/>
                                  </a:cxn>
                                  <a:cxn ang="T13">
                                    <a:pos x="T6" y="T7"/>
                                  </a:cxn>
                                  <a:cxn ang="T14">
                                    <a:pos x="T8" y="T9"/>
                                  </a:cxn>
                                </a:cxnLst>
                                <a:rect l="T15" t="T16" r="T17" b="T18"/>
                                <a:pathLst>
                                  <a:path w="11" h="23">
                                    <a:moveTo>
                                      <a:pt x="9" y="0"/>
                                    </a:moveTo>
                                    <a:lnTo>
                                      <a:pt x="0" y="0"/>
                                    </a:lnTo>
                                    <a:lnTo>
                                      <a:pt x="0" y="22"/>
                                    </a:lnTo>
                                    <a:lnTo>
                                      <a:pt x="1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14" name="Freeform 1341"/>
                              <p:cNvSpPr>
                                <a:spLocks/>
                              </p:cNvSpPr>
                              <p:nvPr/>
                            </p:nvSpPr>
                            <p:spPr bwMode="auto">
                              <a:xfrm>
                                <a:off x="1149" y="1162"/>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15" name="Freeform 1342"/>
                              <p:cNvSpPr>
                                <a:spLocks/>
                              </p:cNvSpPr>
                              <p:nvPr/>
                            </p:nvSpPr>
                            <p:spPr bwMode="auto">
                              <a:xfrm>
                                <a:off x="1149" y="1145"/>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07" name="Group 1343"/>
                            <p:cNvGrpSpPr>
                              <a:grpSpLocks/>
                            </p:cNvGrpSpPr>
                            <p:nvPr/>
                          </p:nvGrpSpPr>
                          <p:grpSpPr bwMode="auto">
                            <a:xfrm>
                              <a:off x="1160" y="1153"/>
                              <a:ext cx="12" cy="6"/>
                              <a:chOff x="1160" y="1153"/>
                              <a:chExt cx="12" cy="6"/>
                            </a:xfrm>
                          </p:grpSpPr>
                          <p:sp>
                            <p:nvSpPr>
                              <p:cNvPr id="808" name="AutoShape 1344"/>
                              <p:cNvSpPr>
                                <a:spLocks noChangeArrowheads="1"/>
                              </p:cNvSpPr>
                              <p:nvPr/>
                            </p:nvSpPr>
                            <p:spPr bwMode="auto">
                              <a:xfrm>
                                <a:off x="1166" y="1153"/>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09" name="Line 1345"/>
                              <p:cNvSpPr>
                                <a:spLocks noChangeShapeType="1"/>
                              </p:cNvSpPr>
                              <p:nvPr/>
                            </p:nvSpPr>
                            <p:spPr bwMode="auto">
                              <a:xfrm flipH="1">
                                <a:off x="1160" y="1155"/>
                                <a:ext cx="11" cy="3"/>
                              </a:xfrm>
                              <a:prstGeom prst="line">
                                <a:avLst/>
                              </a:prstGeom>
                              <a:noFill/>
                              <a:ln w="12700">
                                <a:solidFill>
                                  <a:schemeClr val="tx1"/>
                                </a:solidFill>
                                <a:round/>
                                <a:headEnd/>
                                <a:tailEnd/>
                              </a:ln>
                            </p:spPr>
                            <p:txBody>
                              <a:bodyPr wrap="none" anchor="ctr"/>
                              <a:lstStyle/>
                              <a:p>
                                <a:endParaRPr lang="it-IT"/>
                              </a:p>
                            </p:txBody>
                          </p:sp>
                          <p:sp>
                            <p:nvSpPr>
                              <p:cNvPr id="810" name="Line 1346"/>
                              <p:cNvSpPr>
                                <a:spLocks noChangeShapeType="1"/>
                              </p:cNvSpPr>
                              <p:nvPr/>
                            </p:nvSpPr>
                            <p:spPr bwMode="auto">
                              <a:xfrm flipH="1">
                                <a:off x="1163" y="1154"/>
                                <a:ext cx="9" cy="4"/>
                              </a:xfrm>
                              <a:prstGeom prst="line">
                                <a:avLst/>
                              </a:prstGeom>
                              <a:noFill/>
                              <a:ln w="12700">
                                <a:solidFill>
                                  <a:schemeClr val="tx1"/>
                                </a:solidFill>
                                <a:round/>
                                <a:headEnd/>
                                <a:tailEnd/>
                              </a:ln>
                            </p:spPr>
                            <p:txBody>
                              <a:bodyPr wrap="none" anchor="ctr"/>
                              <a:lstStyle/>
                              <a:p>
                                <a:endParaRPr lang="it-IT"/>
                              </a:p>
                            </p:txBody>
                          </p:sp>
                        </p:grpSp>
                      </p:grpSp>
                      <p:grpSp>
                        <p:nvGrpSpPr>
                          <p:cNvPr id="784" name="Group 1347"/>
                          <p:cNvGrpSpPr>
                            <a:grpSpLocks/>
                          </p:cNvGrpSpPr>
                          <p:nvPr/>
                        </p:nvGrpSpPr>
                        <p:grpSpPr bwMode="auto">
                          <a:xfrm>
                            <a:off x="1149" y="1030"/>
                            <a:ext cx="24" cy="22"/>
                            <a:chOff x="1149" y="1030"/>
                            <a:chExt cx="24" cy="22"/>
                          </a:xfrm>
                        </p:grpSpPr>
                        <p:grpSp>
                          <p:nvGrpSpPr>
                            <p:cNvPr id="796" name="Group 1348"/>
                            <p:cNvGrpSpPr>
                              <a:grpSpLocks/>
                            </p:cNvGrpSpPr>
                            <p:nvPr/>
                          </p:nvGrpSpPr>
                          <p:grpSpPr bwMode="auto">
                            <a:xfrm>
                              <a:off x="1149" y="1030"/>
                              <a:ext cx="16" cy="22"/>
                              <a:chOff x="1149" y="1030"/>
                              <a:chExt cx="16" cy="22"/>
                            </a:xfrm>
                          </p:grpSpPr>
                          <p:sp>
                            <p:nvSpPr>
                              <p:cNvPr id="801" name="Rectangle 1349"/>
                              <p:cNvSpPr>
                                <a:spLocks noChangeArrowheads="1"/>
                              </p:cNvSpPr>
                              <p:nvPr/>
                            </p:nvSpPr>
                            <p:spPr bwMode="auto">
                              <a:xfrm>
                                <a:off x="1154" y="1036"/>
                                <a:ext cx="6"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802" name="Oval 1350"/>
                              <p:cNvSpPr>
                                <a:spLocks noChangeArrowheads="1"/>
                              </p:cNvSpPr>
                              <p:nvPr/>
                            </p:nvSpPr>
                            <p:spPr bwMode="auto">
                              <a:xfrm>
                                <a:off x="1158" y="1039"/>
                                <a:ext cx="6"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803" name="Freeform 1351"/>
                              <p:cNvSpPr>
                                <a:spLocks/>
                              </p:cNvSpPr>
                              <p:nvPr/>
                            </p:nvSpPr>
                            <p:spPr bwMode="auto">
                              <a:xfrm>
                                <a:off x="1149" y="1030"/>
                                <a:ext cx="13" cy="22"/>
                              </a:xfrm>
                              <a:custGeom>
                                <a:avLst/>
                                <a:gdLst>
                                  <a:gd name="T0" fmla="*/ 11 w 13"/>
                                  <a:gd name="T1" fmla="*/ 0 h 22"/>
                                  <a:gd name="T2" fmla="*/ 0 w 13"/>
                                  <a:gd name="T3" fmla="*/ 0 h 22"/>
                                  <a:gd name="T4" fmla="*/ 0 w 13"/>
                                  <a:gd name="T5" fmla="*/ 21 h 22"/>
                                  <a:gd name="T6" fmla="*/ 12 w 13"/>
                                  <a:gd name="T7" fmla="*/ 21 h 22"/>
                                  <a:gd name="T8" fmla="*/ 12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1" y="0"/>
                                    </a:moveTo>
                                    <a:lnTo>
                                      <a:pt x="0" y="0"/>
                                    </a:lnTo>
                                    <a:lnTo>
                                      <a:pt x="0" y="21"/>
                                    </a:lnTo>
                                    <a:lnTo>
                                      <a:pt x="12"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04" name="Freeform 1352"/>
                              <p:cNvSpPr>
                                <a:spLocks/>
                              </p:cNvSpPr>
                              <p:nvPr/>
                            </p:nvSpPr>
                            <p:spPr bwMode="auto">
                              <a:xfrm>
                                <a:off x="1149" y="1047"/>
                                <a:ext cx="16" cy="5"/>
                              </a:xfrm>
                              <a:custGeom>
                                <a:avLst/>
                                <a:gdLst>
                                  <a:gd name="T0" fmla="*/ 0 w 16"/>
                                  <a:gd name="T1" fmla="*/ 4 h 5"/>
                                  <a:gd name="T2" fmla="*/ 12 w 16"/>
                                  <a:gd name="T3" fmla="*/ 4 h 5"/>
                                  <a:gd name="T4" fmla="*/ 13 w 16"/>
                                  <a:gd name="T5" fmla="*/ 4 h 5"/>
                                  <a:gd name="T6" fmla="*/ 14 w 16"/>
                                  <a:gd name="T7" fmla="*/ 3 h 5"/>
                                  <a:gd name="T8" fmla="*/ 15 w 16"/>
                                  <a:gd name="T9" fmla="*/ 3 h 5"/>
                                  <a:gd name="T10" fmla="*/ 15 w 16"/>
                                  <a:gd name="T11" fmla="*/ 2 h 5"/>
                                  <a:gd name="T12" fmla="*/ 15 w 16"/>
                                  <a:gd name="T13" fmla="*/ 2 h 5"/>
                                  <a:gd name="T14" fmla="*/ 14 w 16"/>
                                  <a:gd name="T15" fmla="*/ 1 h 5"/>
                                  <a:gd name="T16" fmla="*/ 14 w 16"/>
                                  <a:gd name="T17" fmla="*/ 0 h 5"/>
                                  <a:gd name="T18" fmla="*/ 13 w 16"/>
                                  <a:gd name="T19" fmla="*/ 0 h 5"/>
                                  <a:gd name="T20" fmla="*/ 12 w 16"/>
                                  <a:gd name="T21" fmla="*/ 0 h 5"/>
                                  <a:gd name="T22" fmla="*/ 0 w 16"/>
                                  <a:gd name="T23" fmla="*/ 0 h 5"/>
                                  <a:gd name="T24" fmla="*/ 0 w 16"/>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5"/>
                                  <a:gd name="T41" fmla="*/ 16 w 16"/>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5">
                                    <a:moveTo>
                                      <a:pt x="0" y="4"/>
                                    </a:moveTo>
                                    <a:lnTo>
                                      <a:pt x="12" y="4"/>
                                    </a:lnTo>
                                    <a:lnTo>
                                      <a:pt x="13" y="4"/>
                                    </a:lnTo>
                                    <a:lnTo>
                                      <a:pt x="14" y="3"/>
                                    </a:lnTo>
                                    <a:lnTo>
                                      <a:pt x="15" y="3"/>
                                    </a:lnTo>
                                    <a:lnTo>
                                      <a:pt x="15" y="2"/>
                                    </a:lnTo>
                                    <a:lnTo>
                                      <a:pt x="14" y="1"/>
                                    </a:lnTo>
                                    <a:lnTo>
                                      <a:pt x="14" y="0"/>
                                    </a:lnTo>
                                    <a:lnTo>
                                      <a:pt x="13" y="0"/>
                                    </a:lnTo>
                                    <a:lnTo>
                                      <a:pt x="12" y="0"/>
                                    </a:lnTo>
                                    <a:lnTo>
                                      <a:pt x="0" y="0"/>
                                    </a:lnTo>
                                    <a:lnTo>
                                      <a:pt x="0"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05" name="Freeform 1353"/>
                              <p:cNvSpPr>
                                <a:spLocks/>
                              </p:cNvSpPr>
                              <p:nvPr/>
                            </p:nvSpPr>
                            <p:spPr bwMode="auto">
                              <a:xfrm>
                                <a:off x="1149" y="1030"/>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797" name="Group 1354"/>
                            <p:cNvGrpSpPr>
                              <a:grpSpLocks/>
                            </p:cNvGrpSpPr>
                            <p:nvPr/>
                          </p:nvGrpSpPr>
                          <p:grpSpPr bwMode="auto">
                            <a:xfrm>
                              <a:off x="1160" y="1039"/>
                              <a:ext cx="13" cy="6"/>
                              <a:chOff x="1160" y="1039"/>
                              <a:chExt cx="13" cy="6"/>
                            </a:xfrm>
                          </p:grpSpPr>
                          <p:sp>
                            <p:nvSpPr>
                              <p:cNvPr id="798" name="AutoShape 1355"/>
                              <p:cNvSpPr>
                                <a:spLocks noChangeArrowheads="1"/>
                              </p:cNvSpPr>
                              <p:nvPr/>
                            </p:nvSpPr>
                            <p:spPr bwMode="auto">
                              <a:xfrm>
                                <a:off x="1167" y="1039"/>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99" name="Line 1356"/>
                              <p:cNvSpPr>
                                <a:spLocks noChangeShapeType="1"/>
                              </p:cNvSpPr>
                              <p:nvPr/>
                            </p:nvSpPr>
                            <p:spPr bwMode="auto">
                              <a:xfrm flipH="1">
                                <a:off x="1160" y="1041"/>
                                <a:ext cx="11" cy="2"/>
                              </a:xfrm>
                              <a:prstGeom prst="line">
                                <a:avLst/>
                              </a:prstGeom>
                              <a:noFill/>
                              <a:ln w="12700">
                                <a:solidFill>
                                  <a:schemeClr val="tx1"/>
                                </a:solidFill>
                                <a:round/>
                                <a:headEnd/>
                                <a:tailEnd/>
                              </a:ln>
                            </p:spPr>
                            <p:txBody>
                              <a:bodyPr wrap="none" anchor="ctr"/>
                              <a:lstStyle/>
                              <a:p>
                                <a:endParaRPr lang="it-IT"/>
                              </a:p>
                            </p:txBody>
                          </p:sp>
                          <p:sp>
                            <p:nvSpPr>
                              <p:cNvPr id="800" name="Line 1357"/>
                              <p:cNvSpPr>
                                <a:spLocks noChangeShapeType="1"/>
                              </p:cNvSpPr>
                              <p:nvPr/>
                            </p:nvSpPr>
                            <p:spPr bwMode="auto">
                              <a:xfrm flipH="1">
                                <a:off x="1163" y="1040"/>
                                <a:ext cx="10" cy="3"/>
                              </a:xfrm>
                              <a:prstGeom prst="line">
                                <a:avLst/>
                              </a:prstGeom>
                              <a:noFill/>
                              <a:ln w="12700">
                                <a:solidFill>
                                  <a:schemeClr val="tx1"/>
                                </a:solidFill>
                                <a:round/>
                                <a:headEnd/>
                                <a:tailEnd/>
                              </a:ln>
                            </p:spPr>
                            <p:txBody>
                              <a:bodyPr wrap="none" anchor="ctr"/>
                              <a:lstStyle/>
                              <a:p>
                                <a:endParaRPr lang="it-IT"/>
                              </a:p>
                            </p:txBody>
                          </p:sp>
                        </p:grpSp>
                      </p:grpSp>
                      <p:grpSp>
                        <p:nvGrpSpPr>
                          <p:cNvPr id="785" name="Group 1358"/>
                          <p:cNvGrpSpPr>
                            <a:grpSpLocks/>
                          </p:cNvGrpSpPr>
                          <p:nvPr/>
                        </p:nvGrpSpPr>
                        <p:grpSpPr bwMode="auto">
                          <a:xfrm>
                            <a:off x="1149" y="1001"/>
                            <a:ext cx="24" cy="23"/>
                            <a:chOff x="1149" y="1001"/>
                            <a:chExt cx="24" cy="23"/>
                          </a:xfrm>
                        </p:grpSpPr>
                        <p:grpSp>
                          <p:nvGrpSpPr>
                            <p:cNvPr id="786" name="Group 1359"/>
                            <p:cNvGrpSpPr>
                              <a:grpSpLocks/>
                            </p:cNvGrpSpPr>
                            <p:nvPr/>
                          </p:nvGrpSpPr>
                          <p:grpSpPr bwMode="auto">
                            <a:xfrm>
                              <a:off x="1149" y="1001"/>
                              <a:ext cx="16" cy="23"/>
                              <a:chOff x="1149" y="1001"/>
                              <a:chExt cx="16" cy="23"/>
                            </a:xfrm>
                          </p:grpSpPr>
                          <p:sp>
                            <p:nvSpPr>
                              <p:cNvPr id="791" name="Rectangle 1360"/>
                              <p:cNvSpPr>
                                <a:spLocks noChangeArrowheads="1"/>
                              </p:cNvSpPr>
                              <p:nvPr/>
                            </p:nvSpPr>
                            <p:spPr bwMode="auto">
                              <a:xfrm>
                                <a:off x="1154" y="1008"/>
                                <a:ext cx="6" cy="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792" name="Oval 1361"/>
                              <p:cNvSpPr>
                                <a:spLocks noChangeArrowheads="1"/>
                              </p:cNvSpPr>
                              <p:nvPr/>
                            </p:nvSpPr>
                            <p:spPr bwMode="auto">
                              <a:xfrm>
                                <a:off x="1158" y="1010"/>
                                <a:ext cx="6"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93" name="Freeform 1362"/>
                              <p:cNvSpPr>
                                <a:spLocks/>
                              </p:cNvSpPr>
                              <p:nvPr/>
                            </p:nvSpPr>
                            <p:spPr bwMode="auto">
                              <a:xfrm>
                                <a:off x="1149" y="1001"/>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794" name="Freeform 1363"/>
                              <p:cNvSpPr>
                                <a:spLocks/>
                              </p:cNvSpPr>
                              <p:nvPr/>
                            </p:nvSpPr>
                            <p:spPr bwMode="auto">
                              <a:xfrm>
                                <a:off x="1149" y="1017"/>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795" name="Freeform 1364"/>
                              <p:cNvSpPr>
                                <a:spLocks/>
                              </p:cNvSpPr>
                              <p:nvPr/>
                            </p:nvSpPr>
                            <p:spPr bwMode="auto">
                              <a:xfrm>
                                <a:off x="1149" y="1001"/>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787" name="Group 1365"/>
                            <p:cNvGrpSpPr>
                              <a:grpSpLocks/>
                            </p:cNvGrpSpPr>
                            <p:nvPr/>
                          </p:nvGrpSpPr>
                          <p:grpSpPr bwMode="auto">
                            <a:xfrm>
                              <a:off x="1160" y="1010"/>
                              <a:ext cx="13" cy="5"/>
                              <a:chOff x="1160" y="1010"/>
                              <a:chExt cx="13" cy="5"/>
                            </a:xfrm>
                          </p:grpSpPr>
                          <p:sp>
                            <p:nvSpPr>
                              <p:cNvPr id="788" name="AutoShape 1366"/>
                              <p:cNvSpPr>
                                <a:spLocks noChangeArrowheads="1"/>
                              </p:cNvSpPr>
                              <p:nvPr/>
                            </p:nvSpPr>
                            <p:spPr bwMode="auto">
                              <a:xfrm>
                                <a:off x="1167" y="1010"/>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89" name="Line 1367"/>
                              <p:cNvSpPr>
                                <a:spLocks noChangeShapeType="1"/>
                              </p:cNvSpPr>
                              <p:nvPr/>
                            </p:nvSpPr>
                            <p:spPr bwMode="auto">
                              <a:xfrm flipH="1">
                                <a:off x="1160" y="1011"/>
                                <a:ext cx="11" cy="2"/>
                              </a:xfrm>
                              <a:prstGeom prst="line">
                                <a:avLst/>
                              </a:prstGeom>
                              <a:noFill/>
                              <a:ln w="12700">
                                <a:solidFill>
                                  <a:schemeClr val="tx1"/>
                                </a:solidFill>
                                <a:round/>
                                <a:headEnd/>
                                <a:tailEnd/>
                              </a:ln>
                            </p:spPr>
                            <p:txBody>
                              <a:bodyPr wrap="none" anchor="ctr"/>
                              <a:lstStyle/>
                              <a:p>
                                <a:endParaRPr lang="it-IT"/>
                              </a:p>
                            </p:txBody>
                          </p:sp>
                          <p:sp>
                            <p:nvSpPr>
                              <p:cNvPr id="790" name="Line 1368"/>
                              <p:cNvSpPr>
                                <a:spLocks noChangeShapeType="1"/>
                              </p:cNvSpPr>
                              <p:nvPr/>
                            </p:nvSpPr>
                            <p:spPr bwMode="auto">
                              <a:xfrm flipH="1">
                                <a:off x="1163" y="1011"/>
                                <a:ext cx="10" cy="2"/>
                              </a:xfrm>
                              <a:prstGeom prst="line">
                                <a:avLst/>
                              </a:prstGeom>
                              <a:noFill/>
                              <a:ln w="12700">
                                <a:solidFill>
                                  <a:schemeClr val="tx1"/>
                                </a:solidFill>
                                <a:round/>
                                <a:headEnd/>
                                <a:tailEnd/>
                              </a:ln>
                            </p:spPr>
                            <p:txBody>
                              <a:bodyPr wrap="none" anchor="ctr"/>
                              <a:lstStyle/>
                              <a:p>
                                <a:endParaRPr lang="it-IT"/>
                              </a:p>
                            </p:txBody>
                          </p:sp>
                        </p:grpSp>
                      </p:grpSp>
                    </p:grpSp>
                    <p:grpSp>
                      <p:nvGrpSpPr>
                        <p:cNvPr id="709" name="Group 1369"/>
                        <p:cNvGrpSpPr>
                          <a:grpSpLocks/>
                        </p:cNvGrpSpPr>
                        <p:nvPr/>
                      </p:nvGrpSpPr>
                      <p:grpSpPr bwMode="auto">
                        <a:xfrm>
                          <a:off x="1492" y="581"/>
                          <a:ext cx="22" cy="195"/>
                          <a:chOff x="1480" y="1004"/>
                          <a:chExt cx="22" cy="195"/>
                        </a:xfrm>
                      </p:grpSpPr>
                      <p:grpSp>
                        <p:nvGrpSpPr>
                          <p:cNvPr id="714" name="Group 1370"/>
                          <p:cNvGrpSpPr>
                            <a:grpSpLocks/>
                          </p:cNvGrpSpPr>
                          <p:nvPr/>
                        </p:nvGrpSpPr>
                        <p:grpSpPr bwMode="auto">
                          <a:xfrm>
                            <a:off x="1480" y="1112"/>
                            <a:ext cx="22" cy="24"/>
                            <a:chOff x="1480" y="1112"/>
                            <a:chExt cx="22" cy="24"/>
                          </a:xfrm>
                        </p:grpSpPr>
                        <p:grpSp>
                          <p:nvGrpSpPr>
                            <p:cNvPr id="770" name="Group 1371"/>
                            <p:cNvGrpSpPr>
                              <a:grpSpLocks/>
                            </p:cNvGrpSpPr>
                            <p:nvPr/>
                          </p:nvGrpSpPr>
                          <p:grpSpPr bwMode="auto">
                            <a:xfrm>
                              <a:off x="1485" y="1112"/>
                              <a:ext cx="17" cy="24"/>
                              <a:chOff x="1485" y="1112"/>
                              <a:chExt cx="17" cy="24"/>
                            </a:xfrm>
                          </p:grpSpPr>
                          <p:sp>
                            <p:nvSpPr>
                              <p:cNvPr id="775" name="Rectangle 1372"/>
                              <p:cNvSpPr>
                                <a:spLocks noChangeArrowheads="1"/>
                              </p:cNvSpPr>
                              <p:nvPr/>
                            </p:nvSpPr>
                            <p:spPr bwMode="auto">
                              <a:xfrm>
                                <a:off x="1489" y="1119"/>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776" name="Oval 1373"/>
                              <p:cNvSpPr>
                                <a:spLocks noChangeArrowheads="1"/>
                              </p:cNvSpPr>
                              <p:nvPr/>
                            </p:nvSpPr>
                            <p:spPr bwMode="auto">
                              <a:xfrm>
                                <a:off x="1485" y="1122"/>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77" name="Freeform 1374"/>
                              <p:cNvSpPr>
                                <a:spLocks/>
                              </p:cNvSpPr>
                              <p:nvPr/>
                            </p:nvSpPr>
                            <p:spPr bwMode="auto">
                              <a:xfrm>
                                <a:off x="1489" y="1112"/>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778" name="Freeform 1375"/>
                              <p:cNvSpPr>
                                <a:spLocks/>
                              </p:cNvSpPr>
                              <p:nvPr/>
                            </p:nvSpPr>
                            <p:spPr bwMode="auto">
                              <a:xfrm>
                                <a:off x="1485" y="1130"/>
                                <a:ext cx="17" cy="6"/>
                              </a:xfrm>
                              <a:custGeom>
                                <a:avLst/>
                                <a:gdLst>
                                  <a:gd name="T0" fmla="*/ 16 w 17"/>
                                  <a:gd name="T1" fmla="*/ 5 h 6"/>
                                  <a:gd name="T2" fmla="*/ 3 w 17"/>
                                  <a:gd name="T3" fmla="*/ 5 h 6"/>
                                  <a:gd name="T4" fmla="*/ 2 w 17"/>
                                  <a:gd name="T5" fmla="*/ 5 h 6"/>
                                  <a:gd name="T6" fmla="*/ 1 w 17"/>
                                  <a:gd name="T7" fmla="*/ 4 h 6"/>
                                  <a:gd name="T8" fmla="*/ 0 w 17"/>
                                  <a:gd name="T9" fmla="*/ 3 h 6"/>
                                  <a:gd name="T10" fmla="*/ 0 w 17"/>
                                  <a:gd name="T11" fmla="*/ 3 h 6"/>
                                  <a:gd name="T12" fmla="*/ 0 w 17"/>
                                  <a:gd name="T13" fmla="*/ 2 h 6"/>
                                  <a:gd name="T14" fmla="*/ 1 w 17"/>
                                  <a:gd name="T15" fmla="*/ 1 h 6"/>
                                  <a:gd name="T16" fmla="*/ 2 w 17"/>
                                  <a:gd name="T17" fmla="*/ 1 h 6"/>
                                  <a:gd name="T18" fmla="*/ 2 w 17"/>
                                  <a:gd name="T19" fmla="*/ 0 h 6"/>
                                  <a:gd name="T20" fmla="*/ 3 w 17"/>
                                  <a:gd name="T21" fmla="*/ 0 h 6"/>
                                  <a:gd name="T22" fmla="*/ 16 w 17"/>
                                  <a:gd name="T23" fmla="*/ 0 h 6"/>
                                  <a:gd name="T24" fmla="*/ 16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16" y="5"/>
                                    </a:moveTo>
                                    <a:lnTo>
                                      <a:pt x="3" y="5"/>
                                    </a:lnTo>
                                    <a:lnTo>
                                      <a:pt x="2" y="5"/>
                                    </a:lnTo>
                                    <a:lnTo>
                                      <a:pt x="1" y="4"/>
                                    </a:lnTo>
                                    <a:lnTo>
                                      <a:pt x="0" y="3"/>
                                    </a:lnTo>
                                    <a:lnTo>
                                      <a:pt x="0" y="2"/>
                                    </a:lnTo>
                                    <a:lnTo>
                                      <a:pt x="1" y="1"/>
                                    </a:lnTo>
                                    <a:lnTo>
                                      <a:pt x="2" y="1"/>
                                    </a:lnTo>
                                    <a:lnTo>
                                      <a:pt x="2" y="0"/>
                                    </a:lnTo>
                                    <a:lnTo>
                                      <a:pt x="3" y="0"/>
                                    </a:lnTo>
                                    <a:lnTo>
                                      <a:pt x="16" y="0"/>
                                    </a:lnTo>
                                    <a:lnTo>
                                      <a:pt x="16"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779" name="Freeform 1376"/>
                              <p:cNvSpPr>
                                <a:spLocks/>
                              </p:cNvSpPr>
                              <p:nvPr/>
                            </p:nvSpPr>
                            <p:spPr bwMode="auto">
                              <a:xfrm>
                                <a:off x="1485" y="1112"/>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771" name="Group 1377"/>
                            <p:cNvGrpSpPr>
                              <a:grpSpLocks/>
                            </p:cNvGrpSpPr>
                            <p:nvPr/>
                          </p:nvGrpSpPr>
                          <p:grpSpPr bwMode="auto">
                            <a:xfrm>
                              <a:off x="1480" y="1121"/>
                              <a:ext cx="5" cy="5"/>
                              <a:chOff x="1480" y="1121"/>
                              <a:chExt cx="5" cy="5"/>
                            </a:xfrm>
                          </p:grpSpPr>
                          <p:sp>
                            <p:nvSpPr>
                              <p:cNvPr id="772" name="AutoShape 1378"/>
                              <p:cNvSpPr>
                                <a:spLocks noChangeArrowheads="1"/>
                              </p:cNvSpPr>
                              <p:nvPr/>
                            </p:nvSpPr>
                            <p:spPr bwMode="auto">
                              <a:xfrm>
                                <a:off x="1484" y="1121"/>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73" name="Line 1379"/>
                              <p:cNvSpPr>
                                <a:spLocks noChangeShapeType="1"/>
                              </p:cNvSpPr>
                              <p:nvPr/>
                            </p:nvSpPr>
                            <p:spPr bwMode="auto">
                              <a:xfrm>
                                <a:off x="1483" y="1122"/>
                                <a:ext cx="2" cy="3"/>
                              </a:xfrm>
                              <a:prstGeom prst="line">
                                <a:avLst/>
                              </a:prstGeom>
                              <a:noFill/>
                              <a:ln w="12700">
                                <a:solidFill>
                                  <a:schemeClr val="tx1"/>
                                </a:solidFill>
                                <a:round/>
                                <a:headEnd/>
                                <a:tailEnd/>
                              </a:ln>
                            </p:spPr>
                            <p:txBody>
                              <a:bodyPr wrap="none" anchor="ctr"/>
                              <a:lstStyle/>
                              <a:p>
                                <a:endParaRPr lang="it-IT"/>
                              </a:p>
                            </p:txBody>
                          </p:sp>
                          <p:sp>
                            <p:nvSpPr>
                              <p:cNvPr id="774" name="Line 1380"/>
                              <p:cNvSpPr>
                                <a:spLocks noChangeShapeType="1"/>
                              </p:cNvSpPr>
                              <p:nvPr/>
                            </p:nvSpPr>
                            <p:spPr bwMode="auto">
                              <a:xfrm>
                                <a:off x="1480" y="1122"/>
                                <a:ext cx="3" cy="4"/>
                              </a:xfrm>
                              <a:prstGeom prst="line">
                                <a:avLst/>
                              </a:prstGeom>
                              <a:noFill/>
                              <a:ln w="12700">
                                <a:solidFill>
                                  <a:schemeClr val="tx1"/>
                                </a:solidFill>
                                <a:round/>
                                <a:headEnd/>
                                <a:tailEnd/>
                              </a:ln>
                            </p:spPr>
                            <p:txBody>
                              <a:bodyPr wrap="none" anchor="ctr"/>
                              <a:lstStyle/>
                              <a:p>
                                <a:endParaRPr lang="it-IT"/>
                              </a:p>
                            </p:txBody>
                          </p:sp>
                        </p:grpSp>
                      </p:grpSp>
                      <p:grpSp>
                        <p:nvGrpSpPr>
                          <p:cNvPr id="715" name="Group 1381"/>
                          <p:cNvGrpSpPr>
                            <a:grpSpLocks/>
                          </p:cNvGrpSpPr>
                          <p:nvPr/>
                        </p:nvGrpSpPr>
                        <p:grpSpPr bwMode="auto">
                          <a:xfrm>
                            <a:off x="1482" y="1071"/>
                            <a:ext cx="20" cy="22"/>
                            <a:chOff x="1482" y="1071"/>
                            <a:chExt cx="20" cy="22"/>
                          </a:xfrm>
                        </p:grpSpPr>
                        <p:grpSp>
                          <p:nvGrpSpPr>
                            <p:cNvPr id="760" name="Group 1382"/>
                            <p:cNvGrpSpPr>
                              <a:grpSpLocks/>
                            </p:cNvGrpSpPr>
                            <p:nvPr/>
                          </p:nvGrpSpPr>
                          <p:grpSpPr bwMode="auto">
                            <a:xfrm>
                              <a:off x="1486" y="1071"/>
                              <a:ext cx="16" cy="22"/>
                              <a:chOff x="1486" y="1071"/>
                              <a:chExt cx="16" cy="22"/>
                            </a:xfrm>
                          </p:grpSpPr>
                          <p:sp>
                            <p:nvSpPr>
                              <p:cNvPr id="765" name="Rectangle 1383"/>
                              <p:cNvSpPr>
                                <a:spLocks noChangeArrowheads="1"/>
                              </p:cNvSpPr>
                              <p:nvPr/>
                            </p:nvSpPr>
                            <p:spPr bwMode="auto">
                              <a:xfrm>
                                <a:off x="1489" y="1078"/>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766" name="Oval 1384"/>
                              <p:cNvSpPr>
                                <a:spLocks noChangeArrowheads="1"/>
                              </p:cNvSpPr>
                              <p:nvPr/>
                            </p:nvSpPr>
                            <p:spPr bwMode="auto">
                              <a:xfrm>
                                <a:off x="1489" y="1080"/>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67" name="Freeform 1385"/>
                              <p:cNvSpPr>
                                <a:spLocks/>
                              </p:cNvSpPr>
                              <p:nvPr/>
                            </p:nvSpPr>
                            <p:spPr bwMode="auto">
                              <a:xfrm>
                                <a:off x="1490" y="1071"/>
                                <a:ext cx="12" cy="22"/>
                              </a:xfrm>
                              <a:custGeom>
                                <a:avLst/>
                                <a:gdLst>
                                  <a:gd name="T0" fmla="*/ 1 w 12"/>
                                  <a:gd name="T1" fmla="*/ 0 h 22"/>
                                  <a:gd name="T2" fmla="*/ 11 w 12"/>
                                  <a:gd name="T3" fmla="*/ 0 h 22"/>
                                  <a:gd name="T4" fmla="*/ 11 w 12"/>
                                  <a:gd name="T5" fmla="*/ 21 h 22"/>
                                  <a:gd name="T6" fmla="*/ 0 w 12"/>
                                  <a:gd name="T7" fmla="*/ 21 h 22"/>
                                  <a:gd name="T8" fmla="*/ 0 w 12"/>
                                  <a:gd name="T9" fmla="*/ 21 h 22"/>
                                  <a:gd name="T10" fmla="*/ 0 60000 65536"/>
                                  <a:gd name="T11" fmla="*/ 0 60000 65536"/>
                                  <a:gd name="T12" fmla="*/ 0 60000 65536"/>
                                  <a:gd name="T13" fmla="*/ 0 60000 65536"/>
                                  <a:gd name="T14" fmla="*/ 0 60000 65536"/>
                                  <a:gd name="T15" fmla="*/ 0 w 12"/>
                                  <a:gd name="T16" fmla="*/ 0 h 22"/>
                                  <a:gd name="T17" fmla="*/ 12 w 12"/>
                                  <a:gd name="T18" fmla="*/ 22 h 22"/>
                                </a:gdLst>
                                <a:ahLst/>
                                <a:cxnLst>
                                  <a:cxn ang="T10">
                                    <a:pos x="T0" y="T1"/>
                                  </a:cxn>
                                  <a:cxn ang="T11">
                                    <a:pos x="T2" y="T3"/>
                                  </a:cxn>
                                  <a:cxn ang="T12">
                                    <a:pos x="T4" y="T5"/>
                                  </a:cxn>
                                  <a:cxn ang="T13">
                                    <a:pos x="T6" y="T7"/>
                                  </a:cxn>
                                  <a:cxn ang="T14">
                                    <a:pos x="T8" y="T9"/>
                                  </a:cxn>
                                </a:cxnLst>
                                <a:rect l="T15" t="T16" r="T17" b="T18"/>
                                <a:pathLst>
                                  <a:path w="12" h="22">
                                    <a:moveTo>
                                      <a:pt x="1" y="0"/>
                                    </a:moveTo>
                                    <a:lnTo>
                                      <a:pt x="11" y="0"/>
                                    </a:lnTo>
                                    <a:lnTo>
                                      <a:pt x="11"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768" name="Freeform 1386"/>
                              <p:cNvSpPr>
                                <a:spLocks/>
                              </p:cNvSpPr>
                              <p:nvPr/>
                            </p:nvSpPr>
                            <p:spPr bwMode="auto">
                              <a:xfrm>
                                <a:off x="1486" y="1087"/>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769" name="Freeform 1387"/>
                              <p:cNvSpPr>
                                <a:spLocks/>
                              </p:cNvSpPr>
                              <p:nvPr/>
                            </p:nvSpPr>
                            <p:spPr bwMode="auto">
                              <a:xfrm>
                                <a:off x="1486" y="1071"/>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761" name="Group 1388"/>
                            <p:cNvGrpSpPr>
                              <a:grpSpLocks/>
                            </p:cNvGrpSpPr>
                            <p:nvPr/>
                          </p:nvGrpSpPr>
                          <p:grpSpPr bwMode="auto">
                            <a:xfrm>
                              <a:off x="1482" y="1080"/>
                              <a:ext cx="4" cy="5"/>
                              <a:chOff x="1482" y="1080"/>
                              <a:chExt cx="4" cy="5"/>
                            </a:xfrm>
                          </p:grpSpPr>
                          <p:sp>
                            <p:nvSpPr>
                              <p:cNvPr id="762" name="AutoShape 1389"/>
                              <p:cNvSpPr>
                                <a:spLocks noChangeArrowheads="1"/>
                              </p:cNvSpPr>
                              <p:nvPr/>
                            </p:nvSpPr>
                            <p:spPr bwMode="auto">
                              <a:xfrm>
                                <a:off x="1484" y="1080"/>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63" name="Line 1390"/>
                              <p:cNvSpPr>
                                <a:spLocks noChangeShapeType="1"/>
                              </p:cNvSpPr>
                              <p:nvPr/>
                            </p:nvSpPr>
                            <p:spPr bwMode="auto">
                              <a:xfrm>
                                <a:off x="1484" y="1082"/>
                                <a:ext cx="2" cy="1"/>
                              </a:xfrm>
                              <a:prstGeom prst="line">
                                <a:avLst/>
                              </a:prstGeom>
                              <a:noFill/>
                              <a:ln w="12700">
                                <a:solidFill>
                                  <a:schemeClr val="tx1"/>
                                </a:solidFill>
                                <a:round/>
                                <a:headEnd/>
                                <a:tailEnd/>
                              </a:ln>
                            </p:spPr>
                            <p:txBody>
                              <a:bodyPr wrap="none" anchor="ctr"/>
                              <a:lstStyle/>
                              <a:p>
                                <a:endParaRPr lang="it-IT"/>
                              </a:p>
                            </p:txBody>
                          </p:sp>
                          <p:sp>
                            <p:nvSpPr>
                              <p:cNvPr id="764" name="Line 1391"/>
                              <p:cNvSpPr>
                                <a:spLocks noChangeShapeType="1"/>
                              </p:cNvSpPr>
                              <p:nvPr/>
                            </p:nvSpPr>
                            <p:spPr bwMode="auto">
                              <a:xfrm>
                                <a:off x="1482" y="1080"/>
                                <a:ext cx="1" cy="3"/>
                              </a:xfrm>
                              <a:prstGeom prst="line">
                                <a:avLst/>
                              </a:prstGeom>
                              <a:noFill/>
                              <a:ln w="12700">
                                <a:solidFill>
                                  <a:schemeClr val="tx1"/>
                                </a:solidFill>
                                <a:round/>
                                <a:headEnd/>
                                <a:tailEnd/>
                              </a:ln>
                            </p:spPr>
                            <p:txBody>
                              <a:bodyPr wrap="none" anchor="ctr"/>
                              <a:lstStyle/>
                              <a:p>
                                <a:endParaRPr lang="it-IT"/>
                              </a:p>
                            </p:txBody>
                          </p:sp>
                        </p:grpSp>
                      </p:grpSp>
                      <p:grpSp>
                        <p:nvGrpSpPr>
                          <p:cNvPr id="716" name="Group 1392"/>
                          <p:cNvGrpSpPr>
                            <a:grpSpLocks/>
                          </p:cNvGrpSpPr>
                          <p:nvPr/>
                        </p:nvGrpSpPr>
                        <p:grpSpPr bwMode="auto">
                          <a:xfrm>
                            <a:off x="1482" y="1176"/>
                            <a:ext cx="20" cy="23"/>
                            <a:chOff x="1482" y="1176"/>
                            <a:chExt cx="20" cy="23"/>
                          </a:xfrm>
                        </p:grpSpPr>
                        <p:grpSp>
                          <p:nvGrpSpPr>
                            <p:cNvPr id="750" name="Group 1393"/>
                            <p:cNvGrpSpPr>
                              <a:grpSpLocks/>
                            </p:cNvGrpSpPr>
                            <p:nvPr/>
                          </p:nvGrpSpPr>
                          <p:grpSpPr bwMode="auto">
                            <a:xfrm>
                              <a:off x="1486" y="1176"/>
                              <a:ext cx="16" cy="23"/>
                              <a:chOff x="1486" y="1176"/>
                              <a:chExt cx="16" cy="23"/>
                            </a:xfrm>
                          </p:grpSpPr>
                          <p:sp>
                            <p:nvSpPr>
                              <p:cNvPr id="755" name="Rectangle 1394"/>
                              <p:cNvSpPr>
                                <a:spLocks noChangeArrowheads="1"/>
                              </p:cNvSpPr>
                              <p:nvPr/>
                            </p:nvSpPr>
                            <p:spPr bwMode="auto">
                              <a:xfrm>
                                <a:off x="1489" y="1184"/>
                                <a:ext cx="7" cy="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756" name="Oval 1395"/>
                              <p:cNvSpPr>
                                <a:spLocks noChangeArrowheads="1"/>
                              </p:cNvSpPr>
                              <p:nvPr/>
                            </p:nvSpPr>
                            <p:spPr bwMode="auto">
                              <a:xfrm>
                                <a:off x="1489" y="1186"/>
                                <a:ext cx="1" cy="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57" name="Freeform 1396"/>
                              <p:cNvSpPr>
                                <a:spLocks/>
                              </p:cNvSpPr>
                              <p:nvPr/>
                            </p:nvSpPr>
                            <p:spPr bwMode="auto">
                              <a:xfrm>
                                <a:off x="1490" y="1176"/>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758" name="Freeform 1397"/>
                              <p:cNvSpPr>
                                <a:spLocks/>
                              </p:cNvSpPr>
                              <p:nvPr/>
                            </p:nvSpPr>
                            <p:spPr bwMode="auto">
                              <a:xfrm>
                                <a:off x="1486" y="1192"/>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759" name="Freeform 1398"/>
                              <p:cNvSpPr>
                                <a:spLocks/>
                              </p:cNvSpPr>
                              <p:nvPr/>
                            </p:nvSpPr>
                            <p:spPr bwMode="auto">
                              <a:xfrm>
                                <a:off x="1486" y="1176"/>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751" name="Group 1399"/>
                            <p:cNvGrpSpPr>
                              <a:grpSpLocks/>
                            </p:cNvGrpSpPr>
                            <p:nvPr/>
                          </p:nvGrpSpPr>
                          <p:grpSpPr bwMode="auto">
                            <a:xfrm>
                              <a:off x="1482" y="1185"/>
                              <a:ext cx="4" cy="5"/>
                              <a:chOff x="1482" y="1185"/>
                              <a:chExt cx="4" cy="5"/>
                            </a:xfrm>
                          </p:grpSpPr>
                          <p:sp>
                            <p:nvSpPr>
                              <p:cNvPr id="752" name="AutoShape 1400"/>
                              <p:cNvSpPr>
                                <a:spLocks noChangeArrowheads="1"/>
                              </p:cNvSpPr>
                              <p:nvPr/>
                            </p:nvSpPr>
                            <p:spPr bwMode="auto">
                              <a:xfrm>
                                <a:off x="1484" y="1185"/>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53" name="Line 1401"/>
                              <p:cNvSpPr>
                                <a:spLocks noChangeShapeType="1"/>
                              </p:cNvSpPr>
                              <p:nvPr/>
                            </p:nvSpPr>
                            <p:spPr bwMode="auto">
                              <a:xfrm>
                                <a:off x="1484" y="1186"/>
                                <a:ext cx="2" cy="2"/>
                              </a:xfrm>
                              <a:prstGeom prst="line">
                                <a:avLst/>
                              </a:prstGeom>
                              <a:noFill/>
                              <a:ln w="12700">
                                <a:solidFill>
                                  <a:schemeClr val="tx1"/>
                                </a:solidFill>
                                <a:round/>
                                <a:headEnd/>
                                <a:tailEnd/>
                              </a:ln>
                            </p:spPr>
                            <p:txBody>
                              <a:bodyPr wrap="none" anchor="ctr"/>
                              <a:lstStyle/>
                              <a:p>
                                <a:endParaRPr lang="it-IT"/>
                              </a:p>
                            </p:txBody>
                          </p:sp>
                          <p:sp>
                            <p:nvSpPr>
                              <p:cNvPr id="754" name="Line 1402"/>
                              <p:cNvSpPr>
                                <a:spLocks noChangeShapeType="1"/>
                              </p:cNvSpPr>
                              <p:nvPr/>
                            </p:nvSpPr>
                            <p:spPr bwMode="auto">
                              <a:xfrm>
                                <a:off x="1482" y="1186"/>
                                <a:ext cx="1" cy="2"/>
                              </a:xfrm>
                              <a:prstGeom prst="line">
                                <a:avLst/>
                              </a:prstGeom>
                              <a:noFill/>
                              <a:ln w="12700">
                                <a:solidFill>
                                  <a:schemeClr val="tx1"/>
                                </a:solidFill>
                                <a:round/>
                                <a:headEnd/>
                                <a:tailEnd/>
                              </a:ln>
                            </p:spPr>
                            <p:txBody>
                              <a:bodyPr wrap="none" anchor="ctr"/>
                              <a:lstStyle/>
                              <a:p>
                                <a:endParaRPr lang="it-IT"/>
                              </a:p>
                            </p:txBody>
                          </p:sp>
                        </p:grpSp>
                      </p:grpSp>
                      <p:grpSp>
                        <p:nvGrpSpPr>
                          <p:cNvPr id="717" name="Group 1403"/>
                          <p:cNvGrpSpPr>
                            <a:grpSpLocks/>
                          </p:cNvGrpSpPr>
                          <p:nvPr/>
                        </p:nvGrpSpPr>
                        <p:grpSpPr bwMode="auto">
                          <a:xfrm>
                            <a:off x="1482" y="1149"/>
                            <a:ext cx="20" cy="23"/>
                            <a:chOff x="1482" y="1149"/>
                            <a:chExt cx="20" cy="23"/>
                          </a:xfrm>
                        </p:grpSpPr>
                        <p:grpSp>
                          <p:nvGrpSpPr>
                            <p:cNvPr id="740" name="Group 1404"/>
                            <p:cNvGrpSpPr>
                              <a:grpSpLocks/>
                            </p:cNvGrpSpPr>
                            <p:nvPr/>
                          </p:nvGrpSpPr>
                          <p:grpSpPr bwMode="auto">
                            <a:xfrm>
                              <a:off x="1486" y="1149"/>
                              <a:ext cx="16" cy="23"/>
                              <a:chOff x="1486" y="1149"/>
                              <a:chExt cx="16" cy="23"/>
                            </a:xfrm>
                          </p:grpSpPr>
                          <p:sp>
                            <p:nvSpPr>
                              <p:cNvPr id="745" name="Rectangle 1405"/>
                              <p:cNvSpPr>
                                <a:spLocks noChangeArrowheads="1"/>
                              </p:cNvSpPr>
                              <p:nvPr/>
                            </p:nvSpPr>
                            <p:spPr bwMode="auto">
                              <a:xfrm>
                                <a:off x="1489" y="1155"/>
                                <a:ext cx="7"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746" name="Oval 1406"/>
                              <p:cNvSpPr>
                                <a:spLocks noChangeArrowheads="1"/>
                              </p:cNvSpPr>
                              <p:nvPr/>
                            </p:nvSpPr>
                            <p:spPr bwMode="auto">
                              <a:xfrm>
                                <a:off x="1489" y="1159"/>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47" name="Freeform 1407"/>
                              <p:cNvSpPr>
                                <a:spLocks/>
                              </p:cNvSpPr>
                              <p:nvPr/>
                            </p:nvSpPr>
                            <p:spPr bwMode="auto">
                              <a:xfrm>
                                <a:off x="1490" y="1149"/>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748" name="Freeform 1408"/>
                              <p:cNvSpPr>
                                <a:spLocks/>
                              </p:cNvSpPr>
                              <p:nvPr/>
                            </p:nvSpPr>
                            <p:spPr bwMode="auto">
                              <a:xfrm>
                                <a:off x="1486" y="1166"/>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749" name="Freeform 1409"/>
                              <p:cNvSpPr>
                                <a:spLocks/>
                              </p:cNvSpPr>
                              <p:nvPr/>
                            </p:nvSpPr>
                            <p:spPr bwMode="auto">
                              <a:xfrm>
                                <a:off x="1486" y="1149"/>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741" name="Group 1410"/>
                            <p:cNvGrpSpPr>
                              <a:grpSpLocks/>
                            </p:cNvGrpSpPr>
                            <p:nvPr/>
                          </p:nvGrpSpPr>
                          <p:grpSpPr bwMode="auto">
                            <a:xfrm>
                              <a:off x="1482" y="1158"/>
                              <a:ext cx="4" cy="5"/>
                              <a:chOff x="1482" y="1158"/>
                              <a:chExt cx="4" cy="5"/>
                            </a:xfrm>
                          </p:grpSpPr>
                          <p:sp>
                            <p:nvSpPr>
                              <p:cNvPr id="742" name="AutoShape 1411"/>
                              <p:cNvSpPr>
                                <a:spLocks noChangeArrowheads="1"/>
                              </p:cNvSpPr>
                              <p:nvPr/>
                            </p:nvSpPr>
                            <p:spPr bwMode="auto">
                              <a:xfrm>
                                <a:off x="1484" y="1158"/>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43" name="Line 1412"/>
                              <p:cNvSpPr>
                                <a:spLocks noChangeShapeType="1"/>
                              </p:cNvSpPr>
                              <p:nvPr/>
                            </p:nvSpPr>
                            <p:spPr bwMode="auto">
                              <a:xfrm>
                                <a:off x="1484" y="1159"/>
                                <a:ext cx="2" cy="3"/>
                              </a:xfrm>
                              <a:prstGeom prst="line">
                                <a:avLst/>
                              </a:prstGeom>
                              <a:noFill/>
                              <a:ln w="12700">
                                <a:solidFill>
                                  <a:schemeClr val="tx1"/>
                                </a:solidFill>
                                <a:round/>
                                <a:headEnd/>
                                <a:tailEnd/>
                              </a:ln>
                            </p:spPr>
                            <p:txBody>
                              <a:bodyPr wrap="none" anchor="ctr"/>
                              <a:lstStyle/>
                              <a:p>
                                <a:endParaRPr lang="it-IT"/>
                              </a:p>
                            </p:txBody>
                          </p:sp>
                          <p:sp>
                            <p:nvSpPr>
                              <p:cNvPr id="744" name="Line 1413"/>
                              <p:cNvSpPr>
                                <a:spLocks noChangeShapeType="1"/>
                              </p:cNvSpPr>
                              <p:nvPr/>
                            </p:nvSpPr>
                            <p:spPr bwMode="auto">
                              <a:xfrm>
                                <a:off x="1482" y="1159"/>
                                <a:ext cx="1" cy="3"/>
                              </a:xfrm>
                              <a:prstGeom prst="line">
                                <a:avLst/>
                              </a:prstGeom>
                              <a:noFill/>
                              <a:ln w="12700">
                                <a:solidFill>
                                  <a:schemeClr val="tx1"/>
                                </a:solidFill>
                                <a:round/>
                                <a:headEnd/>
                                <a:tailEnd/>
                              </a:ln>
                            </p:spPr>
                            <p:txBody>
                              <a:bodyPr wrap="none" anchor="ctr"/>
                              <a:lstStyle/>
                              <a:p>
                                <a:endParaRPr lang="it-IT"/>
                              </a:p>
                            </p:txBody>
                          </p:sp>
                        </p:grpSp>
                      </p:grpSp>
                      <p:grpSp>
                        <p:nvGrpSpPr>
                          <p:cNvPr id="718" name="Group 1414"/>
                          <p:cNvGrpSpPr>
                            <a:grpSpLocks/>
                          </p:cNvGrpSpPr>
                          <p:nvPr/>
                        </p:nvGrpSpPr>
                        <p:grpSpPr bwMode="auto">
                          <a:xfrm>
                            <a:off x="1480" y="1034"/>
                            <a:ext cx="22" cy="22"/>
                            <a:chOff x="1480" y="1034"/>
                            <a:chExt cx="22" cy="22"/>
                          </a:xfrm>
                        </p:grpSpPr>
                        <p:grpSp>
                          <p:nvGrpSpPr>
                            <p:cNvPr id="730" name="Group 1415"/>
                            <p:cNvGrpSpPr>
                              <a:grpSpLocks/>
                            </p:cNvGrpSpPr>
                            <p:nvPr/>
                          </p:nvGrpSpPr>
                          <p:grpSpPr bwMode="auto">
                            <a:xfrm>
                              <a:off x="1485" y="1034"/>
                              <a:ext cx="17" cy="22"/>
                              <a:chOff x="1485" y="1034"/>
                              <a:chExt cx="17" cy="22"/>
                            </a:xfrm>
                          </p:grpSpPr>
                          <p:sp>
                            <p:nvSpPr>
                              <p:cNvPr id="735" name="Rectangle 1416"/>
                              <p:cNvSpPr>
                                <a:spLocks noChangeArrowheads="1"/>
                              </p:cNvSpPr>
                              <p:nvPr/>
                            </p:nvSpPr>
                            <p:spPr bwMode="auto">
                              <a:xfrm>
                                <a:off x="1489" y="1040"/>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736" name="Oval 1417"/>
                              <p:cNvSpPr>
                                <a:spLocks noChangeArrowheads="1"/>
                              </p:cNvSpPr>
                              <p:nvPr/>
                            </p:nvSpPr>
                            <p:spPr bwMode="auto">
                              <a:xfrm>
                                <a:off x="1485" y="1043"/>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37" name="Freeform 1418"/>
                              <p:cNvSpPr>
                                <a:spLocks/>
                              </p:cNvSpPr>
                              <p:nvPr/>
                            </p:nvSpPr>
                            <p:spPr bwMode="auto">
                              <a:xfrm>
                                <a:off x="1489" y="1034"/>
                                <a:ext cx="13" cy="22"/>
                              </a:xfrm>
                              <a:custGeom>
                                <a:avLst/>
                                <a:gdLst>
                                  <a:gd name="T0" fmla="*/ 1 w 13"/>
                                  <a:gd name="T1" fmla="*/ 0 h 22"/>
                                  <a:gd name="T2" fmla="*/ 12 w 13"/>
                                  <a:gd name="T3" fmla="*/ 0 h 22"/>
                                  <a:gd name="T4" fmla="*/ 12 w 13"/>
                                  <a:gd name="T5" fmla="*/ 21 h 22"/>
                                  <a:gd name="T6" fmla="*/ 0 w 13"/>
                                  <a:gd name="T7" fmla="*/ 21 h 22"/>
                                  <a:gd name="T8" fmla="*/ 0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 y="0"/>
                                    </a:moveTo>
                                    <a:lnTo>
                                      <a:pt x="12" y="0"/>
                                    </a:lnTo>
                                    <a:lnTo>
                                      <a:pt x="12"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738" name="Freeform 1419"/>
                              <p:cNvSpPr>
                                <a:spLocks/>
                              </p:cNvSpPr>
                              <p:nvPr/>
                            </p:nvSpPr>
                            <p:spPr bwMode="auto">
                              <a:xfrm>
                                <a:off x="1485" y="1051"/>
                                <a:ext cx="17" cy="5"/>
                              </a:xfrm>
                              <a:custGeom>
                                <a:avLst/>
                                <a:gdLst>
                                  <a:gd name="T0" fmla="*/ 16 w 17"/>
                                  <a:gd name="T1" fmla="*/ 4 h 5"/>
                                  <a:gd name="T2" fmla="*/ 3 w 17"/>
                                  <a:gd name="T3" fmla="*/ 4 h 5"/>
                                  <a:gd name="T4" fmla="*/ 2 w 17"/>
                                  <a:gd name="T5" fmla="*/ 4 h 5"/>
                                  <a:gd name="T6" fmla="*/ 1 w 17"/>
                                  <a:gd name="T7" fmla="*/ 3 h 5"/>
                                  <a:gd name="T8" fmla="*/ 0 w 17"/>
                                  <a:gd name="T9" fmla="*/ 3 h 5"/>
                                  <a:gd name="T10" fmla="*/ 0 w 17"/>
                                  <a:gd name="T11" fmla="*/ 2 h 5"/>
                                  <a:gd name="T12" fmla="*/ 0 w 17"/>
                                  <a:gd name="T13" fmla="*/ 2 h 5"/>
                                  <a:gd name="T14" fmla="*/ 1 w 17"/>
                                  <a:gd name="T15" fmla="*/ 1 h 5"/>
                                  <a:gd name="T16" fmla="*/ 2 w 17"/>
                                  <a:gd name="T17" fmla="*/ 0 h 5"/>
                                  <a:gd name="T18" fmla="*/ 2 w 17"/>
                                  <a:gd name="T19" fmla="*/ 0 h 5"/>
                                  <a:gd name="T20" fmla="*/ 3 w 17"/>
                                  <a:gd name="T21" fmla="*/ 0 h 5"/>
                                  <a:gd name="T22" fmla="*/ 16 w 17"/>
                                  <a:gd name="T23" fmla="*/ 0 h 5"/>
                                  <a:gd name="T24" fmla="*/ 16 w 17"/>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5"/>
                                  <a:gd name="T41" fmla="*/ 17 w 17"/>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5">
                                    <a:moveTo>
                                      <a:pt x="16" y="4"/>
                                    </a:moveTo>
                                    <a:lnTo>
                                      <a:pt x="3" y="4"/>
                                    </a:lnTo>
                                    <a:lnTo>
                                      <a:pt x="2" y="4"/>
                                    </a:lnTo>
                                    <a:lnTo>
                                      <a:pt x="1" y="3"/>
                                    </a:lnTo>
                                    <a:lnTo>
                                      <a:pt x="0" y="3"/>
                                    </a:lnTo>
                                    <a:lnTo>
                                      <a:pt x="0" y="2"/>
                                    </a:lnTo>
                                    <a:lnTo>
                                      <a:pt x="1" y="1"/>
                                    </a:lnTo>
                                    <a:lnTo>
                                      <a:pt x="2" y="0"/>
                                    </a:lnTo>
                                    <a:lnTo>
                                      <a:pt x="3" y="0"/>
                                    </a:lnTo>
                                    <a:lnTo>
                                      <a:pt x="16" y="0"/>
                                    </a:lnTo>
                                    <a:lnTo>
                                      <a:pt x="16"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739" name="Freeform 1420"/>
                              <p:cNvSpPr>
                                <a:spLocks/>
                              </p:cNvSpPr>
                              <p:nvPr/>
                            </p:nvSpPr>
                            <p:spPr bwMode="auto">
                              <a:xfrm>
                                <a:off x="1485" y="1034"/>
                                <a:ext cx="17" cy="8"/>
                              </a:xfrm>
                              <a:custGeom>
                                <a:avLst/>
                                <a:gdLst>
                                  <a:gd name="T0" fmla="*/ 16 w 17"/>
                                  <a:gd name="T1" fmla="*/ 7 h 8"/>
                                  <a:gd name="T2" fmla="*/ 3 w 17"/>
                                  <a:gd name="T3" fmla="*/ 7 h 8"/>
                                  <a:gd name="T4" fmla="*/ 2 w 17"/>
                                  <a:gd name="T5" fmla="*/ 7 h 8"/>
                                  <a:gd name="T6" fmla="*/ 1 w 17"/>
                                  <a:gd name="T7" fmla="*/ 6 h 8"/>
                                  <a:gd name="T8" fmla="*/ 0 w 17"/>
                                  <a:gd name="T9" fmla="*/ 5 h 8"/>
                                  <a:gd name="T10" fmla="*/ 0 w 17"/>
                                  <a:gd name="T11" fmla="*/ 4 h 8"/>
                                  <a:gd name="T12" fmla="*/ 0 w 17"/>
                                  <a:gd name="T13" fmla="*/ 3 h 8"/>
                                  <a:gd name="T14" fmla="*/ 1 w 17"/>
                                  <a:gd name="T15" fmla="*/ 1 h 8"/>
                                  <a:gd name="T16" fmla="*/ 2 w 17"/>
                                  <a:gd name="T17" fmla="*/ 1 h 8"/>
                                  <a:gd name="T18" fmla="*/ 2 w 17"/>
                                  <a:gd name="T19" fmla="*/ 0 h 8"/>
                                  <a:gd name="T20" fmla="*/ 3 w 17"/>
                                  <a:gd name="T21" fmla="*/ 0 h 8"/>
                                  <a:gd name="T22" fmla="*/ 16 w 17"/>
                                  <a:gd name="T23" fmla="*/ 0 h 8"/>
                                  <a:gd name="T24" fmla="*/ 16 w 17"/>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8"/>
                                  <a:gd name="T41" fmla="*/ 17 w 17"/>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8">
                                    <a:moveTo>
                                      <a:pt x="16" y="7"/>
                                    </a:moveTo>
                                    <a:lnTo>
                                      <a:pt x="3" y="7"/>
                                    </a:lnTo>
                                    <a:lnTo>
                                      <a:pt x="2" y="7"/>
                                    </a:lnTo>
                                    <a:lnTo>
                                      <a:pt x="1" y="6"/>
                                    </a:lnTo>
                                    <a:lnTo>
                                      <a:pt x="0" y="5"/>
                                    </a:lnTo>
                                    <a:lnTo>
                                      <a:pt x="0" y="4"/>
                                    </a:lnTo>
                                    <a:lnTo>
                                      <a:pt x="0" y="3"/>
                                    </a:lnTo>
                                    <a:lnTo>
                                      <a:pt x="1" y="1"/>
                                    </a:lnTo>
                                    <a:lnTo>
                                      <a:pt x="2" y="1"/>
                                    </a:lnTo>
                                    <a:lnTo>
                                      <a:pt x="2" y="0"/>
                                    </a:lnTo>
                                    <a:lnTo>
                                      <a:pt x="3" y="0"/>
                                    </a:lnTo>
                                    <a:lnTo>
                                      <a:pt x="16" y="0"/>
                                    </a:lnTo>
                                    <a:lnTo>
                                      <a:pt x="16"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731" name="Group 1421"/>
                            <p:cNvGrpSpPr>
                              <a:grpSpLocks/>
                            </p:cNvGrpSpPr>
                            <p:nvPr/>
                          </p:nvGrpSpPr>
                          <p:grpSpPr bwMode="auto">
                            <a:xfrm>
                              <a:off x="1480" y="1043"/>
                              <a:ext cx="5" cy="6"/>
                              <a:chOff x="1480" y="1043"/>
                              <a:chExt cx="5" cy="6"/>
                            </a:xfrm>
                          </p:grpSpPr>
                          <p:sp>
                            <p:nvSpPr>
                              <p:cNvPr id="732" name="AutoShape 1422"/>
                              <p:cNvSpPr>
                                <a:spLocks noChangeArrowheads="1"/>
                              </p:cNvSpPr>
                              <p:nvPr/>
                            </p:nvSpPr>
                            <p:spPr bwMode="auto">
                              <a:xfrm>
                                <a:off x="1484" y="1043"/>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33" name="Line 1423"/>
                              <p:cNvSpPr>
                                <a:spLocks noChangeShapeType="1"/>
                              </p:cNvSpPr>
                              <p:nvPr/>
                            </p:nvSpPr>
                            <p:spPr bwMode="auto">
                              <a:xfrm>
                                <a:off x="1483" y="1045"/>
                                <a:ext cx="2" cy="2"/>
                              </a:xfrm>
                              <a:prstGeom prst="line">
                                <a:avLst/>
                              </a:prstGeom>
                              <a:noFill/>
                              <a:ln w="12700">
                                <a:solidFill>
                                  <a:schemeClr val="tx1"/>
                                </a:solidFill>
                                <a:round/>
                                <a:headEnd/>
                                <a:tailEnd/>
                              </a:ln>
                            </p:spPr>
                            <p:txBody>
                              <a:bodyPr wrap="none" anchor="ctr"/>
                              <a:lstStyle/>
                              <a:p>
                                <a:endParaRPr lang="it-IT"/>
                              </a:p>
                            </p:txBody>
                          </p:sp>
                          <p:sp>
                            <p:nvSpPr>
                              <p:cNvPr id="734" name="Line 1424"/>
                              <p:cNvSpPr>
                                <a:spLocks noChangeShapeType="1"/>
                              </p:cNvSpPr>
                              <p:nvPr/>
                            </p:nvSpPr>
                            <p:spPr bwMode="auto">
                              <a:xfrm>
                                <a:off x="1480" y="1045"/>
                                <a:ext cx="3" cy="2"/>
                              </a:xfrm>
                              <a:prstGeom prst="line">
                                <a:avLst/>
                              </a:prstGeom>
                              <a:noFill/>
                              <a:ln w="12700">
                                <a:solidFill>
                                  <a:schemeClr val="tx1"/>
                                </a:solidFill>
                                <a:round/>
                                <a:headEnd/>
                                <a:tailEnd/>
                              </a:ln>
                            </p:spPr>
                            <p:txBody>
                              <a:bodyPr wrap="none" anchor="ctr"/>
                              <a:lstStyle/>
                              <a:p>
                                <a:endParaRPr lang="it-IT"/>
                              </a:p>
                            </p:txBody>
                          </p:sp>
                        </p:grpSp>
                      </p:grpSp>
                      <p:grpSp>
                        <p:nvGrpSpPr>
                          <p:cNvPr id="719" name="Group 1425"/>
                          <p:cNvGrpSpPr>
                            <a:grpSpLocks/>
                          </p:cNvGrpSpPr>
                          <p:nvPr/>
                        </p:nvGrpSpPr>
                        <p:grpSpPr bwMode="auto">
                          <a:xfrm>
                            <a:off x="1480" y="1004"/>
                            <a:ext cx="22" cy="24"/>
                            <a:chOff x="1480" y="1004"/>
                            <a:chExt cx="22" cy="24"/>
                          </a:xfrm>
                        </p:grpSpPr>
                        <p:grpSp>
                          <p:nvGrpSpPr>
                            <p:cNvPr id="720" name="Group 1426"/>
                            <p:cNvGrpSpPr>
                              <a:grpSpLocks/>
                            </p:cNvGrpSpPr>
                            <p:nvPr/>
                          </p:nvGrpSpPr>
                          <p:grpSpPr bwMode="auto">
                            <a:xfrm>
                              <a:off x="1485" y="1004"/>
                              <a:ext cx="17" cy="24"/>
                              <a:chOff x="1485" y="1004"/>
                              <a:chExt cx="17" cy="24"/>
                            </a:xfrm>
                          </p:grpSpPr>
                          <p:sp>
                            <p:nvSpPr>
                              <p:cNvPr id="725" name="Rectangle 1427"/>
                              <p:cNvSpPr>
                                <a:spLocks noChangeArrowheads="1"/>
                              </p:cNvSpPr>
                              <p:nvPr/>
                            </p:nvSpPr>
                            <p:spPr bwMode="auto">
                              <a:xfrm>
                                <a:off x="1489" y="1011"/>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726" name="Oval 1428"/>
                              <p:cNvSpPr>
                                <a:spLocks noChangeArrowheads="1"/>
                              </p:cNvSpPr>
                              <p:nvPr/>
                            </p:nvSpPr>
                            <p:spPr bwMode="auto">
                              <a:xfrm>
                                <a:off x="1485" y="1014"/>
                                <a:ext cx="7" cy="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27" name="Freeform 1429"/>
                              <p:cNvSpPr>
                                <a:spLocks/>
                              </p:cNvSpPr>
                              <p:nvPr/>
                            </p:nvSpPr>
                            <p:spPr bwMode="auto">
                              <a:xfrm>
                                <a:off x="1489" y="1004"/>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728" name="Freeform 1430"/>
                              <p:cNvSpPr>
                                <a:spLocks/>
                              </p:cNvSpPr>
                              <p:nvPr/>
                            </p:nvSpPr>
                            <p:spPr bwMode="auto">
                              <a:xfrm>
                                <a:off x="1485" y="1020"/>
                                <a:ext cx="17" cy="8"/>
                              </a:xfrm>
                              <a:custGeom>
                                <a:avLst/>
                                <a:gdLst>
                                  <a:gd name="T0" fmla="*/ 16 w 17"/>
                                  <a:gd name="T1" fmla="*/ 7 h 8"/>
                                  <a:gd name="T2" fmla="*/ 3 w 17"/>
                                  <a:gd name="T3" fmla="*/ 7 h 8"/>
                                  <a:gd name="T4" fmla="*/ 2 w 17"/>
                                  <a:gd name="T5" fmla="*/ 7 h 8"/>
                                  <a:gd name="T6" fmla="*/ 1 w 17"/>
                                  <a:gd name="T7" fmla="*/ 6 h 8"/>
                                  <a:gd name="T8" fmla="*/ 0 w 17"/>
                                  <a:gd name="T9" fmla="*/ 5 h 8"/>
                                  <a:gd name="T10" fmla="*/ 0 w 17"/>
                                  <a:gd name="T11" fmla="*/ 4 h 8"/>
                                  <a:gd name="T12" fmla="*/ 0 w 17"/>
                                  <a:gd name="T13" fmla="*/ 3 h 8"/>
                                  <a:gd name="T14" fmla="*/ 1 w 17"/>
                                  <a:gd name="T15" fmla="*/ 1 h 8"/>
                                  <a:gd name="T16" fmla="*/ 2 w 17"/>
                                  <a:gd name="T17" fmla="*/ 1 h 8"/>
                                  <a:gd name="T18" fmla="*/ 2 w 17"/>
                                  <a:gd name="T19" fmla="*/ 0 h 8"/>
                                  <a:gd name="T20" fmla="*/ 3 w 17"/>
                                  <a:gd name="T21" fmla="*/ 0 h 8"/>
                                  <a:gd name="T22" fmla="*/ 16 w 17"/>
                                  <a:gd name="T23" fmla="*/ 0 h 8"/>
                                  <a:gd name="T24" fmla="*/ 16 w 17"/>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8"/>
                                  <a:gd name="T41" fmla="*/ 17 w 17"/>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8">
                                    <a:moveTo>
                                      <a:pt x="16" y="7"/>
                                    </a:moveTo>
                                    <a:lnTo>
                                      <a:pt x="3" y="7"/>
                                    </a:lnTo>
                                    <a:lnTo>
                                      <a:pt x="2" y="7"/>
                                    </a:lnTo>
                                    <a:lnTo>
                                      <a:pt x="1" y="6"/>
                                    </a:lnTo>
                                    <a:lnTo>
                                      <a:pt x="0" y="5"/>
                                    </a:lnTo>
                                    <a:lnTo>
                                      <a:pt x="0" y="4"/>
                                    </a:lnTo>
                                    <a:lnTo>
                                      <a:pt x="0" y="3"/>
                                    </a:lnTo>
                                    <a:lnTo>
                                      <a:pt x="1" y="1"/>
                                    </a:lnTo>
                                    <a:lnTo>
                                      <a:pt x="2" y="1"/>
                                    </a:lnTo>
                                    <a:lnTo>
                                      <a:pt x="2" y="0"/>
                                    </a:lnTo>
                                    <a:lnTo>
                                      <a:pt x="3" y="0"/>
                                    </a:lnTo>
                                    <a:lnTo>
                                      <a:pt x="16" y="0"/>
                                    </a:lnTo>
                                    <a:lnTo>
                                      <a:pt x="16" y="7"/>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729" name="Freeform 1431"/>
                              <p:cNvSpPr>
                                <a:spLocks/>
                              </p:cNvSpPr>
                              <p:nvPr/>
                            </p:nvSpPr>
                            <p:spPr bwMode="auto">
                              <a:xfrm>
                                <a:off x="1485" y="1004"/>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721" name="Group 1432"/>
                            <p:cNvGrpSpPr>
                              <a:grpSpLocks/>
                            </p:cNvGrpSpPr>
                            <p:nvPr/>
                          </p:nvGrpSpPr>
                          <p:grpSpPr bwMode="auto">
                            <a:xfrm>
                              <a:off x="1480" y="1014"/>
                              <a:ext cx="5" cy="5"/>
                              <a:chOff x="1480" y="1014"/>
                              <a:chExt cx="5" cy="5"/>
                            </a:xfrm>
                          </p:grpSpPr>
                          <p:sp>
                            <p:nvSpPr>
                              <p:cNvPr id="722" name="AutoShape 1433"/>
                              <p:cNvSpPr>
                                <a:spLocks noChangeArrowheads="1"/>
                              </p:cNvSpPr>
                              <p:nvPr/>
                            </p:nvSpPr>
                            <p:spPr bwMode="auto">
                              <a:xfrm>
                                <a:off x="1484" y="1014"/>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723" name="Line 1434"/>
                              <p:cNvSpPr>
                                <a:spLocks noChangeShapeType="1"/>
                              </p:cNvSpPr>
                              <p:nvPr/>
                            </p:nvSpPr>
                            <p:spPr bwMode="auto">
                              <a:xfrm>
                                <a:off x="1483" y="1015"/>
                                <a:ext cx="2" cy="1"/>
                              </a:xfrm>
                              <a:prstGeom prst="line">
                                <a:avLst/>
                              </a:prstGeom>
                              <a:noFill/>
                              <a:ln w="12700">
                                <a:solidFill>
                                  <a:schemeClr val="tx1"/>
                                </a:solidFill>
                                <a:round/>
                                <a:headEnd/>
                                <a:tailEnd/>
                              </a:ln>
                            </p:spPr>
                            <p:txBody>
                              <a:bodyPr wrap="none" anchor="ctr"/>
                              <a:lstStyle/>
                              <a:p>
                                <a:endParaRPr lang="it-IT"/>
                              </a:p>
                            </p:txBody>
                          </p:sp>
                          <p:sp>
                            <p:nvSpPr>
                              <p:cNvPr id="724" name="Line 1435"/>
                              <p:cNvSpPr>
                                <a:spLocks noChangeShapeType="1"/>
                              </p:cNvSpPr>
                              <p:nvPr/>
                            </p:nvSpPr>
                            <p:spPr bwMode="auto">
                              <a:xfrm>
                                <a:off x="1480" y="1014"/>
                                <a:ext cx="3" cy="2"/>
                              </a:xfrm>
                              <a:prstGeom prst="line">
                                <a:avLst/>
                              </a:prstGeom>
                              <a:noFill/>
                              <a:ln w="12700">
                                <a:solidFill>
                                  <a:schemeClr val="tx1"/>
                                </a:solidFill>
                                <a:round/>
                                <a:headEnd/>
                                <a:tailEnd/>
                              </a:ln>
                            </p:spPr>
                            <p:txBody>
                              <a:bodyPr wrap="none" anchor="ctr"/>
                              <a:lstStyle/>
                              <a:p>
                                <a:endParaRPr lang="it-IT"/>
                              </a:p>
                            </p:txBody>
                          </p:sp>
                        </p:grpSp>
                      </p:grpSp>
                    </p:grpSp>
                    <p:sp>
                      <p:nvSpPr>
                        <p:cNvPr id="710" name="Oval 1436"/>
                        <p:cNvSpPr>
                          <a:spLocks noChangeArrowheads="1"/>
                        </p:cNvSpPr>
                        <p:nvPr/>
                      </p:nvSpPr>
                      <p:spPr bwMode="auto">
                        <a:xfrm>
                          <a:off x="1247" y="585"/>
                          <a:ext cx="179" cy="170"/>
                        </a:xfrm>
                        <a:prstGeom prst="ellipse">
                          <a:avLst/>
                        </a:prstGeom>
                        <a:gradFill rotWithShape="0">
                          <a:gsLst>
                            <a:gs pos="0">
                              <a:srgbClr val="006B61"/>
                            </a:gs>
                            <a:gs pos="50000">
                              <a:srgbClr val="66A6A0"/>
                            </a:gs>
                            <a:gs pos="100000">
                              <a:srgbClr val="006B61"/>
                            </a:gs>
                          </a:gsLst>
                          <a:lin ang="18900000" scaled="1"/>
                        </a:gradFill>
                        <a:ln w="12700">
                          <a:solidFill>
                            <a:schemeClr val="tx1"/>
                          </a:solidFill>
                          <a:round/>
                          <a:headEnd/>
                          <a:tailEnd/>
                        </a:ln>
                      </p:spPr>
                      <p:txBody>
                        <a:bodyPr wrap="none" anchor="ctr"/>
                        <a:lstStyle/>
                        <a:p>
                          <a:endParaRPr lang="it-IT">
                            <a:cs typeface="Times New Roman" pitchFamily="18" charset="0"/>
                          </a:endParaRPr>
                        </a:p>
                      </p:txBody>
                    </p:sp>
                    <p:sp>
                      <p:nvSpPr>
                        <p:cNvPr id="711" name="Oval 1437"/>
                        <p:cNvSpPr>
                          <a:spLocks noChangeArrowheads="1"/>
                        </p:cNvSpPr>
                        <p:nvPr/>
                      </p:nvSpPr>
                      <p:spPr bwMode="auto">
                        <a:xfrm>
                          <a:off x="1306" y="646"/>
                          <a:ext cx="54" cy="48"/>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712" name="Freeform 1438"/>
                        <p:cNvSpPr>
                          <a:spLocks/>
                        </p:cNvSpPr>
                        <p:nvPr/>
                      </p:nvSpPr>
                      <p:spPr bwMode="auto">
                        <a:xfrm>
                          <a:off x="1224" y="516"/>
                          <a:ext cx="248" cy="304"/>
                        </a:xfrm>
                        <a:custGeom>
                          <a:avLst/>
                          <a:gdLst>
                            <a:gd name="T0" fmla="*/ 125 w 248"/>
                            <a:gd name="T1" fmla="*/ 0 h 304"/>
                            <a:gd name="T2" fmla="*/ 100 w 248"/>
                            <a:gd name="T3" fmla="*/ 163 h 304"/>
                            <a:gd name="T4" fmla="*/ 0 w 248"/>
                            <a:gd name="T5" fmla="*/ 300 h 304"/>
                            <a:gd name="T6" fmla="*/ 5 w 248"/>
                            <a:gd name="T7" fmla="*/ 303 h 304"/>
                            <a:gd name="T8" fmla="*/ 106 w 248"/>
                            <a:gd name="T9" fmla="*/ 165 h 304"/>
                            <a:gd name="T10" fmla="*/ 247 w 248"/>
                            <a:gd name="T11" fmla="*/ 77 h 304"/>
                            <a:gd name="T12" fmla="*/ 237 w 248"/>
                            <a:gd name="T13" fmla="*/ 64 h 304"/>
                            <a:gd name="T14" fmla="*/ 229 w 248"/>
                            <a:gd name="T15" fmla="*/ 55 h 304"/>
                            <a:gd name="T16" fmla="*/ 218 w 248"/>
                            <a:gd name="T17" fmla="*/ 42 h 304"/>
                            <a:gd name="T18" fmla="*/ 204 w 248"/>
                            <a:gd name="T19" fmla="*/ 32 h 304"/>
                            <a:gd name="T20" fmla="*/ 193 w 248"/>
                            <a:gd name="T21" fmla="*/ 25 h 304"/>
                            <a:gd name="T22" fmla="*/ 180 w 248"/>
                            <a:gd name="T23" fmla="*/ 17 h 304"/>
                            <a:gd name="T24" fmla="*/ 164 w 248"/>
                            <a:gd name="T25" fmla="*/ 11 h 304"/>
                            <a:gd name="T26" fmla="*/ 149 w 248"/>
                            <a:gd name="T27" fmla="*/ 5 h 304"/>
                            <a:gd name="T28" fmla="*/ 132 w 248"/>
                            <a:gd name="T29" fmla="*/ 1 h 304"/>
                            <a:gd name="T30" fmla="*/ 125 w 248"/>
                            <a:gd name="T31" fmla="*/ 0 h 3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8"/>
                            <a:gd name="T49" fmla="*/ 0 h 304"/>
                            <a:gd name="T50" fmla="*/ 248 w 248"/>
                            <a:gd name="T51" fmla="*/ 304 h 30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8" h="304">
                              <a:moveTo>
                                <a:pt x="125" y="0"/>
                              </a:moveTo>
                              <a:lnTo>
                                <a:pt x="100" y="163"/>
                              </a:lnTo>
                              <a:lnTo>
                                <a:pt x="0" y="300"/>
                              </a:lnTo>
                              <a:lnTo>
                                <a:pt x="5" y="303"/>
                              </a:lnTo>
                              <a:lnTo>
                                <a:pt x="106" y="165"/>
                              </a:lnTo>
                              <a:lnTo>
                                <a:pt x="247" y="77"/>
                              </a:lnTo>
                              <a:lnTo>
                                <a:pt x="237" y="64"/>
                              </a:lnTo>
                              <a:lnTo>
                                <a:pt x="229" y="55"/>
                              </a:lnTo>
                              <a:lnTo>
                                <a:pt x="218" y="42"/>
                              </a:lnTo>
                              <a:lnTo>
                                <a:pt x="204" y="32"/>
                              </a:lnTo>
                              <a:lnTo>
                                <a:pt x="193" y="25"/>
                              </a:lnTo>
                              <a:lnTo>
                                <a:pt x="180" y="17"/>
                              </a:lnTo>
                              <a:lnTo>
                                <a:pt x="164" y="11"/>
                              </a:lnTo>
                              <a:lnTo>
                                <a:pt x="149" y="5"/>
                              </a:lnTo>
                              <a:lnTo>
                                <a:pt x="132" y="1"/>
                              </a:lnTo>
                              <a:lnTo>
                                <a:pt x="125" y="0"/>
                              </a:lnTo>
                            </a:path>
                          </a:pathLst>
                        </a:custGeom>
                        <a:noFill/>
                        <a:ln w="25400" cap="rnd" cmpd="sng">
                          <a:solidFill>
                            <a:srgbClr val="000000"/>
                          </a:solidFill>
                          <a:prstDash val="solid"/>
                          <a:round/>
                          <a:headEnd type="none" w="med" len="med"/>
                          <a:tailEnd type="none" w="med" len="med"/>
                        </a:ln>
                      </p:spPr>
                      <p:txBody>
                        <a:bodyPr/>
                        <a:lstStyle/>
                        <a:p>
                          <a:endParaRPr lang="it-IT"/>
                        </a:p>
                      </p:txBody>
                    </p:sp>
                    <p:sp>
                      <p:nvSpPr>
                        <p:cNvPr id="713" name="Oval 1439"/>
                        <p:cNvSpPr>
                          <a:spLocks noChangeArrowheads="1"/>
                        </p:cNvSpPr>
                        <p:nvPr/>
                      </p:nvSpPr>
                      <p:spPr bwMode="auto">
                        <a:xfrm>
                          <a:off x="1212" y="811"/>
                          <a:ext cx="20" cy="22"/>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grpSp>
                  <p:sp>
                    <p:nvSpPr>
                      <p:cNvPr id="183" name="Oval 1440"/>
                      <p:cNvSpPr>
                        <a:spLocks noChangeArrowheads="1"/>
                      </p:cNvSpPr>
                      <p:nvPr/>
                    </p:nvSpPr>
                    <p:spPr bwMode="auto">
                      <a:xfrm>
                        <a:off x="2455" y="1997"/>
                        <a:ext cx="18" cy="17"/>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grpSp>
                    <p:nvGrpSpPr>
                      <p:cNvPr id="184" name="Group 1441"/>
                      <p:cNvGrpSpPr>
                        <a:grpSpLocks/>
                      </p:cNvGrpSpPr>
                      <p:nvPr/>
                    </p:nvGrpSpPr>
                    <p:grpSpPr bwMode="auto">
                      <a:xfrm rot="-5400000">
                        <a:off x="1853" y="2379"/>
                        <a:ext cx="342" cy="290"/>
                        <a:chOff x="1121" y="516"/>
                        <a:chExt cx="440" cy="317"/>
                      </a:xfrm>
                    </p:grpSpPr>
                    <p:sp>
                      <p:nvSpPr>
                        <p:cNvPr id="554" name="Rectangle 1442"/>
                        <p:cNvSpPr>
                          <a:spLocks noChangeArrowheads="1"/>
                        </p:cNvSpPr>
                        <p:nvPr/>
                      </p:nvSpPr>
                      <p:spPr bwMode="auto">
                        <a:xfrm>
                          <a:off x="1516" y="579"/>
                          <a:ext cx="45" cy="197"/>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555" name="Rectangle 1443"/>
                        <p:cNvSpPr>
                          <a:spLocks noChangeArrowheads="1"/>
                        </p:cNvSpPr>
                        <p:nvPr/>
                      </p:nvSpPr>
                      <p:spPr bwMode="auto">
                        <a:xfrm>
                          <a:off x="1121" y="576"/>
                          <a:ext cx="36" cy="198"/>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vert="eaVert" wrap="none" anchor="ctr"/>
                        <a:lstStyle/>
                        <a:p>
                          <a:endParaRPr lang="it-IT">
                            <a:cs typeface="Times New Roman" pitchFamily="18" charset="0"/>
                          </a:endParaRPr>
                        </a:p>
                      </p:txBody>
                    </p:sp>
                    <p:grpSp>
                      <p:nvGrpSpPr>
                        <p:cNvPr id="556" name="Group 1444"/>
                        <p:cNvGrpSpPr>
                          <a:grpSpLocks/>
                        </p:cNvGrpSpPr>
                        <p:nvPr/>
                      </p:nvGrpSpPr>
                      <p:grpSpPr bwMode="auto">
                        <a:xfrm>
                          <a:off x="1160" y="588"/>
                          <a:ext cx="106" cy="172"/>
                          <a:chOff x="1148" y="1011"/>
                          <a:chExt cx="106" cy="172"/>
                        </a:xfrm>
                      </p:grpSpPr>
                      <p:sp>
                        <p:nvSpPr>
                          <p:cNvPr id="700" name="Freeform 1445"/>
                          <p:cNvSpPr>
                            <a:spLocks/>
                          </p:cNvSpPr>
                          <p:nvPr/>
                        </p:nvSpPr>
                        <p:spPr bwMode="auto">
                          <a:xfrm>
                            <a:off x="1148" y="1011"/>
                            <a:ext cx="106" cy="172"/>
                          </a:xfrm>
                          <a:custGeom>
                            <a:avLst/>
                            <a:gdLst>
                              <a:gd name="T0" fmla="*/ 104 w 106"/>
                              <a:gd name="T1" fmla="*/ 0 h 172"/>
                              <a:gd name="T2" fmla="*/ 55 w 106"/>
                              <a:gd name="T3" fmla="*/ 34 h 172"/>
                              <a:gd name="T4" fmla="*/ 23 w 106"/>
                              <a:gd name="T5" fmla="*/ 34 h 172"/>
                              <a:gd name="T6" fmla="*/ 0 w 106"/>
                              <a:gd name="T7" fmla="*/ 7 h 172"/>
                              <a:gd name="T8" fmla="*/ 0 w 106"/>
                              <a:gd name="T9" fmla="*/ 171 h 172"/>
                              <a:gd name="T10" fmla="*/ 27 w 106"/>
                              <a:gd name="T11" fmla="*/ 139 h 172"/>
                              <a:gd name="T12" fmla="*/ 56 w 106"/>
                              <a:gd name="T13" fmla="*/ 139 h 172"/>
                              <a:gd name="T14" fmla="*/ 105 w 106"/>
                              <a:gd name="T15" fmla="*/ 165 h 172"/>
                              <a:gd name="T16" fmla="*/ 104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04" y="0"/>
                                </a:moveTo>
                                <a:lnTo>
                                  <a:pt x="55" y="34"/>
                                </a:lnTo>
                                <a:lnTo>
                                  <a:pt x="23" y="34"/>
                                </a:lnTo>
                                <a:lnTo>
                                  <a:pt x="0" y="7"/>
                                </a:lnTo>
                                <a:lnTo>
                                  <a:pt x="0" y="171"/>
                                </a:lnTo>
                                <a:lnTo>
                                  <a:pt x="27" y="139"/>
                                </a:lnTo>
                                <a:lnTo>
                                  <a:pt x="56" y="139"/>
                                </a:lnTo>
                                <a:lnTo>
                                  <a:pt x="105" y="165"/>
                                </a:lnTo>
                                <a:lnTo>
                                  <a:pt x="104"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701" name="Line 1446"/>
                          <p:cNvSpPr>
                            <a:spLocks noChangeShapeType="1"/>
                          </p:cNvSpPr>
                          <p:nvPr/>
                        </p:nvSpPr>
                        <p:spPr bwMode="auto">
                          <a:xfrm>
                            <a:off x="1168" y="1045"/>
                            <a:ext cx="0" cy="106"/>
                          </a:xfrm>
                          <a:prstGeom prst="line">
                            <a:avLst/>
                          </a:prstGeom>
                          <a:noFill/>
                          <a:ln w="12700">
                            <a:solidFill>
                              <a:schemeClr val="tx1"/>
                            </a:solidFill>
                            <a:round/>
                            <a:headEnd/>
                            <a:tailEnd/>
                          </a:ln>
                        </p:spPr>
                        <p:txBody>
                          <a:bodyPr wrap="none" anchor="ctr"/>
                          <a:lstStyle/>
                          <a:p>
                            <a:endParaRPr lang="it-IT"/>
                          </a:p>
                        </p:txBody>
                      </p:sp>
                    </p:grpSp>
                    <p:grpSp>
                      <p:nvGrpSpPr>
                        <p:cNvPr id="557" name="Group 1447"/>
                        <p:cNvGrpSpPr>
                          <a:grpSpLocks/>
                        </p:cNvGrpSpPr>
                        <p:nvPr/>
                      </p:nvGrpSpPr>
                      <p:grpSpPr bwMode="auto">
                        <a:xfrm>
                          <a:off x="1410" y="588"/>
                          <a:ext cx="106" cy="172"/>
                          <a:chOff x="1398" y="1011"/>
                          <a:chExt cx="106" cy="172"/>
                        </a:xfrm>
                      </p:grpSpPr>
                      <p:sp>
                        <p:nvSpPr>
                          <p:cNvPr id="698" name="Freeform 1448"/>
                          <p:cNvSpPr>
                            <a:spLocks/>
                          </p:cNvSpPr>
                          <p:nvPr/>
                        </p:nvSpPr>
                        <p:spPr bwMode="auto">
                          <a:xfrm>
                            <a:off x="1398" y="1011"/>
                            <a:ext cx="106" cy="172"/>
                          </a:xfrm>
                          <a:custGeom>
                            <a:avLst/>
                            <a:gdLst>
                              <a:gd name="T0" fmla="*/ 1 w 106"/>
                              <a:gd name="T1" fmla="*/ 0 h 172"/>
                              <a:gd name="T2" fmla="*/ 50 w 106"/>
                              <a:gd name="T3" fmla="*/ 34 h 172"/>
                              <a:gd name="T4" fmla="*/ 82 w 106"/>
                              <a:gd name="T5" fmla="*/ 34 h 172"/>
                              <a:gd name="T6" fmla="*/ 105 w 106"/>
                              <a:gd name="T7" fmla="*/ 7 h 172"/>
                              <a:gd name="T8" fmla="*/ 105 w 106"/>
                              <a:gd name="T9" fmla="*/ 171 h 172"/>
                              <a:gd name="T10" fmla="*/ 78 w 106"/>
                              <a:gd name="T11" fmla="*/ 139 h 172"/>
                              <a:gd name="T12" fmla="*/ 49 w 106"/>
                              <a:gd name="T13" fmla="*/ 139 h 172"/>
                              <a:gd name="T14" fmla="*/ 0 w 106"/>
                              <a:gd name="T15" fmla="*/ 165 h 172"/>
                              <a:gd name="T16" fmla="*/ 1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 y="0"/>
                                </a:moveTo>
                                <a:lnTo>
                                  <a:pt x="50" y="34"/>
                                </a:lnTo>
                                <a:lnTo>
                                  <a:pt x="82" y="34"/>
                                </a:lnTo>
                                <a:lnTo>
                                  <a:pt x="105" y="7"/>
                                </a:lnTo>
                                <a:lnTo>
                                  <a:pt x="105" y="171"/>
                                </a:lnTo>
                                <a:lnTo>
                                  <a:pt x="78" y="139"/>
                                </a:lnTo>
                                <a:lnTo>
                                  <a:pt x="49" y="139"/>
                                </a:lnTo>
                                <a:lnTo>
                                  <a:pt x="0" y="165"/>
                                </a:lnTo>
                                <a:lnTo>
                                  <a:pt x="1"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699" name="Line 1449"/>
                          <p:cNvSpPr>
                            <a:spLocks noChangeShapeType="1"/>
                          </p:cNvSpPr>
                          <p:nvPr/>
                        </p:nvSpPr>
                        <p:spPr bwMode="auto">
                          <a:xfrm>
                            <a:off x="1482" y="1045"/>
                            <a:ext cx="0" cy="106"/>
                          </a:xfrm>
                          <a:prstGeom prst="line">
                            <a:avLst/>
                          </a:prstGeom>
                          <a:noFill/>
                          <a:ln w="12700">
                            <a:solidFill>
                              <a:schemeClr val="tx1"/>
                            </a:solidFill>
                            <a:round/>
                            <a:headEnd/>
                            <a:tailEnd/>
                          </a:ln>
                        </p:spPr>
                        <p:txBody>
                          <a:bodyPr wrap="none" anchor="ctr"/>
                          <a:lstStyle/>
                          <a:p>
                            <a:endParaRPr lang="it-IT"/>
                          </a:p>
                        </p:txBody>
                      </p:sp>
                    </p:grpSp>
                    <p:sp>
                      <p:nvSpPr>
                        <p:cNvPr id="558" name="Oval 1450"/>
                        <p:cNvSpPr>
                          <a:spLocks noChangeArrowheads="1"/>
                        </p:cNvSpPr>
                        <p:nvPr/>
                      </p:nvSpPr>
                      <p:spPr bwMode="auto">
                        <a:xfrm>
                          <a:off x="1225" y="566"/>
                          <a:ext cx="223" cy="208"/>
                        </a:xfrm>
                        <a:prstGeom prst="ellipse">
                          <a:avLst/>
                        </a:prstGeom>
                        <a:gradFill rotWithShape="0">
                          <a:gsLst>
                            <a:gs pos="0">
                              <a:srgbClr val="006B61"/>
                            </a:gs>
                            <a:gs pos="50000">
                              <a:srgbClr val="4C9790"/>
                            </a:gs>
                            <a:gs pos="100000">
                              <a:srgbClr val="006B61"/>
                            </a:gs>
                          </a:gsLst>
                          <a:lin ang="18900000" scaled="1"/>
                        </a:gradFill>
                        <a:ln w="12700">
                          <a:solidFill>
                            <a:schemeClr val="tx1"/>
                          </a:solidFill>
                          <a:round/>
                          <a:headEnd/>
                          <a:tailEnd/>
                        </a:ln>
                      </p:spPr>
                      <p:txBody>
                        <a:bodyPr vert="eaVert" wrap="none" anchor="ctr"/>
                        <a:lstStyle/>
                        <a:p>
                          <a:endParaRPr lang="it-IT">
                            <a:cs typeface="Times New Roman" pitchFamily="18" charset="0"/>
                          </a:endParaRPr>
                        </a:p>
                      </p:txBody>
                    </p:sp>
                    <p:sp>
                      <p:nvSpPr>
                        <p:cNvPr id="559" name="Oval 1451"/>
                        <p:cNvSpPr>
                          <a:spLocks noChangeArrowheads="1"/>
                        </p:cNvSpPr>
                        <p:nvPr/>
                      </p:nvSpPr>
                      <p:spPr bwMode="auto">
                        <a:xfrm>
                          <a:off x="1319" y="656"/>
                          <a:ext cx="33" cy="31"/>
                        </a:xfrm>
                        <a:prstGeom prst="ellipse">
                          <a:avLst/>
                        </a:prstGeom>
                        <a:solidFill>
                          <a:srgbClr val="00B7A5"/>
                        </a:solidFill>
                        <a:ln w="12700">
                          <a:solidFill>
                            <a:schemeClr val="tx1"/>
                          </a:solidFill>
                          <a:round/>
                          <a:headEnd/>
                          <a:tailEnd/>
                        </a:ln>
                      </p:spPr>
                      <p:txBody>
                        <a:bodyPr vert="eaVert" wrap="none" anchor="ctr"/>
                        <a:lstStyle/>
                        <a:p>
                          <a:endParaRPr lang="it-IT">
                            <a:cs typeface="Times New Roman" pitchFamily="18" charset="0"/>
                          </a:endParaRPr>
                        </a:p>
                      </p:txBody>
                    </p:sp>
                    <p:grpSp>
                      <p:nvGrpSpPr>
                        <p:cNvPr id="560" name="Group 1452"/>
                        <p:cNvGrpSpPr>
                          <a:grpSpLocks/>
                        </p:cNvGrpSpPr>
                        <p:nvPr/>
                      </p:nvGrpSpPr>
                      <p:grpSpPr bwMode="auto">
                        <a:xfrm>
                          <a:off x="1161" y="578"/>
                          <a:ext cx="24" cy="194"/>
                          <a:chOff x="1149" y="1001"/>
                          <a:chExt cx="24" cy="194"/>
                        </a:xfrm>
                      </p:grpSpPr>
                      <p:grpSp>
                        <p:nvGrpSpPr>
                          <p:cNvPr id="632" name="Group 1453"/>
                          <p:cNvGrpSpPr>
                            <a:grpSpLocks/>
                          </p:cNvGrpSpPr>
                          <p:nvPr/>
                        </p:nvGrpSpPr>
                        <p:grpSpPr bwMode="auto">
                          <a:xfrm>
                            <a:off x="1149" y="1109"/>
                            <a:ext cx="24" cy="23"/>
                            <a:chOff x="1149" y="1109"/>
                            <a:chExt cx="24" cy="23"/>
                          </a:xfrm>
                        </p:grpSpPr>
                        <p:grpSp>
                          <p:nvGrpSpPr>
                            <p:cNvPr id="688" name="Group 1454"/>
                            <p:cNvGrpSpPr>
                              <a:grpSpLocks/>
                            </p:cNvGrpSpPr>
                            <p:nvPr/>
                          </p:nvGrpSpPr>
                          <p:grpSpPr bwMode="auto">
                            <a:xfrm>
                              <a:off x="1149" y="1109"/>
                              <a:ext cx="16" cy="23"/>
                              <a:chOff x="1149" y="1109"/>
                              <a:chExt cx="16" cy="23"/>
                            </a:xfrm>
                          </p:grpSpPr>
                          <p:sp>
                            <p:nvSpPr>
                              <p:cNvPr id="693" name="Rectangle 1455"/>
                              <p:cNvSpPr>
                                <a:spLocks noChangeArrowheads="1"/>
                              </p:cNvSpPr>
                              <p:nvPr/>
                            </p:nvSpPr>
                            <p:spPr bwMode="auto">
                              <a:xfrm>
                                <a:off x="1154" y="1116"/>
                                <a:ext cx="6"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694" name="Oval 1456"/>
                              <p:cNvSpPr>
                                <a:spLocks noChangeArrowheads="1"/>
                              </p:cNvSpPr>
                              <p:nvPr/>
                            </p:nvSpPr>
                            <p:spPr bwMode="auto">
                              <a:xfrm>
                                <a:off x="1158" y="1118"/>
                                <a:ext cx="6"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95" name="Freeform 1457"/>
                              <p:cNvSpPr>
                                <a:spLocks/>
                              </p:cNvSpPr>
                              <p:nvPr/>
                            </p:nvSpPr>
                            <p:spPr bwMode="auto">
                              <a:xfrm>
                                <a:off x="1149" y="1109"/>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96" name="Freeform 1458"/>
                              <p:cNvSpPr>
                                <a:spLocks/>
                              </p:cNvSpPr>
                              <p:nvPr/>
                            </p:nvSpPr>
                            <p:spPr bwMode="auto">
                              <a:xfrm>
                                <a:off x="1149" y="1126"/>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97" name="Freeform 1459"/>
                              <p:cNvSpPr>
                                <a:spLocks/>
                              </p:cNvSpPr>
                              <p:nvPr/>
                            </p:nvSpPr>
                            <p:spPr bwMode="auto">
                              <a:xfrm>
                                <a:off x="1149" y="110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89" name="Group 1460"/>
                            <p:cNvGrpSpPr>
                              <a:grpSpLocks/>
                            </p:cNvGrpSpPr>
                            <p:nvPr/>
                          </p:nvGrpSpPr>
                          <p:grpSpPr bwMode="auto">
                            <a:xfrm>
                              <a:off x="1160" y="1117"/>
                              <a:ext cx="13" cy="5"/>
                              <a:chOff x="1160" y="1117"/>
                              <a:chExt cx="13" cy="5"/>
                            </a:xfrm>
                          </p:grpSpPr>
                          <p:sp>
                            <p:nvSpPr>
                              <p:cNvPr id="690" name="AutoShape 1461"/>
                              <p:cNvSpPr>
                                <a:spLocks noChangeArrowheads="1"/>
                              </p:cNvSpPr>
                              <p:nvPr/>
                            </p:nvSpPr>
                            <p:spPr bwMode="auto">
                              <a:xfrm>
                                <a:off x="1167" y="1117"/>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91" name="Line 1462"/>
                              <p:cNvSpPr>
                                <a:spLocks noChangeShapeType="1"/>
                              </p:cNvSpPr>
                              <p:nvPr/>
                            </p:nvSpPr>
                            <p:spPr bwMode="auto">
                              <a:xfrm flipH="1">
                                <a:off x="1160" y="1118"/>
                                <a:ext cx="11" cy="3"/>
                              </a:xfrm>
                              <a:prstGeom prst="line">
                                <a:avLst/>
                              </a:prstGeom>
                              <a:noFill/>
                              <a:ln w="12700">
                                <a:solidFill>
                                  <a:schemeClr val="tx1"/>
                                </a:solidFill>
                                <a:round/>
                                <a:headEnd/>
                                <a:tailEnd/>
                              </a:ln>
                            </p:spPr>
                            <p:txBody>
                              <a:bodyPr wrap="none" anchor="ctr"/>
                              <a:lstStyle/>
                              <a:p>
                                <a:endParaRPr lang="it-IT"/>
                              </a:p>
                            </p:txBody>
                          </p:sp>
                          <p:sp>
                            <p:nvSpPr>
                              <p:cNvPr id="692" name="Line 1463"/>
                              <p:cNvSpPr>
                                <a:spLocks noChangeShapeType="1"/>
                              </p:cNvSpPr>
                              <p:nvPr/>
                            </p:nvSpPr>
                            <p:spPr bwMode="auto">
                              <a:xfrm flipH="1">
                                <a:off x="1163" y="1118"/>
                                <a:ext cx="10" cy="4"/>
                              </a:xfrm>
                              <a:prstGeom prst="line">
                                <a:avLst/>
                              </a:prstGeom>
                              <a:noFill/>
                              <a:ln w="12700">
                                <a:solidFill>
                                  <a:schemeClr val="tx1"/>
                                </a:solidFill>
                                <a:round/>
                                <a:headEnd/>
                                <a:tailEnd/>
                              </a:ln>
                            </p:spPr>
                            <p:txBody>
                              <a:bodyPr wrap="none" anchor="ctr"/>
                              <a:lstStyle/>
                              <a:p>
                                <a:endParaRPr lang="it-IT"/>
                              </a:p>
                            </p:txBody>
                          </p:sp>
                        </p:grpSp>
                      </p:grpSp>
                      <p:grpSp>
                        <p:nvGrpSpPr>
                          <p:cNvPr id="633" name="Group 1464"/>
                          <p:cNvGrpSpPr>
                            <a:grpSpLocks/>
                          </p:cNvGrpSpPr>
                          <p:nvPr/>
                        </p:nvGrpSpPr>
                        <p:grpSpPr bwMode="auto">
                          <a:xfrm>
                            <a:off x="1149" y="1067"/>
                            <a:ext cx="23" cy="22"/>
                            <a:chOff x="1149" y="1067"/>
                            <a:chExt cx="23" cy="22"/>
                          </a:xfrm>
                        </p:grpSpPr>
                        <p:grpSp>
                          <p:nvGrpSpPr>
                            <p:cNvPr id="678" name="Group 1465"/>
                            <p:cNvGrpSpPr>
                              <a:grpSpLocks/>
                            </p:cNvGrpSpPr>
                            <p:nvPr/>
                          </p:nvGrpSpPr>
                          <p:grpSpPr bwMode="auto">
                            <a:xfrm>
                              <a:off x="1149" y="1067"/>
                              <a:ext cx="16" cy="22"/>
                              <a:chOff x="1149" y="1067"/>
                              <a:chExt cx="16" cy="22"/>
                            </a:xfrm>
                          </p:grpSpPr>
                          <p:sp>
                            <p:nvSpPr>
                              <p:cNvPr id="683" name="Rectangle 1466"/>
                              <p:cNvSpPr>
                                <a:spLocks noChangeArrowheads="1"/>
                              </p:cNvSpPr>
                              <p:nvPr/>
                            </p:nvSpPr>
                            <p:spPr bwMode="auto">
                              <a:xfrm>
                                <a:off x="1154" y="1074"/>
                                <a:ext cx="6" cy="9"/>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684" name="Oval 1467"/>
                              <p:cNvSpPr>
                                <a:spLocks noChangeArrowheads="1"/>
                              </p:cNvSpPr>
                              <p:nvPr/>
                            </p:nvSpPr>
                            <p:spPr bwMode="auto">
                              <a:xfrm>
                                <a:off x="1160" y="1076"/>
                                <a:ext cx="1"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85" name="Freeform 1468"/>
                              <p:cNvSpPr>
                                <a:spLocks/>
                              </p:cNvSpPr>
                              <p:nvPr/>
                            </p:nvSpPr>
                            <p:spPr bwMode="auto">
                              <a:xfrm>
                                <a:off x="1149" y="1067"/>
                                <a:ext cx="11" cy="22"/>
                              </a:xfrm>
                              <a:custGeom>
                                <a:avLst/>
                                <a:gdLst>
                                  <a:gd name="T0" fmla="*/ 9 w 11"/>
                                  <a:gd name="T1" fmla="*/ 0 h 22"/>
                                  <a:gd name="T2" fmla="*/ 0 w 11"/>
                                  <a:gd name="T3" fmla="*/ 0 h 22"/>
                                  <a:gd name="T4" fmla="*/ 0 w 11"/>
                                  <a:gd name="T5" fmla="*/ 21 h 22"/>
                                  <a:gd name="T6" fmla="*/ 10 w 11"/>
                                  <a:gd name="T7" fmla="*/ 21 h 22"/>
                                  <a:gd name="T8" fmla="*/ 10 w 11"/>
                                  <a:gd name="T9" fmla="*/ 21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9" y="0"/>
                                    </a:moveTo>
                                    <a:lnTo>
                                      <a:pt x="0" y="0"/>
                                    </a:lnTo>
                                    <a:lnTo>
                                      <a:pt x="0" y="21"/>
                                    </a:lnTo>
                                    <a:lnTo>
                                      <a:pt x="1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86" name="Freeform 1469"/>
                              <p:cNvSpPr>
                                <a:spLocks/>
                              </p:cNvSpPr>
                              <p:nvPr/>
                            </p:nvSpPr>
                            <p:spPr bwMode="auto">
                              <a:xfrm>
                                <a:off x="1149" y="1083"/>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87" name="Freeform 1470"/>
                              <p:cNvSpPr>
                                <a:spLocks/>
                              </p:cNvSpPr>
                              <p:nvPr/>
                            </p:nvSpPr>
                            <p:spPr bwMode="auto">
                              <a:xfrm>
                                <a:off x="1149" y="1067"/>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79" name="Group 1471"/>
                            <p:cNvGrpSpPr>
                              <a:grpSpLocks/>
                            </p:cNvGrpSpPr>
                            <p:nvPr/>
                          </p:nvGrpSpPr>
                          <p:grpSpPr bwMode="auto">
                            <a:xfrm>
                              <a:off x="1160" y="1076"/>
                              <a:ext cx="12" cy="5"/>
                              <a:chOff x="1160" y="1076"/>
                              <a:chExt cx="12" cy="5"/>
                            </a:xfrm>
                          </p:grpSpPr>
                          <p:sp>
                            <p:nvSpPr>
                              <p:cNvPr id="680" name="AutoShape 1472"/>
                              <p:cNvSpPr>
                                <a:spLocks noChangeArrowheads="1"/>
                              </p:cNvSpPr>
                              <p:nvPr/>
                            </p:nvSpPr>
                            <p:spPr bwMode="auto">
                              <a:xfrm>
                                <a:off x="1166" y="1076"/>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81" name="Line 1473"/>
                              <p:cNvSpPr>
                                <a:spLocks noChangeShapeType="1"/>
                              </p:cNvSpPr>
                              <p:nvPr/>
                            </p:nvSpPr>
                            <p:spPr bwMode="auto">
                              <a:xfrm flipH="1">
                                <a:off x="1160" y="1078"/>
                                <a:ext cx="11" cy="1"/>
                              </a:xfrm>
                              <a:prstGeom prst="line">
                                <a:avLst/>
                              </a:prstGeom>
                              <a:noFill/>
                              <a:ln w="12700">
                                <a:solidFill>
                                  <a:schemeClr val="tx1"/>
                                </a:solidFill>
                                <a:round/>
                                <a:headEnd/>
                                <a:tailEnd/>
                              </a:ln>
                            </p:spPr>
                            <p:txBody>
                              <a:bodyPr wrap="none" anchor="ctr"/>
                              <a:lstStyle/>
                              <a:p>
                                <a:endParaRPr lang="it-IT"/>
                              </a:p>
                            </p:txBody>
                          </p:sp>
                          <p:sp>
                            <p:nvSpPr>
                              <p:cNvPr id="682" name="Line 1474"/>
                              <p:cNvSpPr>
                                <a:spLocks noChangeShapeType="1"/>
                              </p:cNvSpPr>
                              <p:nvPr/>
                            </p:nvSpPr>
                            <p:spPr bwMode="auto">
                              <a:xfrm flipH="1">
                                <a:off x="1163" y="1076"/>
                                <a:ext cx="9" cy="3"/>
                              </a:xfrm>
                              <a:prstGeom prst="line">
                                <a:avLst/>
                              </a:prstGeom>
                              <a:noFill/>
                              <a:ln w="12700">
                                <a:solidFill>
                                  <a:schemeClr val="tx1"/>
                                </a:solidFill>
                                <a:round/>
                                <a:headEnd/>
                                <a:tailEnd/>
                              </a:ln>
                            </p:spPr>
                            <p:txBody>
                              <a:bodyPr wrap="none" anchor="ctr"/>
                              <a:lstStyle/>
                              <a:p>
                                <a:endParaRPr lang="it-IT"/>
                              </a:p>
                            </p:txBody>
                          </p:sp>
                        </p:grpSp>
                      </p:grpSp>
                      <p:grpSp>
                        <p:nvGrpSpPr>
                          <p:cNvPr id="634" name="Group 1475"/>
                          <p:cNvGrpSpPr>
                            <a:grpSpLocks/>
                          </p:cNvGrpSpPr>
                          <p:nvPr/>
                        </p:nvGrpSpPr>
                        <p:grpSpPr bwMode="auto">
                          <a:xfrm>
                            <a:off x="1149" y="1171"/>
                            <a:ext cx="23" cy="24"/>
                            <a:chOff x="1149" y="1171"/>
                            <a:chExt cx="23" cy="24"/>
                          </a:xfrm>
                        </p:grpSpPr>
                        <p:grpSp>
                          <p:nvGrpSpPr>
                            <p:cNvPr id="668" name="Group 1476"/>
                            <p:cNvGrpSpPr>
                              <a:grpSpLocks/>
                            </p:cNvGrpSpPr>
                            <p:nvPr/>
                          </p:nvGrpSpPr>
                          <p:grpSpPr bwMode="auto">
                            <a:xfrm>
                              <a:off x="1149" y="1171"/>
                              <a:ext cx="16" cy="24"/>
                              <a:chOff x="1149" y="1171"/>
                              <a:chExt cx="16" cy="24"/>
                            </a:xfrm>
                          </p:grpSpPr>
                          <p:sp>
                            <p:nvSpPr>
                              <p:cNvPr id="673" name="Rectangle 1477"/>
                              <p:cNvSpPr>
                                <a:spLocks noChangeArrowheads="1"/>
                              </p:cNvSpPr>
                              <p:nvPr/>
                            </p:nvSpPr>
                            <p:spPr bwMode="auto">
                              <a:xfrm>
                                <a:off x="1154" y="1180"/>
                                <a:ext cx="6"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674" name="Oval 1478"/>
                              <p:cNvSpPr>
                                <a:spLocks noChangeArrowheads="1"/>
                              </p:cNvSpPr>
                              <p:nvPr/>
                            </p:nvSpPr>
                            <p:spPr bwMode="auto">
                              <a:xfrm>
                                <a:off x="1160" y="1182"/>
                                <a:ext cx="1"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75" name="Freeform 1479"/>
                              <p:cNvSpPr>
                                <a:spLocks/>
                              </p:cNvSpPr>
                              <p:nvPr/>
                            </p:nvSpPr>
                            <p:spPr bwMode="auto">
                              <a:xfrm>
                                <a:off x="1149" y="1171"/>
                                <a:ext cx="11" cy="24"/>
                              </a:xfrm>
                              <a:custGeom>
                                <a:avLst/>
                                <a:gdLst>
                                  <a:gd name="T0" fmla="*/ 9 w 11"/>
                                  <a:gd name="T1" fmla="*/ 0 h 24"/>
                                  <a:gd name="T2" fmla="*/ 0 w 11"/>
                                  <a:gd name="T3" fmla="*/ 0 h 24"/>
                                  <a:gd name="T4" fmla="*/ 0 w 11"/>
                                  <a:gd name="T5" fmla="*/ 23 h 24"/>
                                  <a:gd name="T6" fmla="*/ 10 w 11"/>
                                  <a:gd name="T7" fmla="*/ 23 h 24"/>
                                  <a:gd name="T8" fmla="*/ 10 w 11"/>
                                  <a:gd name="T9" fmla="*/ 23 h 24"/>
                                  <a:gd name="T10" fmla="*/ 0 60000 65536"/>
                                  <a:gd name="T11" fmla="*/ 0 60000 65536"/>
                                  <a:gd name="T12" fmla="*/ 0 60000 65536"/>
                                  <a:gd name="T13" fmla="*/ 0 60000 65536"/>
                                  <a:gd name="T14" fmla="*/ 0 60000 65536"/>
                                  <a:gd name="T15" fmla="*/ 0 w 11"/>
                                  <a:gd name="T16" fmla="*/ 0 h 24"/>
                                  <a:gd name="T17" fmla="*/ 11 w 11"/>
                                  <a:gd name="T18" fmla="*/ 24 h 24"/>
                                </a:gdLst>
                                <a:ahLst/>
                                <a:cxnLst>
                                  <a:cxn ang="T10">
                                    <a:pos x="T0" y="T1"/>
                                  </a:cxn>
                                  <a:cxn ang="T11">
                                    <a:pos x="T2" y="T3"/>
                                  </a:cxn>
                                  <a:cxn ang="T12">
                                    <a:pos x="T4" y="T5"/>
                                  </a:cxn>
                                  <a:cxn ang="T13">
                                    <a:pos x="T6" y="T7"/>
                                  </a:cxn>
                                  <a:cxn ang="T14">
                                    <a:pos x="T8" y="T9"/>
                                  </a:cxn>
                                </a:cxnLst>
                                <a:rect l="T15" t="T16" r="T17" b="T18"/>
                                <a:pathLst>
                                  <a:path w="11" h="24">
                                    <a:moveTo>
                                      <a:pt x="9" y="0"/>
                                    </a:moveTo>
                                    <a:lnTo>
                                      <a:pt x="0" y="0"/>
                                    </a:lnTo>
                                    <a:lnTo>
                                      <a:pt x="0" y="23"/>
                                    </a:lnTo>
                                    <a:lnTo>
                                      <a:pt x="1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76" name="Freeform 1480"/>
                              <p:cNvSpPr>
                                <a:spLocks/>
                              </p:cNvSpPr>
                              <p:nvPr/>
                            </p:nvSpPr>
                            <p:spPr bwMode="auto">
                              <a:xfrm>
                                <a:off x="1149" y="118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77" name="Freeform 1481"/>
                              <p:cNvSpPr>
                                <a:spLocks/>
                              </p:cNvSpPr>
                              <p:nvPr/>
                            </p:nvSpPr>
                            <p:spPr bwMode="auto">
                              <a:xfrm>
                                <a:off x="1149" y="1171"/>
                                <a:ext cx="16" cy="8"/>
                              </a:xfrm>
                              <a:custGeom>
                                <a:avLst/>
                                <a:gdLst>
                                  <a:gd name="T0" fmla="*/ 0 w 16"/>
                                  <a:gd name="T1" fmla="*/ 7 h 8"/>
                                  <a:gd name="T2" fmla="*/ 12 w 16"/>
                                  <a:gd name="T3" fmla="*/ 7 h 8"/>
                                  <a:gd name="T4" fmla="*/ 13 w 16"/>
                                  <a:gd name="T5" fmla="*/ 7 h 8"/>
                                  <a:gd name="T6" fmla="*/ 14 w 16"/>
                                  <a:gd name="T7" fmla="*/ 6 h 8"/>
                                  <a:gd name="T8" fmla="*/ 15 w 16"/>
                                  <a:gd name="T9" fmla="*/ 5 h 8"/>
                                  <a:gd name="T10" fmla="*/ 15 w 16"/>
                                  <a:gd name="T11" fmla="*/ 4 h 8"/>
                                  <a:gd name="T12" fmla="*/ 15 w 16"/>
                                  <a:gd name="T13" fmla="*/ 3 h 8"/>
                                  <a:gd name="T14" fmla="*/ 14 w 16"/>
                                  <a:gd name="T15" fmla="*/ 1 h 8"/>
                                  <a:gd name="T16" fmla="*/ 14 w 16"/>
                                  <a:gd name="T17" fmla="*/ 1 h 8"/>
                                  <a:gd name="T18" fmla="*/ 13 w 16"/>
                                  <a:gd name="T19" fmla="*/ 0 h 8"/>
                                  <a:gd name="T20" fmla="*/ 12 w 16"/>
                                  <a:gd name="T21" fmla="*/ 0 h 8"/>
                                  <a:gd name="T22" fmla="*/ 0 w 16"/>
                                  <a:gd name="T23" fmla="*/ 0 h 8"/>
                                  <a:gd name="T24" fmla="*/ 0 w 16"/>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8"/>
                                  <a:gd name="T41" fmla="*/ 16 w 16"/>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8">
                                    <a:moveTo>
                                      <a:pt x="0" y="7"/>
                                    </a:moveTo>
                                    <a:lnTo>
                                      <a:pt x="12" y="7"/>
                                    </a:lnTo>
                                    <a:lnTo>
                                      <a:pt x="13" y="7"/>
                                    </a:lnTo>
                                    <a:lnTo>
                                      <a:pt x="14" y="6"/>
                                    </a:lnTo>
                                    <a:lnTo>
                                      <a:pt x="15" y="5"/>
                                    </a:lnTo>
                                    <a:lnTo>
                                      <a:pt x="15" y="4"/>
                                    </a:lnTo>
                                    <a:lnTo>
                                      <a:pt x="15" y="3"/>
                                    </a:lnTo>
                                    <a:lnTo>
                                      <a:pt x="14" y="1"/>
                                    </a:lnTo>
                                    <a:lnTo>
                                      <a:pt x="13" y="0"/>
                                    </a:lnTo>
                                    <a:lnTo>
                                      <a:pt x="12" y="0"/>
                                    </a:lnTo>
                                    <a:lnTo>
                                      <a:pt x="0" y="0"/>
                                    </a:lnTo>
                                    <a:lnTo>
                                      <a:pt x="0"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69" name="Group 1482"/>
                            <p:cNvGrpSpPr>
                              <a:grpSpLocks/>
                            </p:cNvGrpSpPr>
                            <p:nvPr/>
                          </p:nvGrpSpPr>
                          <p:grpSpPr bwMode="auto">
                            <a:xfrm>
                              <a:off x="1160" y="1181"/>
                              <a:ext cx="12" cy="4"/>
                              <a:chOff x="1160" y="1181"/>
                              <a:chExt cx="12" cy="4"/>
                            </a:xfrm>
                          </p:grpSpPr>
                          <p:sp>
                            <p:nvSpPr>
                              <p:cNvPr id="670" name="AutoShape 1483"/>
                              <p:cNvSpPr>
                                <a:spLocks noChangeArrowheads="1"/>
                              </p:cNvSpPr>
                              <p:nvPr/>
                            </p:nvSpPr>
                            <p:spPr bwMode="auto">
                              <a:xfrm>
                                <a:off x="1166" y="1181"/>
                                <a:ext cx="1" cy="4"/>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71" name="Line 1484"/>
                              <p:cNvSpPr>
                                <a:spLocks noChangeShapeType="1"/>
                              </p:cNvSpPr>
                              <p:nvPr/>
                            </p:nvSpPr>
                            <p:spPr bwMode="auto">
                              <a:xfrm flipH="1">
                                <a:off x="1160" y="1182"/>
                                <a:ext cx="11" cy="3"/>
                              </a:xfrm>
                              <a:prstGeom prst="line">
                                <a:avLst/>
                              </a:prstGeom>
                              <a:noFill/>
                              <a:ln w="12700">
                                <a:solidFill>
                                  <a:schemeClr val="tx1"/>
                                </a:solidFill>
                                <a:round/>
                                <a:headEnd/>
                                <a:tailEnd/>
                              </a:ln>
                            </p:spPr>
                            <p:txBody>
                              <a:bodyPr wrap="none" anchor="ctr"/>
                              <a:lstStyle/>
                              <a:p>
                                <a:endParaRPr lang="it-IT"/>
                              </a:p>
                            </p:txBody>
                          </p:sp>
                          <p:sp>
                            <p:nvSpPr>
                              <p:cNvPr id="672" name="Line 1485"/>
                              <p:cNvSpPr>
                                <a:spLocks noChangeShapeType="1"/>
                              </p:cNvSpPr>
                              <p:nvPr/>
                            </p:nvSpPr>
                            <p:spPr bwMode="auto">
                              <a:xfrm flipH="1">
                                <a:off x="1163" y="1182"/>
                                <a:ext cx="9" cy="3"/>
                              </a:xfrm>
                              <a:prstGeom prst="line">
                                <a:avLst/>
                              </a:prstGeom>
                              <a:noFill/>
                              <a:ln w="12700">
                                <a:solidFill>
                                  <a:schemeClr val="tx1"/>
                                </a:solidFill>
                                <a:round/>
                                <a:headEnd/>
                                <a:tailEnd/>
                              </a:ln>
                            </p:spPr>
                            <p:txBody>
                              <a:bodyPr wrap="none" anchor="ctr"/>
                              <a:lstStyle/>
                              <a:p>
                                <a:endParaRPr lang="it-IT"/>
                              </a:p>
                            </p:txBody>
                          </p:sp>
                        </p:grpSp>
                      </p:grpSp>
                      <p:grpSp>
                        <p:nvGrpSpPr>
                          <p:cNvPr id="635" name="Group 1486"/>
                          <p:cNvGrpSpPr>
                            <a:grpSpLocks/>
                          </p:cNvGrpSpPr>
                          <p:nvPr/>
                        </p:nvGrpSpPr>
                        <p:grpSpPr bwMode="auto">
                          <a:xfrm>
                            <a:off x="1149" y="1145"/>
                            <a:ext cx="23" cy="23"/>
                            <a:chOff x="1149" y="1145"/>
                            <a:chExt cx="23" cy="23"/>
                          </a:xfrm>
                        </p:grpSpPr>
                        <p:grpSp>
                          <p:nvGrpSpPr>
                            <p:cNvPr id="658" name="Group 1487"/>
                            <p:cNvGrpSpPr>
                              <a:grpSpLocks/>
                            </p:cNvGrpSpPr>
                            <p:nvPr/>
                          </p:nvGrpSpPr>
                          <p:grpSpPr bwMode="auto">
                            <a:xfrm>
                              <a:off x="1149" y="1145"/>
                              <a:ext cx="16" cy="23"/>
                              <a:chOff x="1149" y="1145"/>
                              <a:chExt cx="16" cy="23"/>
                            </a:xfrm>
                          </p:grpSpPr>
                          <p:sp>
                            <p:nvSpPr>
                              <p:cNvPr id="663" name="Rectangle 1488"/>
                              <p:cNvSpPr>
                                <a:spLocks noChangeArrowheads="1"/>
                              </p:cNvSpPr>
                              <p:nvPr/>
                            </p:nvSpPr>
                            <p:spPr bwMode="auto">
                              <a:xfrm>
                                <a:off x="1154" y="1151"/>
                                <a:ext cx="6" cy="10"/>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664" name="Oval 1489"/>
                              <p:cNvSpPr>
                                <a:spLocks noChangeArrowheads="1"/>
                              </p:cNvSpPr>
                              <p:nvPr/>
                            </p:nvSpPr>
                            <p:spPr bwMode="auto">
                              <a:xfrm>
                                <a:off x="1160" y="1154"/>
                                <a:ext cx="1"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65" name="Freeform 1490"/>
                              <p:cNvSpPr>
                                <a:spLocks/>
                              </p:cNvSpPr>
                              <p:nvPr/>
                            </p:nvSpPr>
                            <p:spPr bwMode="auto">
                              <a:xfrm>
                                <a:off x="1149" y="1145"/>
                                <a:ext cx="11" cy="23"/>
                              </a:xfrm>
                              <a:custGeom>
                                <a:avLst/>
                                <a:gdLst>
                                  <a:gd name="T0" fmla="*/ 9 w 11"/>
                                  <a:gd name="T1" fmla="*/ 0 h 23"/>
                                  <a:gd name="T2" fmla="*/ 0 w 11"/>
                                  <a:gd name="T3" fmla="*/ 0 h 23"/>
                                  <a:gd name="T4" fmla="*/ 0 w 11"/>
                                  <a:gd name="T5" fmla="*/ 22 h 23"/>
                                  <a:gd name="T6" fmla="*/ 10 w 11"/>
                                  <a:gd name="T7" fmla="*/ 22 h 23"/>
                                  <a:gd name="T8" fmla="*/ 10 w 11"/>
                                  <a:gd name="T9" fmla="*/ 22 h 23"/>
                                  <a:gd name="T10" fmla="*/ 0 60000 65536"/>
                                  <a:gd name="T11" fmla="*/ 0 60000 65536"/>
                                  <a:gd name="T12" fmla="*/ 0 60000 65536"/>
                                  <a:gd name="T13" fmla="*/ 0 60000 65536"/>
                                  <a:gd name="T14" fmla="*/ 0 60000 65536"/>
                                  <a:gd name="T15" fmla="*/ 0 w 11"/>
                                  <a:gd name="T16" fmla="*/ 0 h 23"/>
                                  <a:gd name="T17" fmla="*/ 11 w 11"/>
                                  <a:gd name="T18" fmla="*/ 23 h 23"/>
                                </a:gdLst>
                                <a:ahLst/>
                                <a:cxnLst>
                                  <a:cxn ang="T10">
                                    <a:pos x="T0" y="T1"/>
                                  </a:cxn>
                                  <a:cxn ang="T11">
                                    <a:pos x="T2" y="T3"/>
                                  </a:cxn>
                                  <a:cxn ang="T12">
                                    <a:pos x="T4" y="T5"/>
                                  </a:cxn>
                                  <a:cxn ang="T13">
                                    <a:pos x="T6" y="T7"/>
                                  </a:cxn>
                                  <a:cxn ang="T14">
                                    <a:pos x="T8" y="T9"/>
                                  </a:cxn>
                                </a:cxnLst>
                                <a:rect l="T15" t="T16" r="T17" b="T18"/>
                                <a:pathLst>
                                  <a:path w="11" h="23">
                                    <a:moveTo>
                                      <a:pt x="9" y="0"/>
                                    </a:moveTo>
                                    <a:lnTo>
                                      <a:pt x="0" y="0"/>
                                    </a:lnTo>
                                    <a:lnTo>
                                      <a:pt x="0" y="22"/>
                                    </a:lnTo>
                                    <a:lnTo>
                                      <a:pt x="1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66" name="Freeform 1491"/>
                              <p:cNvSpPr>
                                <a:spLocks/>
                              </p:cNvSpPr>
                              <p:nvPr/>
                            </p:nvSpPr>
                            <p:spPr bwMode="auto">
                              <a:xfrm>
                                <a:off x="1149" y="1162"/>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67" name="Freeform 1492"/>
                              <p:cNvSpPr>
                                <a:spLocks/>
                              </p:cNvSpPr>
                              <p:nvPr/>
                            </p:nvSpPr>
                            <p:spPr bwMode="auto">
                              <a:xfrm>
                                <a:off x="1149" y="1145"/>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59" name="Group 1493"/>
                            <p:cNvGrpSpPr>
                              <a:grpSpLocks/>
                            </p:cNvGrpSpPr>
                            <p:nvPr/>
                          </p:nvGrpSpPr>
                          <p:grpSpPr bwMode="auto">
                            <a:xfrm>
                              <a:off x="1160" y="1153"/>
                              <a:ext cx="12" cy="6"/>
                              <a:chOff x="1160" y="1153"/>
                              <a:chExt cx="12" cy="6"/>
                            </a:xfrm>
                          </p:grpSpPr>
                          <p:sp>
                            <p:nvSpPr>
                              <p:cNvPr id="660" name="AutoShape 1494"/>
                              <p:cNvSpPr>
                                <a:spLocks noChangeArrowheads="1"/>
                              </p:cNvSpPr>
                              <p:nvPr/>
                            </p:nvSpPr>
                            <p:spPr bwMode="auto">
                              <a:xfrm>
                                <a:off x="1166" y="1153"/>
                                <a:ext cx="1" cy="6"/>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61" name="Line 1495"/>
                              <p:cNvSpPr>
                                <a:spLocks noChangeShapeType="1"/>
                              </p:cNvSpPr>
                              <p:nvPr/>
                            </p:nvSpPr>
                            <p:spPr bwMode="auto">
                              <a:xfrm flipH="1">
                                <a:off x="1160" y="1155"/>
                                <a:ext cx="11" cy="3"/>
                              </a:xfrm>
                              <a:prstGeom prst="line">
                                <a:avLst/>
                              </a:prstGeom>
                              <a:noFill/>
                              <a:ln w="12700">
                                <a:solidFill>
                                  <a:schemeClr val="tx1"/>
                                </a:solidFill>
                                <a:round/>
                                <a:headEnd/>
                                <a:tailEnd/>
                              </a:ln>
                            </p:spPr>
                            <p:txBody>
                              <a:bodyPr wrap="none" anchor="ctr"/>
                              <a:lstStyle/>
                              <a:p>
                                <a:endParaRPr lang="it-IT"/>
                              </a:p>
                            </p:txBody>
                          </p:sp>
                          <p:sp>
                            <p:nvSpPr>
                              <p:cNvPr id="662" name="Line 1496"/>
                              <p:cNvSpPr>
                                <a:spLocks noChangeShapeType="1"/>
                              </p:cNvSpPr>
                              <p:nvPr/>
                            </p:nvSpPr>
                            <p:spPr bwMode="auto">
                              <a:xfrm flipH="1">
                                <a:off x="1163" y="1154"/>
                                <a:ext cx="9" cy="4"/>
                              </a:xfrm>
                              <a:prstGeom prst="line">
                                <a:avLst/>
                              </a:prstGeom>
                              <a:noFill/>
                              <a:ln w="12700">
                                <a:solidFill>
                                  <a:schemeClr val="tx1"/>
                                </a:solidFill>
                                <a:round/>
                                <a:headEnd/>
                                <a:tailEnd/>
                              </a:ln>
                            </p:spPr>
                            <p:txBody>
                              <a:bodyPr wrap="none" anchor="ctr"/>
                              <a:lstStyle/>
                              <a:p>
                                <a:endParaRPr lang="it-IT"/>
                              </a:p>
                            </p:txBody>
                          </p:sp>
                        </p:grpSp>
                      </p:grpSp>
                      <p:grpSp>
                        <p:nvGrpSpPr>
                          <p:cNvPr id="636" name="Group 1497"/>
                          <p:cNvGrpSpPr>
                            <a:grpSpLocks/>
                          </p:cNvGrpSpPr>
                          <p:nvPr/>
                        </p:nvGrpSpPr>
                        <p:grpSpPr bwMode="auto">
                          <a:xfrm>
                            <a:off x="1149" y="1030"/>
                            <a:ext cx="24" cy="22"/>
                            <a:chOff x="1149" y="1030"/>
                            <a:chExt cx="24" cy="22"/>
                          </a:xfrm>
                        </p:grpSpPr>
                        <p:grpSp>
                          <p:nvGrpSpPr>
                            <p:cNvPr id="648" name="Group 1498"/>
                            <p:cNvGrpSpPr>
                              <a:grpSpLocks/>
                            </p:cNvGrpSpPr>
                            <p:nvPr/>
                          </p:nvGrpSpPr>
                          <p:grpSpPr bwMode="auto">
                            <a:xfrm>
                              <a:off x="1149" y="1030"/>
                              <a:ext cx="16" cy="22"/>
                              <a:chOff x="1149" y="1030"/>
                              <a:chExt cx="16" cy="22"/>
                            </a:xfrm>
                          </p:grpSpPr>
                          <p:sp>
                            <p:nvSpPr>
                              <p:cNvPr id="653" name="Rectangle 1499"/>
                              <p:cNvSpPr>
                                <a:spLocks noChangeArrowheads="1"/>
                              </p:cNvSpPr>
                              <p:nvPr/>
                            </p:nvSpPr>
                            <p:spPr bwMode="auto">
                              <a:xfrm>
                                <a:off x="1154" y="1036"/>
                                <a:ext cx="6" cy="9"/>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654" name="Oval 1500"/>
                              <p:cNvSpPr>
                                <a:spLocks noChangeArrowheads="1"/>
                              </p:cNvSpPr>
                              <p:nvPr/>
                            </p:nvSpPr>
                            <p:spPr bwMode="auto">
                              <a:xfrm>
                                <a:off x="1158" y="1039"/>
                                <a:ext cx="6"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55" name="Freeform 1501"/>
                              <p:cNvSpPr>
                                <a:spLocks/>
                              </p:cNvSpPr>
                              <p:nvPr/>
                            </p:nvSpPr>
                            <p:spPr bwMode="auto">
                              <a:xfrm>
                                <a:off x="1149" y="1030"/>
                                <a:ext cx="13" cy="22"/>
                              </a:xfrm>
                              <a:custGeom>
                                <a:avLst/>
                                <a:gdLst>
                                  <a:gd name="T0" fmla="*/ 11 w 13"/>
                                  <a:gd name="T1" fmla="*/ 0 h 22"/>
                                  <a:gd name="T2" fmla="*/ 0 w 13"/>
                                  <a:gd name="T3" fmla="*/ 0 h 22"/>
                                  <a:gd name="T4" fmla="*/ 0 w 13"/>
                                  <a:gd name="T5" fmla="*/ 21 h 22"/>
                                  <a:gd name="T6" fmla="*/ 12 w 13"/>
                                  <a:gd name="T7" fmla="*/ 21 h 22"/>
                                  <a:gd name="T8" fmla="*/ 12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1" y="0"/>
                                    </a:moveTo>
                                    <a:lnTo>
                                      <a:pt x="0" y="0"/>
                                    </a:lnTo>
                                    <a:lnTo>
                                      <a:pt x="0" y="21"/>
                                    </a:lnTo>
                                    <a:lnTo>
                                      <a:pt x="12"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56" name="Freeform 1502"/>
                              <p:cNvSpPr>
                                <a:spLocks/>
                              </p:cNvSpPr>
                              <p:nvPr/>
                            </p:nvSpPr>
                            <p:spPr bwMode="auto">
                              <a:xfrm>
                                <a:off x="1149" y="1047"/>
                                <a:ext cx="16" cy="5"/>
                              </a:xfrm>
                              <a:custGeom>
                                <a:avLst/>
                                <a:gdLst>
                                  <a:gd name="T0" fmla="*/ 0 w 16"/>
                                  <a:gd name="T1" fmla="*/ 4 h 5"/>
                                  <a:gd name="T2" fmla="*/ 12 w 16"/>
                                  <a:gd name="T3" fmla="*/ 4 h 5"/>
                                  <a:gd name="T4" fmla="*/ 13 w 16"/>
                                  <a:gd name="T5" fmla="*/ 4 h 5"/>
                                  <a:gd name="T6" fmla="*/ 14 w 16"/>
                                  <a:gd name="T7" fmla="*/ 3 h 5"/>
                                  <a:gd name="T8" fmla="*/ 15 w 16"/>
                                  <a:gd name="T9" fmla="*/ 3 h 5"/>
                                  <a:gd name="T10" fmla="*/ 15 w 16"/>
                                  <a:gd name="T11" fmla="*/ 2 h 5"/>
                                  <a:gd name="T12" fmla="*/ 15 w 16"/>
                                  <a:gd name="T13" fmla="*/ 2 h 5"/>
                                  <a:gd name="T14" fmla="*/ 14 w 16"/>
                                  <a:gd name="T15" fmla="*/ 1 h 5"/>
                                  <a:gd name="T16" fmla="*/ 14 w 16"/>
                                  <a:gd name="T17" fmla="*/ 0 h 5"/>
                                  <a:gd name="T18" fmla="*/ 13 w 16"/>
                                  <a:gd name="T19" fmla="*/ 0 h 5"/>
                                  <a:gd name="T20" fmla="*/ 12 w 16"/>
                                  <a:gd name="T21" fmla="*/ 0 h 5"/>
                                  <a:gd name="T22" fmla="*/ 0 w 16"/>
                                  <a:gd name="T23" fmla="*/ 0 h 5"/>
                                  <a:gd name="T24" fmla="*/ 0 w 16"/>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5"/>
                                  <a:gd name="T41" fmla="*/ 16 w 16"/>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5">
                                    <a:moveTo>
                                      <a:pt x="0" y="4"/>
                                    </a:moveTo>
                                    <a:lnTo>
                                      <a:pt x="12" y="4"/>
                                    </a:lnTo>
                                    <a:lnTo>
                                      <a:pt x="13" y="4"/>
                                    </a:lnTo>
                                    <a:lnTo>
                                      <a:pt x="14" y="3"/>
                                    </a:lnTo>
                                    <a:lnTo>
                                      <a:pt x="15" y="3"/>
                                    </a:lnTo>
                                    <a:lnTo>
                                      <a:pt x="15" y="2"/>
                                    </a:lnTo>
                                    <a:lnTo>
                                      <a:pt x="14" y="1"/>
                                    </a:lnTo>
                                    <a:lnTo>
                                      <a:pt x="14" y="0"/>
                                    </a:lnTo>
                                    <a:lnTo>
                                      <a:pt x="13" y="0"/>
                                    </a:lnTo>
                                    <a:lnTo>
                                      <a:pt x="12" y="0"/>
                                    </a:lnTo>
                                    <a:lnTo>
                                      <a:pt x="0" y="0"/>
                                    </a:lnTo>
                                    <a:lnTo>
                                      <a:pt x="0"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57" name="Freeform 1503"/>
                              <p:cNvSpPr>
                                <a:spLocks/>
                              </p:cNvSpPr>
                              <p:nvPr/>
                            </p:nvSpPr>
                            <p:spPr bwMode="auto">
                              <a:xfrm>
                                <a:off x="1149" y="1030"/>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49" name="Group 1504"/>
                            <p:cNvGrpSpPr>
                              <a:grpSpLocks/>
                            </p:cNvGrpSpPr>
                            <p:nvPr/>
                          </p:nvGrpSpPr>
                          <p:grpSpPr bwMode="auto">
                            <a:xfrm>
                              <a:off x="1160" y="1039"/>
                              <a:ext cx="13" cy="6"/>
                              <a:chOff x="1160" y="1039"/>
                              <a:chExt cx="13" cy="6"/>
                            </a:xfrm>
                          </p:grpSpPr>
                          <p:sp>
                            <p:nvSpPr>
                              <p:cNvPr id="650" name="AutoShape 1505"/>
                              <p:cNvSpPr>
                                <a:spLocks noChangeArrowheads="1"/>
                              </p:cNvSpPr>
                              <p:nvPr/>
                            </p:nvSpPr>
                            <p:spPr bwMode="auto">
                              <a:xfrm>
                                <a:off x="1167" y="1039"/>
                                <a:ext cx="1" cy="6"/>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51" name="Line 1506"/>
                              <p:cNvSpPr>
                                <a:spLocks noChangeShapeType="1"/>
                              </p:cNvSpPr>
                              <p:nvPr/>
                            </p:nvSpPr>
                            <p:spPr bwMode="auto">
                              <a:xfrm flipH="1">
                                <a:off x="1160" y="1041"/>
                                <a:ext cx="11" cy="2"/>
                              </a:xfrm>
                              <a:prstGeom prst="line">
                                <a:avLst/>
                              </a:prstGeom>
                              <a:noFill/>
                              <a:ln w="12700">
                                <a:solidFill>
                                  <a:schemeClr val="tx1"/>
                                </a:solidFill>
                                <a:round/>
                                <a:headEnd/>
                                <a:tailEnd/>
                              </a:ln>
                            </p:spPr>
                            <p:txBody>
                              <a:bodyPr wrap="none" anchor="ctr"/>
                              <a:lstStyle/>
                              <a:p>
                                <a:endParaRPr lang="it-IT"/>
                              </a:p>
                            </p:txBody>
                          </p:sp>
                          <p:sp>
                            <p:nvSpPr>
                              <p:cNvPr id="652" name="Line 1507"/>
                              <p:cNvSpPr>
                                <a:spLocks noChangeShapeType="1"/>
                              </p:cNvSpPr>
                              <p:nvPr/>
                            </p:nvSpPr>
                            <p:spPr bwMode="auto">
                              <a:xfrm flipH="1">
                                <a:off x="1163" y="1040"/>
                                <a:ext cx="10" cy="3"/>
                              </a:xfrm>
                              <a:prstGeom prst="line">
                                <a:avLst/>
                              </a:prstGeom>
                              <a:noFill/>
                              <a:ln w="12700">
                                <a:solidFill>
                                  <a:schemeClr val="tx1"/>
                                </a:solidFill>
                                <a:round/>
                                <a:headEnd/>
                                <a:tailEnd/>
                              </a:ln>
                            </p:spPr>
                            <p:txBody>
                              <a:bodyPr wrap="none" anchor="ctr"/>
                              <a:lstStyle/>
                              <a:p>
                                <a:endParaRPr lang="it-IT"/>
                              </a:p>
                            </p:txBody>
                          </p:sp>
                        </p:grpSp>
                      </p:grpSp>
                      <p:grpSp>
                        <p:nvGrpSpPr>
                          <p:cNvPr id="637" name="Group 1508"/>
                          <p:cNvGrpSpPr>
                            <a:grpSpLocks/>
                          </p:cNvGrpSpPr>
                          <p:nvPr/>
                        </p:nvGrpSpPr>
                        <p:grpSpPr bwMode="auto">
                          <a:xfrm>
                            <a:off x="1149" y="1001"/>
                            <a:ext cx="24" cy="23"/>
                            <a:chOff x="1149" y="1001"/>
                            <a:chExt cx="24" cy="23"/>
                          </a:xfrm>
                        </p:grpSpPr>
                        <p:grpSp>
                          <p:nvGrpSpPr>
                            <p:cNvPr id="638" name="Group 1509"/>
                            <p:cNvGrpSpPr>
                              <a:grpSpLocks/>
                            </p:cNvGrpSpPr>
                            <p:nvPr/>
                          </p:nvGrpSpPr>
                          <p:grpSpPr bwMode="auto">
                            <a:xfrm>
                              <a:off x="1149" y="1001"/>
                              <a:ext cx="16" cy="23"/>
                              <a:chOff x="1149" y="1001"/>
                              <a:chExt cx="16" cy="23"/>
                            </a:xfrm>
                          </p:grpSpPr>
                          <p:sp>
                            <p:nvSpPr>
                              <p:cNvPr id="643" name="Rectangle 1510"/>
                              <p:cNvSpPr>
                                <a:spLocks noChangeArrowheads="1"/>
                              </p:cNvSpPr>
                              <p:nvPr/>
                            </p:nvSpPr>
                            <p:spPr bwMode="auto">
                              <a:xfrm>
                                <a:off x="1154" y="1008"/>
                                <a:ext cx="6" cy="7"/>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644" name="Oval 1511"/>
                              <p:cNvSpPr>
                                <a:spLocks noChangeArrowheads="1"/>
                              </p:cNvSpPr>
                              <p:nvPr/>
                            </p:nvSpPr>
                            <p:spPr bwMode="auto">
                              <a:xfrm>
                                <a:off x="1158" y="1010"/>
                                <a:ext cx="6"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45" name="Freeform 1512"/>
                              <p:cNvSpPr>
                                <a:spLocks/>
                              </p:cNvSpPr>
                              <p:nvPr/>
                            </p:nvSpPr>
                            <p:spPr bwMode="auto">
                              <a:xfrm>
                                <a:off x="1149" y="1001"/>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46" name="Freeform 1513"/>
                              <p:cNvSpPr>
                                <a:spLocks/>
                              </p:cNvSpPr>
                              <p:nvPr/>
                            </p:nvSpPr>
                            <p:spPr bwMode="auto">
                              <a:xfrm>
                                <a:off x="1149" y="1017"/>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47" name="Freeform 1514"/>
                              <p:cNvSpPr>
                                <a:spLocks/>
                              </p:cNvSpPr>
                              <p:nvPr/>
                            </p:nvSpPr>
                            <p:spPr bwMode="auto">
                              <a:xfrm>
                                <a:off x="1149" y="1001"/>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39" name="Group 1515"/>
                            <p:cNvGrpSpPr>
                              <a:grpSpLocks/>
                            </p:cNvGrpSpPr>
                            <p:nvPr/>
                          </p:nvGrpSpPr>
                          <p:grpSpPr bwMode="auto">
                            <a:xfrm>
                              <a:off x="1160" y="1010"/>
                              <a:ext cx="13" cy="5"/>
                              <a:chOff x="1160" y="1010"/>
                              <a:chExt cx="13" cy="5"/>
                            </a:xfrm>
                          </p:grpSpPr>
                          <p:sp>
                            <p:nvSpPr>
                              <p:cNvPr id="640" name="AutoShape 1516"/>
                              <p:cNvSpPr>
                                <a:spLocks noChangeArrowheads="1"/>
                              </p:cNvSpPr>
                              <p:nvPr/>
                            </p:nvSpPr>
                            <p:spPr bwMode="auto">
                              <a:xfrm>
                                <a:off x="1167" y="1010"/>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41" name="Line 1517"/>
                              <p:cNvSpPr>
                                <a:spLocks noChangeShapeType="1"/>
                              </p:cNvSpPr>
                              <p:nvPr/>
                            </p:nvSpPr>
                            <p:spPr bwMode="auto">
                              <a:xfrm flipH="1">
                                <a:off x="1160" y="1011"/>
                                <a:ext cx="11" cy="2"/>
                              </a:xfrm>
                              <a:prstGeom prst="line">
                                <a:avLst/>
                              </a:prstGeom>
                              <a:noFill/>
                              <a:ln w="12700">
                                <a:solidFill>
                                  <a:schemeClr val="tx1"/>
                                </a:solidFill>
                                <a:round/>
                                <a:headEnd/>
                                <a:tailEnd/>
                              </a:ln>
                            </p:spPr>
                            <p:txBody>
                              <a:bodyPr wrap="none" anchor="ctr"/>
                              <a:lstStyle/>
                              <a:p>
                                <a:endParaRPr lang="it-IT"/>
                              </a:p>
                            </p:txBody>
                          </p:sp>
                          <p:sp>
                            <p:nvSpPr>
                              <p:cNvPr id="642" name="Line 1518"/>
                              <p:cNvSpPr>
                                <a:spLocks noChangeShapeType="1"/>
                              </p:cNvSpPr>
                              <p:nvPr/>
                            </p:nvSpPr>
                            <p:spPr bwMode="auto">
                              <a:xfrm flipH="1">
                                <a:off x="1163" y="1011"/>
                                <a:ext cx="10" cy="2"/>
                              </a:xfrm>
                              <a:prstGeom prst="line">
                                <a:avLst/>
                              </a:prstGeom>
                              <a:noFill/>
                              <a:ln w="12700">
                                <a:solidFill>
                                  <a:schemeClr val="tx1"/>
                                </a:solidFill>
                                <a:round/>
                                <a:headEnd/>
                                <a:tailEnd/>
                              </a:ln>
                            </p:spPr>
                            <p:txBody>
                              <a:bodyPr wrap="none" anchor="ctr"/>
                              <a:lstStyle/>
                              <a:p>
                                <a:endParaRPr lang="it-IT"/>
                              </a:p>
                            </p:txBody>
                          </p:sp>
                        </p:grpSp>
                      </p:grpSp>
                    </p:grpSp>
                    <p:grpSp>
                      <p:nvGrpSpPr>
                        <p:cNvPr id="561" name="Group 1519"/>
                        <p:cNvGrpSpPr>
                          <a:grpSpLocks/>
                        </p:cNvGrpSpPr>
                        <p:nvPr/>
                      </p:nvGrpSpPr>
                      <p:grpSpPr bwMode="auto">
                        <a:xfrm>
                          <a:off x="1492" y="581"/>
                          <a:ext cx="22" cy="195"/>
                          <a:chOff x="1480" y="1004"/>
                          <a:chExt cx="22" cy="195"/>
                        </a:xfrm>
                      </p:grpSpPr>
                      <p:grpSp>
                        <p:nvGrpSpPr>
                          <p:cNvPr id="566" name="Group 1520"/>
                          <p:cNvGrpSpPr>
                            <a:grpSpLocks/>
                          </p:cNvGrpSpPr>
                          <p:nvPr/>
                        </p:nvGrpSpPr>
                        <p:grpSpPr bwMode="auto">
                          <a:xfrm>
                            <a:off x="1480" y="1112"/>
                            <a:ext cx="22" cy="24"/>
                            <a:chOff x="1480" y="1112"/>
                            <a:chExt cx="22" cy="24"/>
                          </a:xfrm>
                        </p:grpSpPr>
                        <p:grpSp>
                          <p:nvGrpSpPr>
                            <p:cNvPr id="622" name="Group 1521"/>
                            <p:cNvGrpSpPr>
                              <a:grpSpLocks/>
                            </p:cNvGrpSpPr>
                            <p:nvPr/>
                          </p:nvGrpSpPr>
                          <p:grpSpPr bwMode="auto">
                            <a:xfrm>
                              <a:off x="1485" y="1112"/>
                              <a:ext cx="17" cy="24"/>
                              <a:chOff x="1485" y="1112"/>
                              <a:chExt cx="17" cy="24"/>
                            </a:xfrm>
                          </p:grpSpPr>
                          <p:sp>
                            <p:nvSpPr>
                              <p:cNvPr id="627" name="Rectangle 1522"/>
                              <p:cNvSpPr>
                                <a:spLocks noChangeArrowheads="1"/>
                              </p:cNvSpPr>
                              <p:nvPr/>
                            </p:nvSpPr>
                            <p:spPr bwMode="auto">
                              <a:xfrm>
                                <a:off x="1489" y="1119"/>
                                <a:ext cx="7"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628" name="Oval 1523"/>
                              <p:cNvSpPr>
                                <a:spLocks noChangeArrowheads="1"/>
                              </p:cNvSpPr>
                              <p:nvPr/>
                            </p:nvSpPr>
                            <p:spPr bwMode="auto">
                              <a:xfrm>
                                <a:off x="1485" y="1122"/>
                                <a:ext cx="7"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29" name="Freeform 1524"/>
                              <p:cNvSpPr>
                                <a:spLocks/>
                              </p:cNvSpPr>
                              <p:nvPr/>
                            </p:nvSpPr>
                            <p:spPr bwMode="auto">
                              <a:xfrm>
                                <a:off x="1489" y="1112"/>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30" name="Freeform 1525"/>
                              <p:cNvSpPr>
                                <a:spLocks/>
                              </p:cNvSpPr>
                              <p:nvPr/>
                            </p:nvSpPr>
                            <p:spPr bwMode="auto">
                              <a:xfrm>
                                <a:off x="1485" y="1130"/>
                                <a:ext cx="17" cy="6"/>
                              </a:xfrm>
                              <a:custGeom>
                                <a:avLst/>
                                <a:gdLst>
                                  <a:gd name="T0" fmla="*/ 16 w 17"/>
                                  <a:gd name="T1" fmla="*/ 5 h 6"/>
                                  <a:gd name="T2" fmla="*/ 3 w 17"/>
                                  <a:gd name="T3" fmla="*/ 5 h 6"/>
                                  <a:gd name="T4" fmla="*/ 2 w 17"/>
                                  <a:gd name="T5" fmla="*/ 5 h 6"/>
                                  <a:gd name="T6" fmla="*/ 1 w 17"/>
                                  <a:gd name="T7" fmla="*/ 4 h 6"/>
                                  <a:gd name="T8" fmla="*/ 0 w 17"/>
                                  <a:gd name="T9" fmla="*/ 3 h 6"/>
                                  <a:gd name="T10" fmla="*/ 0 w 17"/>
                                  <a:gd name="T11" fmla="*/ 3 h 6"/>
                                  <a:gd name="T12" fmla="*/ 0 w 17"/>
                                  <a:gd name="T13" fmla="*/ 2 h 6"/>
                                  <a:gd name="T14" fmla="*/ 1 w 17"/>
                                  <a:gd name="T15" fmla="*/ 1 h 6"/>
                                  <a:gd name="T16" fmla="*/ 2 w 17"/>
                                  <a:gd name="T17" fmla="*/ 1 h 6"/>
                                  <a:gd name="T18" fmla="*/ 2 w 17"/>
                                  <a:gd name="T19" fmla="*/ 0 h 6"/>
                                  <a:gd name="T20" fmla="*/ 3 w 17"/>
                                  <a:gd name="T21" fmla="*/ 0 h 6"/>
                                  <a:gd name="T22" fmla="*/ 16 w 17"/>
                                  <a:gd name="T23" fmla="*/ 0 h 6"/>
                                  <a:gd name="T24" fmla="*/ 16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16" y="5"/>
                                    </a:moveTo>
                                    <a:lnTo>
                                      <a:pt x="3" y="5"/>
                                    </a:lnTo>
                                    <a:lnTo>
                                      <a:pt x="2" y="5"/>
                                    </a:lnTo>
                                    <a:lnTo>
                                      <a:pt x="1" y="4"/>
                                    </a:lnTo>
                                    <a:lnTo>
                                      <a:pt x="0" y="3"/>
                                    </a:lnTo>
                                    <a:lnTo>
                                      <a:pt x="0" y="2"/>
                                    </a:lnTo>
                                    <a:lnTo>
                                      <a:pt x="1" y="1"/>
                                    </a:lnTo>
                                    <a:lnTo>
                                      <a:pt x="2" y="1"/>
                                    </a:lnTo>
                                    <a:lnTo>
                                      <a:pt x="2" y="0"/>
                                    </a:lnTo>
                                    <a:lnTo>
                                      <a:pt x="3" y="0"/>
                                    </a:lnTo>
                                    <a:lnTo>
                                      <a:pt x="16" y="0"/>
                                    </a:lnTo>
                                    <a:lnTo>
                                      <a:pt x="16"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31" name="Freeform 1526"/>
                              <p:cNvSpPr>
                                <a:spLocks/>
                              </p:cNvSpPr>
                              <p:nvPr/>
                            </p:nvSpPr>
                            <p:spPr bwMode="auto">
                              <a:xfrm>
                                <a:off x="1485" y="1112"/>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23" name="Group 1527"/>
                            <p:cNvGrpSpPr>
                              <a:grpSpLocks/>
                            </p:cNvGrpSpPr>
                            <p:nvPr/>
                          </p:nvGrpSpPr>
                          <p:grpSpPr bwMode="auto">
                            <a:xfrm>
                              <a:off x="1480" y="1121"/>
                              <a:ext cx="5" cy="5"/>
                              <a:chOff x="1480" y="1121"/>
                              <a:chExt cx="5" cy="5"/>
                            </a:xfrm>
                          </p:grpSpPr>
                          <p:sp>
                            <p:nvSpPr>
                              <p:cNvPr id="624" name="AutoShape 1528"/>
                              <p:cNvSpPr>
                                <a:spLocks noChangeArrowheads="1"/>
                              </p:cNvSpPr>
                              <p:nvPr/>
                            </p:nvSpPr>
                            <p:spPr bwMode="auto">
                              <a:xfrm>
                                <a:off x="1484" y="1121"/>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25" name="Line 1529"/>
                              <p:cNvSpPr>
                                <a:spLocks noChangeShapeType="1"/>
                              </p:cNvSpPr>
                              <p:nvPr/>
                            </p:nvSpPr>
                            <p:spPr bwMode="auto">
                              <a:xfrm>
                                <a:off x="1483" y="1122"/>
                                <a:ext cx="2" cy="3"/>
                              </a:xfrm>
                              <a:prstGeom prst="line">
                                <a:avLst/>
                              </a:prstGeom>
                              <a:noFill/>
                              <a:ln w="12700">
                                <a:solidFill>
                                  <a:schemeClr val="tx1"/>
                                </a:solidFill>
                                <a:round/>
                                <a:headEnd/>
                                <a:tailEnd/>
                              </a:ln>
                            </p:spPr>
                            <p:txBody>
                              <a:bodyPr wrap="none" anchor="ctr"/>
                              <a:lstStyle/>
                              <a:p>
                                <a:endParaRPr lang="it-IT"/>
                              </a:p>
                            </p:txBody>
                          </p:sp>
                          <p:sp>
                            <p:nvSpPr>
                              <p:cNvPr id="626" name="Line 1530"/>
                              <p:cNvSpPr>
                                <a:spLocks noChangeShapeType="1"/>
                              </p:cNvSpPr>
                              <p:nvPr/>
                            </p:nvSpPr>
                            <p:spPr bwMode="auto">
                              <a:xfrm>
                                <a:off x="1480" y="1122"/>
                                <a:ext cx="3" cy="4"/>
                              </a:xfrm>
                              <a:prstGeom prst="line">
                                <a:avLst/>
                              </a:prstGeom>
                              <a:noFill/>
                              <a:ln w="12700">
                                <a:solidFill>
                                  <a:schemeClr val="tx1"/>
                                </a:solidFill>
                                <a:round/>
                                <a:headEnd/>
                                <a:tailEnd/>
                              </a:ln>
                            </p:spPr>
                            <p:txBody>
                              <a:bodyPr wrap="none" anchor="ctr"/>
                              <a:lstStyle/>
                              <a:p>
                                <a:endParaRPr lang="it-IT"/>
                              </a:p>
                            </p:txBody>
                          </p:sp>
                        </p:grpSp>
                      </p:grpSp>
                      <p:grpSp>
                        <p:nvGrpSpPr>
                          <p:cNvPr id="567" name="Group 1531"/>
                          <p:cNvGrpSpPr>
                            <a:grpSpLocks/>
                          </p:cNvGrpSpPr>
                          <p:nvPr/>
                        </p:nvGrpSpPr>
                        <p:grpSpPr bwMode="auto">
                          <a:xfrm>
                            <a:off x="1482" y="1071"/>
                            <a:ext cx="20" cy="22"/>
                            <a:chOff x="1482" y="1071"/>
                            <a:chExt cx="20" cy="22"/>
                          </a:xfrm>
                        </p:grpSpPr>
                        <p:grpSp>
                          <p:nvGrpSpPr>
                            <p:cNvPr id="612" name="Group 1532"/>
                            <p:cNvGrpSpPr>
                              <a:grpSpLocks/>
                            </p:cNvGrpSpPr>
                            <p:nvPr/>
                          </p:nvGrpSpPr>
                          <p:grpSpPr bwMode="auto">
                            <a:xfrm>
                              <a:off x="1486" y="1071"/>
                              <a:ext cx="16" cy="22"/>
                              <a:chOff x="1486" y="1071"/>
                              <a:chExt cx="16" cy="22"/>
                            </a:xfrm>
                          </p:grpSpPr>
                          <p:sp>
                            <p:nvSpPr>
                              <p:cNvPr id="617" name="Rectangle 1533"/>
                              <p:cNvSpPr>
                                <a:spLocks noChangeArrowheads="1"/>
                              </p:cNvSpPr>
                              <p:nvPr/>
                            </p:nvSpPr>
                            <p:spPr bwMode="auto">
                              <a:xfrm>
                                <a:off x="1489" y="1078"/>
                                <a:ext cx="7"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618" name="Oval 1534"/>
                              <p:cNvSpPr>
                                <a:spLocks noChangeArrowheads="1"/>
                              </p:cNvSpPr>
                              <p:nvPr/>
                            </p:nvSpPr>
                            <p:spPr bwMode="auto">
                              <a:xfrm>
                                <a:off x="1489" y="1080"/>
                                <a:ext cx="1"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19" name="Freeform 1535"/>
                              <p:cNvSpPr>
                                <a:spLocks/>
                              </p:cNvSpPr>
                              <p:nvPr/>
                            </p:nvSpPr>
                            <p:spPr bwMode="auto">
                              <a:xfrm>
                                <a:off x="1490" y="1071"/>
                                <a:ext cx="12" cy="22"/>
                              </a:xfrm>
                              <a:custGeom>
                                <a:avLst/>
                                <a:gdLst>
                                  <a:gd name="T0" fmla="*/ 1 w 12"/>
                                  <a:gd name="T1" fmla="*/ 0 h 22"/>
                                  <a:gd name="T2" fmla="*/ 11 w 12"/>
                                  <a:gd name="T3" fmla="*/ 0 h 22"/>
                                  <a:gd name="T4" fmla="*/ 11 w 12"/>
                                  <a:gd name="T5" fmla="*/ 21 h 22"/>
                                  <a:gd name="T6" fmla="*/ 0 w 12"/>
                                  <a:gd name="T7" fmla="*/ 21 h 22"/>
                                  <a:gd name="T8" fmla="*/ 0 w 12"/>
                                  <a:gd name="T9" fmla="*/ 21 h 22"/>
                                  <a:gd name="T10" fmla="*/ 0 60000 65536"/>
                                  <a:gd name="T11" fmla="*/ 0 60000 65536"/>
                                  <a:gd name="T12" fmla="*/ 0 60000 65536"/>
                                  <a:gd name="T13" fmla="*/ 0 60000 65536"/>
                                  <a:gd name="T14" fmla="*/ 0 60000 65536"/>
                                  <a:gd name="T15" fmla="*/ 0 w 12"/>
                                  <a:gd name="T16" fmla="*/ 0 h 22"/>
                                  <a:gd name="T17" fmla="*/ 12 w 12"/>
                                  <a:gd name="T18" fmla="*/ 22 h 22"/>
                                </a:gdLst>
                                <a:ahLst/>
                                <a:cxnLst>
                                  <a:cxn ang="T10">
                                    <a:pos x="T0" y="T1"/>
                                  </a:cxn>
                                  <a:cxn ang="T11">
                                    <a:pos x="T2" y="T3"/>
                                  </a:cxn>
                                  <a:cxn ang="T12">
                                    <a:pos x="T4" y="T5"/>
                                  </a:cxn>
                                  <a:cxn ang="T13">
                                    <a:pos x="T6" y="T7"/>
                                  </a:cxn>
                                  <a:cxn ang="T14">
                                    <a:pos x="T8" y="T9"/>
                                  </a:cxn>
                                </a:cxnLst>
                                <a:rect l="T15" t="T16" r="T17" b="T18"/>
                                <a:pathLst>
                                  <a:path w="12" h="22">
                                    <a:moveTo>
                                      <a:pt x="1" y="0"/>
                                    </a:moveTo>
                                    <a:lnTo>
                                      <a:pt x="11" y="0"/>
                                    </a:lnTo>
                                    <a:lnTo>
                                      <a:pt x="11"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20" name="Freeform 1536"/>
                              <p:cNvSpPr>
                                <a:spLocks/>
                              </p:cNvSpPr>
                              <p:nvPr/>
                            </p:nvSpPr>
                            <p:spPr bwMode="auto">
                              <a:xfrm>
                                <a:off x="1486" y="1087"/>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21" name="Freeform 1537"/>
                              <p:cNvSpPr>
                                <a:spLocks/>
                              </p:cNvSpPr>
                              <p:nvPr/>
                            </p:nvSpPr>
                            <p:spPr bwMode="auto">
                              <a:xfrm>
                                <a:off x="1486" y="1071"/>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13" name="Group 1538"/>
                            <p:cNvGrpSpPr>
                              <a:grpSpLocks/>
                            </p:cNvGrpSpPr>
                            <p:nvPr/>
                          </p:nvGrpSpPr>
                          <p:grpSpPr bwMode="auto">
                            <a:xfrm>
                              <a:off x="1482" y="1080"/>
                              <a:ext cx="4" cy="5"/>
                              <a:chOff x="1482" y="1080"/>
                              <a:chExt cx="4" cy="5"/>
                            </a:xfrm>
                          </p:grpSpPr>
                          <p:sp>
                            <p:nvSpPr>
                              <p:cNvPr id="614" name="AutoShape 1539"/>
                              <p:cNvSpPr>
                                <a:spLocks noChangeArrowheads="1"/>
                              </p:cNvSpPr>
                              <p:nvPr/>
                            </p:nvSpPr>
                            <p:spPr bwMode="auto">
                              <a:xfrm>
                                <a:off x="1484" y="1080"/>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15" name="Line 1540"/>
                              <p:cNvSpPr>
                                <a:spLocks noChangeShapeType="1"/>
                              </p:cNvSpPr>
                              <p:nvPr/>
                            </p:nvSpPr>
                            <p:spPr bwMode="auto">
                              <a:xfrm>
                                <a:off x="1484" y="1082"/>
                                <a:ext cx="2" cy="1"/>
                              </a:xfrm>
                              <a:prstGeom prst="line">
                                <a:avLst/>
                              </a:prstGeom>
                              <a:noFill/>
                              <a:ln w="12700">
                                <a:solidFill>
                                  <a:schemeClr val="tx1"/>
                                </a:solidFill>
                                <a:round/>
                                <a:headEnd/>
                                <a:tailEnd/>
                              </a:ln>
                            </p:spPr>
                            <p:txBody>
                              <a:bodyPr wrap="none" anchor="ctr"/>
                              <a:lstStyle/>
                              <a:p>
                                <a:endParaRPr lang="it-IT"/>
                              </a:p>
                            </p:txBody>
                          </p:sp>
                          <p:sp>
                            <p:nvSpPr>
                              <p:cNvPr id="616" name="Line 1541"/>
                              <p:cNvSpPr>
                                <a:spLocks noChangeShapeType="1"/>
                              </p:cNvSpPr>
                              <p:nvPr/>
                            </p:nvSpPr>
                            <p:spPr bwMode="auto">
                              <a:xfrm>
                                <a:off x="1482" y="1080"/>
                                <a:ext cx="1" cy="3"/>
                              </a:xfrm>
                              <a:prstGeom prst="line">
                                <a:avLst/>
                              </a:prstGeom>
                              <a:noFill/>
                              <a:ln w="12700">
                                <a:solidFill>
                                  <a:schemeClr val="tx1"/>
                                </a:solidFill>
                                <a:round/>
                                <a:headEnd/>
                                <a:tailEnd/>
                              </a:ln>
                            </p:spPr>
                            <p:txBody>
                              <a:bodyPr wrap="none" anchor="ctr"/>
                              <a:lstStyle/>
                              <a:p>
                                <a:endParaRPr lang="it-IT"/>
                              </a:p>
                            </p:txBody>
                          </p:sp>
                        </p:grpSp>
                      </p:grpSp>
                      <p:grpSp>
                        <p:nvGrpSpPr>
                          <p:cNvPr id="568" name="Group 1542"/>
                          <p:cNvGrpSpPr>
                            <a:grpSpLocks/>
                          </p:cNvGrpSpPr>
                          <p:nvPr/>
                        </p:nvGrpSpPr>
                        <p:grpSpPr bwMode="auto">
                          <a:xfrm>
                            <a:off x="1482" y="1176"/>
                            <a:ext cx="20" cy="23"/>
                            <a:chOff x="1482" y="1176"/>
                            <a:chExt cx="20" cy="23"/>
                          </a:xfrm>
                        </p:grpSpPr>
                        <p:grpSp>
                          <p:nvGrpSpPr>
                            <p:cNvPr id="602" name="Group 1543"/>
                            <p:cNvGrpSpPr>
                              <a:grpSpLocks/>
                            </p:cNvGrpSpPr>
                            <p:nvPr/>
                          </p:nvGrpSpPr>
                          <p:grpSpPr bwMode="auto">
                            <a:xfrm>
                              <a:off x="1486" y="1176"/>
                              <a:ext cx="16" cy="23"/>
                              <a:chOff x="1486" y="1176"/>
                              <a:chExt cx="16" cy="23"/>
                            </a:xfrm>
                          </p:grpSpPr>
                          <p:sp>
                            <p:nvSpPr>
                              <p:cNvPr id="607" name="Rectangle 1544"/>
                              <p:cNvSpPr>
                                <a:spLocks noChangeArrowheads="1"/>
                              </p:cNvSpPr>
                              <p:nvPr/>
                            </p:nvSpPr>
                            <p:spPr bwMode="auto">
                              <a:xfrm>
                                <a:off x="1489" y="1184"/>
                                <a:ext cx="7" cy="7"/>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608" name="Oval 1545"/>
                              <p:cNvSpPr>
                                <a:spLocks noChangeArrowheads="1"/>
                              </p:cNvSpPr>
                              <p:nvPr/>
                            </p:nvSpPr>
                            <p:spPr bwMode="auto">
                              <a:xfrm>
                                <a:off x="1489" y="1186"/>
                                <a:ext cx="1" cy="2"/>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09" name="Freeform 1546"/>
                              <p:cNvSpPr>
                                <a:spLocks/>
                              </p:cNvSpPr>
                              <p:nvPr/>
                            </p:nvSpPr>
                            <p:spPr bwMode="auto">
                              <a:xfrm>
                                <a:off x="1490" y="1176"/>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10" name="Freeform 1547"/>
                              <p:cNvSpPr>
                                <a:spLocks/>
                              </p:cNvSpPr>
                              <p:nvPr/>
                            </p:nvSpPr>
                            <p:spPr bwMode="auto">
                              <a:xfrm>
                                <a:off x="1486" y="1192"/>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11" name="Freeform 1548"/>
                              <p:cNvSpPr>
                                <a:spLocks/>
                              </p:cNvSpPr>
                              <p:nvPr/>
                            </p:nvSpPr>
                            <p:spPr bwMode="auto">
                              <a:xfrm>
                                <a:off x="1486" y="1176"/>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03" name="Group 1549"/>
                            <p:cNvGrpSpPr>
                              <a:grpSpLocks/>
                            </p:cNvGrpSpPr>
                            <p:nvPr/>
                          </p:nvGrpSpPr>
                          <p:grpSpPr bwMode="auto">
                            <a:xfrm>
                              <a:off x="1482" y="1185"/>
                              <a:ext cx="4" cy="5"/>
                              <a:chOff x="1482" y="1185"/>
                              <a:chExt cx="4" cy="5"/>
                            </a:xfrm>
                          </p:grpSpPr>
                          <p:sp>
                            <p:nvSpPr>
                              <p:cNvPr id="604" name="AutoShape 1550"/>
                              <p:cNvSpPr>
                                <a:spLocks noChangeArrowheads="1"/>
                              </p:cNvSpPr>
                              <p:nvPr/>
                            </p:nvSpPr>
                            <p:spPr bwMode="auto">
                              <a:xfrm>
                                <a:off x="1484" y="1185"/>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605" name="Line 1551"/>
                              <p:cNvSpPr>
                                <a:spLocks noChangeShapeType="1"/>
                              </p:cNvSpPr>
                              <p:nvPr/>
                            </p:nvSpPr>
                            <p:spPr bwMode="auto">
                              <a:xfrm>
                                <a:off x="1484" y="1186"/>
                                <a:ext cx="2" cy="2"/>
                              </a:xfrm>
                              <a:prstGeom prst="line">
                                <a:avLst/>
                              </a:prstGeom>
                              <a:noFill/>
                              <a:ln w="12700">
                                <a:solidFill>
                                  <a:schemeClr val="tx1"/>
                                </a:solidFill>
                                <a:round/>
                                <a:headEnd/>
                                <a:tailEnd/>
                              </a:ln>
                            </p:spPr>
                            <p:txBody>
                              <a:bodyPr wrap="none" anchor="ctr"/>
                              <a:lstStyle/>
                              <a:p>
                                <a:endParaRPr lang="it-IT"/>
                              </a:p>
                            </p:txBody>
                          </p:sp>
                          <p:sp>
                            <p:nvSpPr>
                              <p:cNvPr id="606" name="Line 1552"/>
                              <p:cNvSpPr>
                                <a:spLocks noChangeShapeType="1"/>
                              </p:cNvSpPr>
                              <p:nvPr/>
                            </p:nvSpPr>
                            <p:spPr bwMode="auto">
                              <a:xfrm>
                                <a:off x="1482" y="1186"/>
                                <a:ext cx="1" cy="2"/>
                              </a:xfrm>
                              <a:prstGeom prst="line">
                                <a:avLst/>
                              </a:prstGeom>
                              <a:noFill/>
                              <a:ln w="12700">
                                <a:solidFill>
                                  <a:schemeClr val="tx1"/>
                                </a:solidFill>
                                <a:round/>
                                <a:headEnd/>
                                <a:tailEnd/>
                              </a:ln>
                            </p:spPr>
                            <p:txBody>
                              <a:bodyPr wrap="none" anchor="ctr"/>
                              <a:lstStyle/>
                              <a:p>
                                <a:endParaRPr lang="it-IT"/>
                              </a:p>
                            </p:txBody>
                          </p:sp>
                        </p:grpSp>
                      </p:grpSp>
                      <p:grpSp>
                        <p:nvGrpSpPr>
                          <p:cNvPr id="569" name="Group 1553"/>
                          <p:cNvGrpSpPr>
                            <a:grpSpLocks/>
                          </p:cNvGrpSpPr>
                          <p:nvPr/>
                        </p:nvGrpSpPr>
                        <p:grpSpPr bwMode="auto">
                          <a:xfrm>
                            <a:off x="1482" y="1149"/>
                            <a:ext cx="20" cy="23"/>
                            <a:chOff x="1482" y="1149"/>
                            <a:chExt cx="20" cy="23"/>
                          </a:xfrm>
                        </p:grpSpPr>
                        <p:grpSp>
                          <p:nvGrpSpPr>
                            <p:cNvPr id="592" name="Group 1554"/>
                            <p:cNvGrpSpPr>
                              <a:grpSpLocks/>
                            </p:cNvGrpSpPr>
                            <p:nvPr/>
                          </p:nvGrpSpPr>
                          <p:grpSpPr bwMode="auto">
                            <a:xfrm>
                              <a:off x="1486" y="1149"/>
                              <a:ext cx="16" cy="23"/>
                              <a:chOff x="1486" y="1149"/>
                              <a:chExt cx="16" cy="23"/>
                            </a:xfrm>
                          </p:grpSpPr>
                          <p:sp>
                            <p:nvSpPr>
                              <p:cNvPr id="597" name="Rectangle 1555"/>
                              <p:cNvSpPr>
                                <a:spLocks noChangeArrowheads="1"/>
                              </p:cNvSpPr>
                              <p:nvPr/>
                            </p:nvSpPr>
                            <p:spPr bwMode="auto">
                              <a:xfrm>
                                <a:off x="1489" y="1155"/>
                                <a:ext cx="7" cy="10"/>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598" name="Oval 1556"/>
                              <p:cNvSpPr>
                                <a:spLocks noChangeArrowheads="1"/>
                              </p:cNvSpPr>
                              <p:nvPr/>
                            </p:nvSpPr>
                            <p:spPr bwMode="auto">
                              <a:xfrm>
                                <a:off x="1489" y="1159"/>
                                <a:ext cx="1"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99" name="Freeform 1557"/>
                              <p:cNvSpPr>
                                <a:spLocks/>
                              </p:cNvSpPr>
                              <p:nvPr/>
                            </p:nvSpPr>
                            <p:spPr bwMode="auto">
                              <a:xfrm>
                                <a:off x="1490" y="1149"/>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00" name="Freeform 1558"/>
                              <p:cNvSpPr>
                                <a:spLocks/>
                              </p:cNvSpPr>
                              <p:nvPr/>
                            </p:nvSpPr>
                            <p:spPr bwMode="auto">
                              <a:xfrm>
                                <a:off x="1486" y="1166"/>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601" name="Freeform 1559"/>
                              <p:cNvSpPr>
                                <a:spLocks/>
                              </p:cNvSpPr>
                              <p:nvPr/>
                            </p:nvSpPr>
                            <p:spPr bwMode="auto">
                              <a:xfrm>
                                <a:off x="1486" y="1149"/>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593" name="Group 1560"/>
                            <p:cNvGrpSpPr>
                              <a:grpSpLocks/>
                            </p:cNvGrpSpPr>
                            <p:nvPr/>
                          </p:nvGrpSpPr>
                          <p:grpSpPr bwMode="auto">
                            <a:xfrm>
                              <a:off x="1482" y="1158"/>
                              <a:ext cx="4" cy="5"/>
                              <a:chOff x="1482" y="1158"/>
                              <a:chExt cx="4" cy="5"/>
                            </a:xfrm>
                          </p:grpSpPr>
                          <p:sp>
                            <p:nvSpPr>
                              <p:cNvPr id="594" name="AutoShape 1561"/>
                              <p:cNvSpPr>
                                <a:spLocks noChangeArrowheads="1"/>
                              </p:cNvSpPr>
                              <p:nvPr/>
                            </p:nvSpPr>
                            <p:spPr bwMode="auto">
                              <a:xfrm>
                                <a:off x="1484" y="1158"/>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95" name="Line 1562"/>
                              <p:cNvSpPr>
                                <a:spLocks noChangeShapeType="1"/>
                              </p:cNvSpPr>
                              <p:nvPr/>
                            </p:nvSpPr>
                            <p:spPr bwMode="auto">
                              <a:xfrm>
                                <a:off x="1484" y="1159"/>
                                <a:ext cx="2" cy="3"/>
                              </a:xfrm>
                              <a:prstGeom prst="line">
                                <a:avLst/>
                              </a:prstGeom>
                              <a:noFill/>
                              <a:ln w="12700">
                                <a:solidFill>
                                  <a:schemeClr val="tx1"/>
                                </a:solidFill>
                                <a:round/>
                                <a:headEnd/>
                                <a:tailEnd/>
                              </a:ln>
                            </p:spPr>
                            <p:txBody>
                              <a:bodyPr wrap="none" anchor="ctr"/>
                              <a:lstStyle/>
                              <a:p>
                                <a:endParaRPr lang="it-IT"/>
                              </a:p>
                            </p:txBody>
                          </p:sp>
                          <p:sp>
                            <p:nvSpPr>
                              <p:cNvPr id="596" name="Line 1563"/>
                              <p:cNvSpPr>
                                <a:spLocks noChangeShapeType="1"/>
                              </p:cNvSpPr>
                              <p:nvPr/>
                            </p:nvSpPr>
                            <p:spPr bwMode="auto">
                              <a:xfrm>
                                <a:off x="1482" y="1159"/>
                                <a:ext cx="1" cy="3"/>
                              </a:xfrm>
                              <a:prstGeom prst="line">
                                <a:avLst/>
                              </a:prstGeom>
                              <a:noFill/>
                              <a:ln w="12700">
                                <a:solidFill>
                                  <a:schemeClr val="tx1"/>
                                </a:solidFill>
                                <a:round/>
                                <a:headEnd/>
                                <a:tailEnd/>
                              </a:ln>
                            </p:spPr>
                            <p:txBody>
                              <a:bodyPr wrap="none" anchor="ctr"/>
                              <a:lstStyle/>
                              <a:p>
                                <a:endParaRPr lang="it-IT"/>
                              </a:p>
                            </p:txBody>
                          </p:sp>
                        </p:grpSp>
                      </p:grpSp>
                      <p:grpSp>
                        <p:nvGrpSpPr>
                          <p:cNvPr id="570" name="Group 1564"/>
                          <p:cNvGrpSpPr>
                            <a:grpSpLocks/>
                          </p:cNvGrpSpPr>
                          <p:nvPr/>
                        </p:nvGrpSpPr>
                        <p:grpSpPr bwMode="auto">
                          <a:xfrm>
                            <a:off x="1480" y="1034"/>
                            <a:ext cx="22" cy="22"/>
                            <a:chOff x="1480" y="1034"/>
                            <a:chExt cx="22" cy="22"/>
                          </a:xfrm>
                        </p:grpSpPr>
                        <p:grpSp>
                          <p:nvGrpSpPr>
                            <p:cNvPr id="582" name="Group 1565"/>
                            <p:cNvGrpSpPr>
                              <a:grpSpLocks/>
                            </p:cNvGrpSpPr>
                            <p:nvPr/>
                          </p:nvGrpSpPr>
                          <p:grpSpPr bwMode="auto">
                            <a:xfrm>
                              <a:off x="1485" y="1034"/>
                              <a:ext cx="17" cy="22"/>
                              <a:chOff x="1485" y="1034"/>
                              <a:chExt cx="17" cy="22"/>
                            </a:xfrm>
                          </p:grpSpPr>
                          <p:sp>
                            <p:nvSpPr>
                              <p:cNvPr id="587" name="Rectangle 1566"/>
                              <p:cNvSpPr>
                                <a:spLocks noChangeArrowheads="1"/>
                              </p:cNvSpPr>
                              <p:nvPr/>
                            </p:nvSpPr>
                            <p:spPr bwMode="auto">
                              <a:xfrm>
                                <a:off x="1489" y="1040"/>
                                <a:ext cx="7" cy="9"/>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588" name="Oval 1567"/>
                              <p:cNvSpPr>
                                <a:spLocks noChangeArrowheads="1"/>
                              </p:cNvSpPr>
                              <p:nvPr/>
                            </p:nvSpPr>
                            <p:spPr bwMode="auto">
                              <a:xfrm>
                                <a:off x="1485" y="1043"/>
                                <a:ext cx="7"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89" name="Freeform 1568"/>
                              <p:cNvSpPr>
                                <a:spLocks/>
                              </p:cNvSpPr>
                              <p:nvPr/>
                            </p:nvSpPr>
                            <p:spPr bwMode="auto">
                              <a:xfrm>
                                <a:off x="1489" y="1034"/>
                                <a:ext cx="13" cy="22"/>
                              </a:xfrm>
                              <a:custGeom>
                                <a:avLst/>
                                <a:gdLst>
                                  <a:gd name="T0" fmla="*/ 1 w 13"/>
                                  <a:gd name="T1" fmla="*/ 0 h 22"/>
                                  <a:gd name="T2" fmla="*/ 12 w 13"/>
                                  <a:gd name="T3" fmla="*/ 0 h 22"/>
                                  <a:gd name="T4" fmla="*/ 12 w 13"/>
                                  <a:gd name="T5" fmla="*/ 21 h 22"/>
                                  <a:gd name="T6" fmla="*/ 0 w 13"/>
                                  <a:gd name="T7" fmla="*/ 21 h 22"/>
                                  <a:gd name="T8" fmla="*/ 0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 y="0"/>
                                    </a:moveTo>
                                    <a:lnTo>
                                      <a:pt x="12" y="0"/>
                                    </a:lnTo>
                                    <a:lnTo>
                                      <a:pt x="12"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590" name="Freeform 1569"/>
                              <p:cNvSpPr>
                                <a:spLocks/>
                              </p:cNvSpPr>
                              <p:nvPr/>
                            </p:nvSpPr>
                            <p:spPr bwMode="auto">
                              <a:xfrm>
                                <a:off x="1485" y="1051"/>
                                <a:ext cx="17" cy="5"/>
                              </a:xfrm>
                              <a:custGeom>
                                <a:avLst/>
                                <a:gdLst>
                                  <a:gd name="T0" fmla="*/ 16 w 17"/>
                                  <a:gd name="T1" fmla="*/ 4 h 5"/>
                                  <a:gd name="T2" fmla="*/ 3 w 17"/>
                                  <a:gd name="T3" fmla="*/ 4 h 5"/>
                                  <a:gd name="T4" fmla="*/ 2 w 17"/>
                                  <a:gd name="T5" fmla="*/ 4 h 5"/>
                                  <a:gd name="T6" fmla="*/ 1 w 17"/>
                                  <a:gd name="T7" fmla="*/ 3 h 5"/>
                                  <a:gd name="T8" fmla="*/ 0 w 17"/>
                                  <a:gd name="T9" fmla="*/ 3 h 5"/>
                                  <a:gd name="T10" fmla="*/ 0 w 17"/>
                                  <a:gd name="T11" fmla="*/ 2 h 5"/>
                                  <a:gd name="T12" fmla="*/ 0 w 17"/>
                                  <a:gd name="T13" fmla="*/ 2 h 5"/>
                                  <a:gd name="T14" fmla="*/ 1 w 17"/>
                                  <a:gd name="T15" fmla="*/ 1 h 5"/>
                                  <a:gd name="T16" fmla="*/ 2 w 17"/>
                                  <a:gd name="T17" fmla="*/ 0 h 5"/>
                                  <a:gd name="T18" fmla="*/ 2 w 17"/>
                                  <a:gd name="T19" fmla="*/ 0 h 5"/>
                                  <a:gd name="T20" fmla="*/ 3 w 17"/>
                                  <a:gd name="T21" fmla="*/ 0 h 5"/>
                                  <a:gd name="T22" fmla="*/ 16 w 17"/>
                                  <a:gd name="T23" fmla="*/ 0 h 5"/>
                                  <a:gd name="T24" fmla="*/ 16 w 17"/>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5"/>
                                  <a:gd name="T41" fmla="*/ 17 w 17"/>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5">
                                    <a:moveTo>
                                      <a:pt x="16" y="4"/>
                                    </a:moveTo>
                                    <a:lnTo>
                                      <a:pt x="3" y="4"/>
                                    </a:lnTo>
                                    <a:lnTo>
                                      <a:pt x="2" y="4"/>
                                    </a:lnTo>
                                    <a:lnTo>
                                      <a:pt x="1" y="3"/>
                                    </a:lnTo>
                                    <a:lnTo>
                                      <a:pt x="0" y="3"/>
                                    </a:lnTo>
                                    <a:lnTo>
                                      <a:pt x="0" y="2"/>
                                    </a:lnTo>
                                    <a:lnTo>
                                      <a:pt x="1" y="1"/>
                                    </a:lnTo>
                                    <a:lnTo>
                                      <a:pt x="2" y="0"/>
                                    </a:lnTo>
                                    <a:lnTo>
                                      <a:pt x="3" y="0"/>
                                    </a:lnTo>
                                    <a:lnTo>
                                      <a:pt x="16" y="0"/>
                                    </a:lnTo>
                                    <a:lnTo>
                                      <a:pt x="16"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591" name="Freeform 1570"/>
                              <p:cNvSpPr>
                                <a:spLocks/>
                              </p:cNvSpPr>
                              <p:nvPr/>
                            </p:nvSpPr>
                            <p:spPr bwMode="auto">
                              <a:xfrm>
                                <a:off x="1485" y="1034"/>
                                <a:ext cx="17" cy="8"/>
                              </a:xfrm>
                              <a:custGeom>
                                <a:avLst/>
                                <a:gdLst>
                                  <a:gd name="T0" fmla="*/ 16 w 17"/>
                                  <a:gd name="T1" fmla="*/ 7 h 8"/>
                                  <a:gd name="T2" fmla="*/ 3 w 17"/>
                                  <a:gd name="T3" fmla="*/ 7 h 8"/>
                                  <a:gd name="T4" fmla="*/ 2 w 17"/>
                                  <a:gd name="T5" fmla="*/ 7 h 8"/>
                                  <a:gd name="T6" fmla="*/ 1 w 17"/>
                                  <a:gd name="T7" fmla="*/ 6 h 8"/>
                                  <a:gd name="T8" fmla="*/ 0 w 17"/>
                                  <a:gd name="T9" fmla="*/ 5 h 8"/>
                                  <a:gd name="T10" fmla="*/ 0 w 17"/>
                                  <a:gd name="T11" fmla="*/ 4 h 8"/>
                                  <a:gd name="T12" fmla="*/ 0 w 17"/>
                                  <a:gd name="T13" fmla="*/ 3 h 8"/>
                                  <a:gd name="T14" fmla="*/ 1 w 17"/>
                                  <a:gd name="T15" fmla="*/ 1 h 8"/>
                                  <a:gd name="T16" fmla="*/ 2 w 17"/>
                                  <a:gd name="T17" fmla="*/ 1 h 8"/>
                                  <a:gd name="T18" fmla="*/ 2 w 17"/>
                                  <a:gd name="T19" fmla="*/ 0 h 8"/>
                                  <a:gd name="T20" fmla="*/ 3 w 17"/>
                                  <a:gd name="T21" fmla="*/ 0 h 8"/>
                                  <a:gd name="T22" fmla="*/ 16 w 17"/>
                                  <a:gd name="T23" fmla="*/ 0 h 8"/>
                                  <a:gd name="T24" fmla="*/ 16 w 17"/>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8"/>
                                  <a:gd name="T41" fmla="*/ 17 w 17"/>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8">
                                    <a:moveTo>
                                      <a:pt x="16" y="7"/>
                                    </a:moveTo>
                                    <a:lnTo>
                                      <a:pt x="3" y="7"/>
                                    </a:lnTo>
                                    <a:lnTo>
                                      <a:pt x="2" y="7"/>
                                    </a:lnTo>
                                    <a:lnTo>
                                      <a:pt x="1" y="6"/>
                                    </a:lnTo>
                                    <a:lnTo>
                                      <a:pt x="0" y="5"/>
                                    </a:lnTo>
                                    <a:lnTo>
                                      <a:pt x="0" y="4"/>
                                    </a:lnTo>
                                    <a:lnTo>
                                      <a:pt x="0" y="3"/>
                                    </a:lnTo>
                                    <a:lnTo>
                                      <a:pt x="1" y="1"/>
                                    </a:lnTo>
                                    <a:lnTo>
                                      <a:pt x="2" y="1"/>
                                    </a:lnTo>
                                    <a:lnTo>
                                      <a:pt x="2" y="0"/>
                                    </a:lnTo>
                                    <a:lnTo>
                                      <a:pt x="3" y="0"/>
                                    </a:lnTo>
                                    <a:lnTo>
                                      <a:pt x="16" y="0"/>
                                    </a:lnTo>
                                    <a:lnTo>
                                      <a:pt x="16"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583" name="Group 1571"/>
                            <p:cNvGrpSpPr>
                              <a:grpSpLocks/>
                            </p:cNvGrpSpPr>
                            <p:nvPr/>
                          </p:nvGrpSpPr>
                          <p:grpSpPr bwMode="auto">
                            <a:xfrm>
                              <a:off x="1480" y="1043"/>
                              <a:ext cx="5" cy="6"/>
                              <a:chOff x="1480" y="1043"/>
                              <a:chExt cx="5" cy="6"/>
                            </a:xfrm>
                          </p:grpSpPr>
                          <p:sp>
                            <p:nvSpPr>
                              <p:cNvPr id="584" name="AutoShape 1572"/>
                              <p:cNvSpPr>
                                <a:spLocks noChangeArrowheads="1"/>
                              </p:cNvSpPr>
                              <p:nvPr/>
                            </p:nvSpPr>
                            <p:spPr bwMode="auto">
                              <a:xfrm>
                                <a:off x="1484" y="1043"/>
                                <a:ext cx="1" cy="6"/>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85" name="Line 1573"/>
                              <p:cNvSpPr>
                                <a:spLocks noChangeShapeType="1"/>
                              </p:cNvSpPr>
                              <p:nvPr/>
                            </p:nvSpPr>
                            <p:spPr bwMode="auto">
                              <a:xfrm>
                                <a:off x="1483" y="1045"/>
                                <a:ext cx="2" cy="2"/>
                              </a:xfrm>
                              <a:prstGeom prst="line">
                                <a:avLst/>
                              </a:prstGeom>
                              <a:noFill/>
                              <a:ln w="12700">
                                <a:solidFill>
                                  <a:schemeClr val="tx1"/>
                                </a:solidFill>
                                <a:round/>
                                <a:headEnd/>
                                <a:tailEnd/>
                              </a:ln>
                            </p:spPr>
                            <p:txBody>
                              <a:bodyPr wrap="none" anchor="ctr"/>
                              <a:lstStyle/>
                              <a:p>
                                <a:endParaRPr lang="it-IT"/>
                              </a:p>
                            </p:txBody>
                          </p:sp>
                          <p:sp>
                            <p:nvSpPr>
                              <p:cNvPr id="586" name="Line 1574"/>
                              <p:cNvSpPr>
                                <a:spLocks noChangeShapeType="1"/>
                              </p:cNvSpPr>
                              <p:nvPr/>
                            </p:nvSpPr>
                            <p:spPr bwMode="auto">
                              <a:xfrm>
                                <a:off x="1480" y="1045"/>
                                <a:ext cx="3" cy="2"/>
                              </a:xfrm>
                              <a:prstGeom prst="line">
                                <a:avLst/>
                              </a:prstGeom>
                              <a:noFill/>
                              <a:ln w="12700">
                                <a:solidFill>
                                  <a:schemeClr val="tx1"/>
                                </a:solidFill>
                                <a:round/>
                                <a:headEnd/>
                                <a:tailEnd/>
                              </a:ln>
                            </p:spPr>
                            <p:txBody>
                              <a:bodyPr wrap="none" anchor="ctr"/>
                              <a:lstStyle/>
                              <a:p>
                                <a:endParaRPr lang="it-IT"/>
                              </a:p>
                            </p:txBody>
                          </p:sp>
                        </p:grpSp>
                      </p:grpSp>
                      <p:grpSp>
                        <p:nvGrpSpPr>
                          <p:cNvPr id="571" name="Group 1575"/>
                          <p:cNvGrpSpPr>
                            <a:grpSpLocks/>
                          </p:cNvGrpSpPr>
                          <p:nvPr/>
                        </p:nvGrpSpPr>
                        <p:grpSpPr bwMode="auto">
                          <a:xfrm>
                            <a:off x="1480" y="1004"/>
                            <a:ext cx="22" cy="24"/>
                            <a:chOff x="1480" y="1004"/>
                            <a:chExt cx="22" cy="24"/>
                          </a:xfrm>
                        </p:grpSpPr>
                        <p:grpSp>
                          <p:nvGrpSpPr>
                            <p:cNvPr id="572" name="Group 1576"/>
                            <p:cNvGrpSpPr>
                              <a:grpSpLocks/>
                            </p:cNvGrpSpPr>
                            <p:nvPr/>
                          </p:nvGrpSpPr>
                          <p:grpSpPr bwMode="auto">
                            <a:xfrm>
                              <a:off x="1485" y="1004"/>
                              <a:ext cx="17" cy="24"/>
                              <a:chOff x="1485" y="1004"/>
                              <a:chExt cx="17" cy="24"/>
                            </a:xfrm>
                          </p:grpSpPr>
                          <p:sp>
                            <p:nvSpPr>
                              <p:cNvPr id="577" name="Rectangle 1577"/>
                              <p:cNvSpPr>
                                <a:spLocks noChangeArrowheads="1"/>
                              </p:cNvSpPr>
                              <p:nvPr/>
                            </p:nvSpPr>
                            <p:spPr bwMode="auto">
                              <a:xfrm>
                                <a:off x="1489" y="1011"/>
                                <a:ext cx="7"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578" name="Oval 1578"/>
                              <p:cNvSpPr>
                                <a:spLocks noChangeArrowheads="1"/>
                              </p:cNvSpPr>
                              <p:nvPr/>
                            </p:nvSpPr>
                            <p:spPr bwMode="auto">
                              <a:xfrm>
                                <a:off x="1485" y="1014"/>
                                <a:ext cx="7" cy="2"/>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79" name="Freeform 1579"/>
                              <p:cNvSpPr>
                                <a:spLocks/>
                              </p:cNvSpPr>
                              <p:nvPr/>
                            </p:nvSpPr>
                            <p:spPr bwMode="auto">
                              <a:xfrm>
                                <a:off x="1489" y="1004"/>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580" name="Freeform 1580"/>
                              <p:cNvSpPr>
                                <a:spLocks/>
                              </p:cNvSpPr>
                              <p:nvPr/>
                            </p:nvSpPr>
                            <p:spPr bwMode="auto">
                              <a:xfrm>
                                <a:off x="1485" y="1020"/>
                                <a:ext cx="17" cy="8"/>
                              </a:xfrm>
                              <a:custGeom>
                                <a:avLst/>
                                <a:gdLst>
                                  <a:gd name="T0" fmla="*/ 16 w 17"/>
                                  <a:gd name="T1" fmla="*/ 7 h 8"/>
                                  <a:gd name="T2" fmla="*/ 3 w 17"/>
                                  <a:gd name="T3" fmla="*/ 7 h 8"/>
                                  <a:gd name="T4" fmla="*/ 2 w 17"/>
                                  <a:gd name="T5" fmla="*/ 7 h 8"/>
                                  <a:gd name="T6" fmla="*/ 1 w 17"/>
                                  <a:gd name="T7" fmla="*/ 6 h 8"/>
                                  <a:gd name="T8" fmla="*/ 0 w 17"/>
                                  <a:gd name="T9" fmla="*/ 5 h 8"/>
                                  <a:gd name="T10" fmla="*/ 0 w 17"/>
                                  <a:gd name="T11" fmla="*/ 4 h 8"/>
                                  <a:gd name="T12" fmla="*/ 0 w 17"/>
                                  <a:gd name="T13" fmla="*/ 3 h 8"/>
                                  <a:gd name="T14" fmla="*/ 1 w 17"/>
                                  <a:gd name="T15" fmla="*/ 1 h 8"/>
                                  <a:gd name="T16" fmla="*/ 2 w 17"/>
                                  <a:gd name="T17" fmla="*/ 1 h 8"/>
                                  <a:gd name="T18" fmla="*/ 2 w 17"/>
                                  <a:gd name="T19" fmla="*/ 0 h 8"/>
                                  <a:gd name="T20" fmla="*/ 3 w 17"/>
                                  <a:gd name="T21" fmla="*/ 0 h 8"/>
                                  <a:gd name="T22" fmla="*/ 16 w 17"/>
                                  <a:gd name="T23" fmla="*/ 0 h 8"/>
                                  <a:gd name="T24" fmla="*/ 16 w 17"/>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8"/>
                                  <a:gd name="T41" fmla="*/ 17 w 17"/>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8">
                                    <a:moveTo>
                                      <a:pt x="16" y="7"/>
                                    </a:moveTo>
                                    <a:lnTo>
                                      <a:pt x="3" y="7"/>
                                    </a:lnTo>
                                    <a:lnTo>
                                      <a:pt x="2" y="7"/>
                                    </a:lnTo>
                                    <a:lnTo>
                                      <a:pt x="1" y="6"/>
                                    </a:lnTo>
                                    <a:lnTo>
                                      <a:pt x="0" y="5"/>
                                    </a:lnTo>
                                    <a:lnTo>
                                      <a:pt x="0" y="4"/>
                                    </a:lnTo>
                                    <a:lnTo>
                                      <a:pt x="0" y="3"/>
                                    </a:lnTo>
                                    <a:lnTo>
                                      <a:pt x="1" y="1"/>
                                    </a:lnTo>
                                    <a:lnTo>
                                      <a:pt x="2" y="1"/>
                                    </a:lnTo>
                                    <a:lnTo>
                                      <a:pt x="2" y="0"/>
                                    </a:lnTo>
                                    <a:lnTo>
                                      <a:pt x="3" y="0"/>
                                    </a:lnTo>
                                    <a:lnTo>
                                      <a:pt x="16" y="0"/>
                                    </a:lnTo>
                                    <a:lnTo>
                                      <a:pt x="16" y="7"/>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581" name="Freeform 1581"/>
                              <p:cNvSpPr>
                                <a:spLocks/>
                              </p:cNvSpPr>
                              <p:nvPr/>
                            </p:nvSpPr>
                            <p:spPr bwMode="auto">
                              <a:xfrm>
                                <a:off x="1485" y="1004"/>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573" name="Group 1582"/>
                            <p:cNvGrpSpPr>
                              <a:grpSpLocks/>
                            </p:cNvGrpSpPr>
                            <p:nvPr/>
                          </p:nvGrpSpPr>
                          <p:grpSpPr bwMode="auto">
                            <a:xfrm>
                              <a:off x="1480" y="1014"/>
                              <a:ext cx="5" cy="5"/>
                              <a:chOff x="1480" y="1014"/>
                              <a:chExt cx="5" cy="5"/>
                            </a:xfrm>
                          </p:grpSpPr>
                          <p:sp>
                            <p:nvSpPr>
                              <p:cNvPr id="574" name="AutoShape 1583"/>
                              <p:cNvSpPr>
                                <a:spLocks noChangeArrowheads="1"/>
                              </p:cNvSpPr>
                              <p:nvPr/>
                            </p:nvSpPr>
                            <p:spPr bwMode="auto">
                              <a:xfrm>
                                <a:off x="1484" y="1014"/>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75" name="Line 1584"/>
                              <p:cNvSpPr>
                                <a:spLocks noChangeShapeType="1"/>
                              </p:cNvSpPr>
                              <p:nvPr/>
                            </p:nvSpPr>
                            <p:spPr bwMode="auto">
                              <a:xfrm>
                                <a:off x="1483" y="1015"/>
                                <a:ext cx="2" cy="1"/>
                              </a:xfrm>
                              <a:prstGeom prst="line">
                                <a:avLst/>
                              </a:prstGeom>
                              <a:noFill/>
                              <a:ln w="12700">
                                <a:solidFill>
                                  <a:schemeClr val="tx1"/>
                                </a:solidFill>
                                <a:round/>
                                <a:headEnd/>
                                <a:tailEnd/>
                              </a:ln>
                            </p:spPr>
                            <p:txBody>
                              <a:bodyPr wrap="none" anchor="ctr"/>
                              <a:lstStyle/>
                              <a:p>
                                <a:endParaRPr lang="it-IT"/>
                              </a:p>
                            </p:txBody>
                          </p:sp>
                          <p:sp>
                            <p:nvSpPr>
                              <p:cNvPr id="576" name="Line 1585"/>
                              <p:cNvSpPr>
                                <a:spLocks noChangeShapeType="1"/>
                              </p:cNvSpPr>
                              <p:nvPr/>
                            </p:nvSpPr>
                            <p:spPr bwMode="auto">
                              <a:xfrm>
                                <a:off x="1480" y="1014"/>
                                <a:ext cx="3" cy="2"/>
                              </a:xfrm>
                              <a:prstGeom prst="line">
                                <a:avLst/>
                              </a:prstGeom>
                              <a:noFill/>
                              <a:ln w="12700">
                                <a:solidFill>
                                  <a:schemeClr val="tx1"/>
                                </a:solidFill>
                                <a:round/>
                                <a:headEnd/>
                                <a:tailEnd/>
                              </a:ln>
                            </p:spPr>
                            <p:txBody>
                              <a:bodyPr wrap="none" anchor="ctr"/>
                              <a:lstStyle/>
                              <a:p>
                                <a:endParaRPr lang="it-IT"/>
                              </a:p>
                            </p:txBody>
                          </p:sp>
                        </p:grpSp>
                      </p:grpSp>
                    </p:grpSp>
                    <p:sp>
                      <p:nvSpPr>
                        <p:cNvPr id="562" name="Oval 1586"/>
                        <p:cNvSpPr>
                          <a:spLocks noChangeArrowheads="1"/>
                        </p:cNvSpPr>
                        <p:nvPr/>
                      </p:nvSpPr>
                      <p:spPr bwMode="auto">
                        <a:xfrm>
                          <a:off x="1247" y="585"/>
                          <a:ext cx="179" cy="170"/>
                        </a:xfrm>
                        <a:prstGeom prst="ellipse">
                          <a:avLst/>
                        </a:prstGeom>
                        <a:gradFill rotWithShape="0">
                          <a:gsLst>
                            <a:gs pos="0">
                              <a:srgbClr val="006B61"/>
                            </a:gs>
                            <a:gs pos="50000">
                              <a:srgbClr val="66A6A0"/>
                            </a:gs>
                            <a:gs pos="100000">
                              <a:srgbClr val="006B61"/>
                            </a:gs>
                          </a:gsLst>
                          <a:lin ang="18900000" scaled="1"/>
                        </a:gradFill>
                        <a:ln w="12700">
                          <a:solidFill>
                            <a:schemeClr val="tx1"/>
                          </a:solidFill>
                          <a:round/>
                          <a:headEnd/>
                          <a:tailEnd/>
                        </a:ln>
                      </p:spPr>
                      <p:txBody>
                        <a:bodyPr vert="eaVert" wrap="none" anchor="ctr"/>
                        <a:lstStyle/>
                        <a:p>
                          <a:endParaRPr lang="it-IT">
                            <a:cs typeface="Times New Roman" pitchFamily="18" charset="0"/>
                          </a:endParaRPr>
                        </a:p>
                      </p:txBody>
                    </p:sp>
                    <p:sp>
                      <p:nvSpPr>
                        <p:cNvPr id="563" name="Oval 1587"/>
                        <p:cNvSpPr>
                          <a:spLocks noChangeArrowheads="1"/>
                        </p:cNvSpPr>
                        <p:nvPr/>
                      </p:nvSpPr>
                      <p:spPr bwMode="auto">
                        <a:xfrm>
                          <a:off x="1306" y="646"/>
                          <a:ext cx="54" cy="48"/>
                        </a:xfrm>
                        <a:prstGeom prst="ellipse">
                          <a:avLst/>
                        </a:prstGeom>
                        <a:solidFill>
                          <a:srgbClr val="00B7A5"/>
                        </a:solidFill>
                        <a:ln w="12700">
                          <a:solidFill>
                            <a:schemeClr val="tx1"/>
                          </a:solidFill>
                          <a:round/>
                          <a:headEnd/>
                          <a:tailEnd/>
                        </a:ln>
                      </p:spPr>
                      <p:txBody>
                        <a:bodyPr vert="eaVert" wrap="none" anchor="ctr"/>
                        <a:lstStyle/>
                        <a:p>
                          <a:endParaRPr lang="it-IT">
                            <a:cs typeface="Times New Roman" pitchFamily="18" charset="0"/>
                          </a:endParaRPr>
                        </a:p>
                      </p:txBody>
                    </p:sp>
                    <p:sp>
                      <p:nvSpPr>
                        <p:cNvPr id="564" name="Freeform 1588"/>
                        <p:cNvSpPr>
                          <a:spLocks/>
                        </p:cNvSpPr>
                        <p:nvPr/>
                      </p:nvSpPr>
                      <p:spPr bwMode="auto">
                        <a:xfrm>
                          <a:off x="1224" y="516"/>
                          <a:ext cx="248" cy="304"/>
                        </a:xfrm>
                        <a:custGeom>
                          <a:avLst/>
                          <a:gdLst>
                            <a:gd name="T0" fmla="*/ 125 w 248"/>
                            <a:gd name="T1" fmla="*/ 0 h 304"/>
                            <a:gd name="T2" fmla="*/ 100 w 248"/>
                            <a:gd name="T3" fmla="*/ 163 h 304"/>
                            <a:gd name="T4" fmla="*/ 0 w 248"/>
                            <a:gd name="T5" fmla="*/ 300 h 304"/>
                            <a:gd name="T6" fmla="*/ 5 w 248"/>
                            <a:gd name="T7" fmla="*/ 303 h 304"/>
                            <a:gd name="T8" fmla="*/ 106 w 248"/>
                            <a:gd name="T9" fmla="*/ 165 h 304"/>
                            <a:gd name="T10" fmla="*/ 247 w 248"/>
                            <a:gd name="T11" fmla="*/ 77 h 304"/>
                            <a:gd name="T12" fmla="*/ 237 w 248"/>
                            <a:gd name="T13" fmla="*/ 64 h 304"/>
                            <a:gd name="T14" fmla="*/ 229 w 248"/>
                            <a:gd name="T15" fmla="*/ 55 h 304"/>
                            <a:gd name="T16" fmla="*/ 218 w 248"/>
                            <a:gd name="T17" fmla="*/ 42 h 304"/>
                            <a:gd name="T18" fmla="*/ 204 w 248"/>
                            <a:gd name="T19" fmla="*/ 32 h 304"/>
                            <a:gd name="T20" fmla="*/ 193 w 248"/>
                            <a:gd name="T21" fmla="*/ 25 h 304"/>
                            <a:gd name="T22" fmla="*/ 180 w 248"/>
                            <a:gd name="T23" fmla="*/ 17 h 304"/>
                            <a:gd name="T24" fmla="*/ 164 w 248"/>
                            <a:gd name="T25" fmla="*/ 11 h 304"/>
                            <a:gd name="T26" fmla="*/ 149 w 248"/>
                            <a:gd name="T27" fmla="*/ 5 h 304"/>
                            <a:gd name="T28" fmla="*/ 132 w 248"/>
                            <a:gd name="T29" fmla="*/ 1 h 304"/>
                            <a:gd name="T30" fmla="*/ 125 w 248"/>
                            <a:gd name="T31" fmla="*/ 0 h 3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8"/>
                            <a:gd name="T49" fmla="*/ 0 h 304"/>
                            <a:gd name="T50" fmla="*/ 248 w 248"/>
                            <a:gd name="T51" fmla="*/ 304 h 30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8" h="304">
                              <a:moveTo>
                                <a:pt x="125" y="0"/>
                              </a:moveTo>
                              <a:lnTo>
                                <a:pt x="100" y="163"/>
                              </a:lnTo>
                              <a:lnTo>
                                <a:pt x="0" y="300"/>
                              </a:lnTo>
                              <a:lnTo>
                                <a:pt x="5" y="303"/>
                              </a:lnTo>
                              <a:lnTo>
                                <a:pt x="106" y="165"/>
                              </a:lnTo>
                              <a:lnTo>
                                <a:pt x="247" y="77"/>
                              </a:lnTo>
                              <a:lnTo>
                                <a:pt x="237" y="64"/>
                              </a:lnTo>
                              <a:lnTo>
                                <a:pt x="229" y="55"/>
                              </a:lnTo>
                              <a:lnTo>
                                <a:pt x="218" y="42"/>
                              </a:lnTo>
                              <a:lnTo>
                                <a:pt x="204" y="32"/>
                              </a:lnTo>
                              <a:lnTo>
                                <a:pt x="193" y="25"/>
                              </a:lnTo>
                              <a:lnTo>
                                <a:pt x="180" y="17"/>
                              </a:lnTo>
                              <a:lnTo>
                                <a:pt x="164" y="11"/>
                              </a:lnTo>
                              <a:lnTo>
                                <a:pt x="149" y="5"/>
                              </a:lnTo>
                              <a:lnTo>
                                <a:pt x="132" y="1"/>
                              </a:lnTo>
                              <a:lnTo>
                                <a:pt x="125" y="0"/>
                              </a:lnTo>
                            </a:path>
                          </a:pathLst>
                        </a:custGeom>
                        <a:noFill/>
                        <a:ln w="25400" cap="rnd" cmpd="sng">
                          <a:solidFill>
                            <a:srgbClr val="000000"/>
                          </a:solidFill>
                          <a:prstDash val="solid"/>
                          <a:round/>
                          <a:headEnd type="none" w="med" len="med"/>
                          <a:tailEnd type="none" w="med" len="med"/>
                        </a:ln>
                      </p:spPr>
                      <p:txBody>
                        <a:bodyPr/>
                        <a:lstStyle/>
                        <a:p>
                          <a:endParaRPr lang="it-IT"/>
                        </a:p>
                      </p:txBody>
                    </p:sp>
                    <p:sp>
                      <p:nvSpPr>
                        <p:cNvPr id="565" name="Oval 1589"/>
                        <p:cNvSpPr>
                          <a:spLocks noChangeArrowheads="1"/>
                        </p:cNvSpPr>
                        <p:nvPr/>
                      </p:nvSpPr>
                      <p:spPr bwMode="auto">
                        <a:xfrm>
                          <a:off x="1212" y="811"/>
                          <a:ext cx="20" cy="22"/>
                        </a:xfrm>
                        <a:prstGeom prst="ellipse">
                          <a:avLst/>
                        </a:prstGeom>
                        <a:solidFill>
                          <a:srgbClr val="00B7A5"/>
                        </a:solidFill>
                        <a:ln w="12700">
                          <a:solidFill>
                            <a:schemeClr val="tx1"/>
                          </a:solidFill>
                          <a:round/>
                          <a:headEnd/>
                          <a:tailEnd/>
                        </a:ln>
                      </p:spPr>
                      <p:txBody>
                        <a:bodyPr vert="eaVert" wrap="none" anchor="ctr"/>
                        <a:lstStyle/>
                        <a:p>
                          <a:endParaRPr lang="it-IT">
                            <a:cs typeface="Times New Roman" pitchFamily="18" charset="0"/>
                          </a:endParaRPr>
                        </a:p>
                      </p:txBody>
                    </p:sp>
                  </p:grpSp>
                  <p:grpSp>
                    <p:nvGrpSpPr>
                      <p:cNvPr id="185" name="Group 1590"/>
                      <p:cNvGrpSpPr>
                        <a:grpSpLocks/>
                      </p:cNvGrpSpPr>
                      <p:nvPr/>
                    </p:nvGrpSpPr>
                    <p:grpSpPr bwMode="auto">
                      <a:xfrm rot="-5400000">
                        <a:off x="1855" y="2028"/>
                        <a:ext cx="342" cy="290"/>
                        <a:chOff x="1121" y="516"/>
                        <a:chExt cx="440" cy="317"/>
                      </a:xfrm>
                    </p:grpSpPr>
                    <p:sp>
                      <p:nvSpPr>
                        <p:cNvPr id="406" name="Rectangle 1591"/>
                        <p:cNvSpPr>
                          <a:spLocks noChangeArrowheads="1"/>
                        </p:cNvSpPr>
                        <p:nvPr/>
                      </p:nvSpPr>
                      <p:spPr bwMode="auto">
                        <a:xfrm>
                          <a:off x="1516" y="579"/>
                          <a:ext cx="45" cy="197"/>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407" name="Rectangle 1592"/>
                        <p:cNvSpPr>
                          <a:spLocks noChangeArrowheads="1"/>
                        </p:cNvSpPr>
                        <p:nvPr/>
                      </p:nvSpPr>
                      <p:spPr bwMode="auto">
                        <a:xfrm>
                          <a:off x="1121" y="576"/>
                          <a:ext cx="36" cy="198"/>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vert="eaVert" wrap="none" anchor="ctr"/>
                        <a:lstStyle/>
                        <a:p>
                          <a:endParaRPr lang="it-IT">
                            <a:cs typeface="Times New Roman" pitchFamily="18" charset="0"/>
                          </a:endParaRPr>
                        </a:p>
                      </p:txBody>
                    </p:sp>
                    <p:grpSp>
                      <p:nvGrpSpPr>
                        <p:cNvPr id="408" name="Group 1593"/>
                        <p:cNvGrpSpPr>
                          <a:grpSpLocks/>
                        </p:cNvGrpSpPr>
                        <p:nvPr/>
                      </p:nvGrpSpPr>
                      <p:grpSpPr bwMode="auto">
                        <a:xfrm>
                          <a:off x="1160" y="588"/>
                          <a:ext cx="106" cy="172"/>
                          <a:chOff x="1148" y="1011"/>
                          <a:chExt cx="106" cy="172"/>
                        </a:xfrm>
                      </p:grpSpPr>
                      <p:sp>
                        <p:nvSpPr>
                          <p:cNvPr id="552" name="Freeform 1594"/>
                          <p:cNvSpPr>
                            <a:spLocks/>
                          </p:cNvSpPr>
                          <p:nvPr/>
                        </p:nvSpPr>
                        <p:spPr bwMode="auto">
                          <a:xfrm>
                            <a:off x="1148" y="1011"/>
                            <a:ext cx="106" cy="172"/>
                          </a:xfrm>
                          <a:custGeom>
                            <a:avLst/>
                            <a:gdLst>
                              <a:gd name="T0" fmla="*/ 104 w 106"/>
                              <a:gd name="T1" fmla="*/ 0 h 172"/>
                              <a:gd name="T2" fmla="*/ 55 w 106"/>
                              <a:gd name="T3" fmla="*/ 34 h 172"/>
                              <a:gd name="T4" fmla="*/ 23 w 106"/>
                              <a:gd name="T5" fmla="*/ 34 h 172"/>
                              <a:gd name="T6" fmla="*/ 0 w 106"/>
                              <a:gd name="T7" fmla="*/ 7 h 172"/>
                              <a:gd name="T8" fmla="*/ 0 w 106"/>
                              <a:gd name="T9" fmla="*/ 171 h 172"/>
                              <a:gd name="T10" fmla="*/ 27 w 106"/>
                              <a:gd name="T11" fmla="*/ 139 h 172"/>
                              <a:gd name="T12" fmla="*/ 56 w 106"/>
                              <a:gd name="T13" fmla="*/ 139 h 172"/>
                              <a:gd name="T14" fmla="*/ 105 w 106"/>
                              <a:gd name="T15" fmla="*/ 165 h 172"/>
                              <a:gd name="T16" fmla="*/ 104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04" y="0"/>
                                </a:moveTo>
                                <a:lnTo>
                                  <a:pt x="55" y="34"/>
                                </a:lnTo>
                                <a:lnTo>
                                  <a:pt x="23" y="34"/>
                                </a:lnTo>
                                <a:lnTo>
                                  <a:pt x="0" y="7"/>
                                </a:lnTo>
                                <a:lnTo>
                                  <a:pt x="0" y="171"/>
                                </a:lnTo>
                                <a:lnTo>
                                  <a:pt x="27" y="139"/>
                                </a:lnTo>
                                <a:lnTo>
                                  <a:pt x="56" y="139"/>
                                </a:lnTo>
                                <a:lnTo>
                                  <a:pt x="105" y="165"/>
                                </a:lnTo>
                                <a:lnTo>
                                  <a:pt x="104"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553" name="Line 1595"/>
                          <p:cNvSpPr>
                            <a:spLocks noChangeShapeType="1"/>
                          </p:cNvSpPr>
                          <p:nvPr/>
                        </p:nvSpPr>
                        <p:spPr bwMode="auto">
                          <a:xfrm>
                            <a:off x="1168" y="1045"/>
                            <a:ext cx="0" cy="106"/>
                          </a:xfrm>
                          <a:prstGeom prst="line">
                            <a:avLst/>
                          </a:prstGeom>
                          <a:noFill/>
                          <a:ln w="12700">
                            <a:solidFill>
                              <a:schemeClr val="tx1"/>
                            </a:solidFill>
                            <a:round/>
                            <a:headEnd/>
                            <a:tailEnd/>
                          </a:ln>
                        </p:spPr>
                        <p:txBody>
                          <a:bodyPr wrap="none" anchor="ctr"/>
                          <a:lstStyle/>
                          <a:p>
                            <a:endParaRPr lang="it-IT"/>
                          </a:p>
                        </p:txBody>
                      </p:sp>
                    </p:grpSp>
                    <p:grpSp>
                      <p:nvGrpSpPr>
                        <p:cNvPr id="409" name="Group 1596"/>
                        <p:cNvGrpSpPr>
                          <a:grpSpLocks/>
                        </p:cNvGrpSpPr>
                        <p:nvPr/>
                      </p:nvGrpSpPr>
                      <p:grpSpPr bwMode="auto">
                        <a:xfrm>
                          <a:off x="1410" y="588"/>
                          <a:ext cx="106" cy="172"/>
                          <a:chOff x="1398" y="1011"/>
                          <a:chExt cx="106" cy="172"/>
                        </a:xfrm>
                      </p:grpSpPr>
                      <p:sp>
                        <p:nvSpPr>
                          <p:cNvPr id="550" name="Freeform 1597"/>
                          <p:cNvSpPr>
                            <a:spLocks/>
                          </p:cNvSpPr>
                          <p:nvPr/>
                        </p:nvSpPr>
                        <p:spPr bwMode="auto">
                          <a:xfrm>
                            <a:off x="1398" y="1011"/>
                            <a:ext cx="106" cy="172"/>
                          </a:xfrm>
                          <a:custGeom>
                            <a:avLst/>
                            <a:gdLst>
                              <a:gd name="T0" fmla="*/ 1 w 106"/>
                              <a:gd name="T1" fmla="*/ 0 h 172"/>
                              <a:gd name="T2" fmla="*/ 50 w 106"/>
                              <a:gd name="T3" fmla="*/ 34 h 172"/>
                              <a:gd name="T4" fmla="*/ 82 w 106"/>
                              <a:gd name="T5" fmla="*/ 34 h 172"/>
                              <a:gd name="T6" fmla="*/ 105 w 106"/>
                              <a:gd name="T7" fmla="*/ 7 h 172"/>
                              <a:gd name="T8" fmla="*/ 105 w 106"/>
                              <a:gd name="T9" fmla="*/ 171 h 172"/>
                              <a:gd name="T10" fmla="*/ 78 w 106"/>
                              <a:gd name="T11" fmla="*/ 139 h 172"/>
                              <a:gd name="T12" fmla="*/ 49 w 106"/>
                              <a:gd name="T13" fmla="*/ 139 h 172"/>
                              <a:gd name="T14" fmla="*/ 0 w 106"/>
                              <a:gd name="T15" fmla="*/ 165 h 172"/>
                              <a:gd name="T16" fmla="*/ 1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 y="0"/>
                                </a:moveTo>
                                <a:lnTo>
                                  <a:pt x="50" y="34"/>
                                </a:lnTo>
                                <a:lnTo>
                                  <a:pt x="82" y="34"/>
                                </a:lnTo>
                                <a:lnTo>
                                  <a:pt x="105" y="7"/>
                                </a:lnTo>
                                <a:lnTo>
                                  <a:pt x="105" y="171"/>
                                </a:lnTo>
                                <a:lnTo>
                                  <a:pt x="78" y="139"/>
                                </a:lnTo>
                                <a:lnTo>
                                  <a:pt x="49" y="139"/>
                                </a:lnTo>
                                <a:lnTo>
                                  <a:pt x="0" y="165"/>
                                </a:lnTo>
                                <a:lnTo>
                                  <a:pt x="1"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551" name="Line 1598"/>
                          <p:cNvSpPr>
                            <a:spLocks noChangeShapeType="1"/>
                          </p:cNvSpPr>
                          <p:nvPr/>
                        </p:nvSpPr>
                        <p:spPr bwMode="auto">
                          <a:xfrm>
                            <a:off x="1482" y="1045"/>
                            <a:ext cx="0" cy="106"/>
                          </a:xfrm>
                          <a:prstGeom prst="line">
                            <a:avLst/>
                          </a:prstGeom>
                          <a:noFill/>
                          <a:ln w="12700">
                            <a:solidFill>
                              <a:schemeClr val="tx1"/>
                            </a:solidFill>
                            <a:round/>
                            <a:headEnd/>
                            <a:tailEnd/>
                          </a:ln>
                        </p:spPr>
                        <p:txBody>
                          <a:bodyPr wrap="none" anchor="ctr"/>
                          <a:lstStyle/>
                          <a:p>
                            <a:endParaRPr lang="it-IT"/>
                          </a:p>
                        </p:txBody>
                      </p:sp>
                    </p:grpSp>
                    <p:sp>
                      <p:nvSpPr>
                        <p:cNvPr id="410" name="Oval 1599"/>
                        <p:cNvSpPr>
                          <a:spLocks noChangeArrowheads="1"/>
                        </p:cNvSpPr>
                        <p:nvPr/>
                      </p:nvSpPr>
                      <p:spPr bwMode="auto">
                        <a:xfrm>
                          <a:off x="1225" y="566"/>
                          <a:ext cx="223" cy="208"/>
                        </a:xfrm>
                        <a:prstGeom prst="ellipse">
                          <a:avLst/>
                        </a:prstGeom>
                        <a:gradFill rotWithShape="0">
                          <a:gsLst>
                            <a:gs pos="0">
                              <a:srgbClr val="006B61"/>
                            </a:gs>
                            <a:gs pos="50000">
                              <a:srgbClr val="4C9790"/>
                            </a:gs>
                            <a:gs pos="100000">
                              <a:srgbClr val="006B61"/>
                            </a:gs>
                          </a:gsLst>
                          <a:lin ang="18900000" scaled="1"/>
                        </a:gradFill>
                        <a:ln w="12700">
                          <a:solidFill>
                            <a:schemeClr val="tx1"/>
                          </a:solidFill>
                          <a:round/>
                          <a:headEnd/>
                          <a:tailEnd/>
                        </a:ln>
                      </p:spPr>
                      <p:txBody>
                        <a:bodyPr vert="eaVert" wrap="none" anchor="ctr"/>
                        <a:lstStyle/>
                        <a:p>
                          <a:endParaRPr lang="it-IT">
                            <a:cs typeface="Times New Roman" pitchFamily="18" charset="0"/>
                          </a:endParaRPr>
                        </a:p>
                      </p:txBody>
                    </p:sp>
                    <p:sp>
                      <p:nvSpPr>
                        <p:cNvPr id="411" name="Oval 1600"/>
                        <p:cNvSpPr>
                          <a:spLocks noChangeArrowheads="1"/>
                        </p:cNvSpPr>
                        <p:nvPr/>
                      </p:nvSpPr>
                      <p:spPr bwMode="auto">
                        <a:xfrm>
                          <a:off x="1319" y="656"/>
                          <a:ext cx="33" cy="31"/>
                        </a:xfrm>
                        <a:prstGeom prst="ellipse">
                          <a:avLst/>
                        </a:prstGeom>
                        <a:solidFill>
                          <a:srgbClr val="00B7A5"/>
                        </a:solidFill>
                        <a:ln w="12700">
                          <a:solidFill>
                            <a:schemeClr val="tx1"/>
                          </a:solidFill>
                          <a:round/>
                          <a:headEnd/>
                          <a:tailEnd/>
                        </a:ln>
                      </p:spPr>
                      <p:txBody>
                        <a:bodyPr vert="eaVert" wrap="none" anchor="ctr"/>
                        <a:lstStyle/>
                        <a:p>
                          <a:endParaRPr lang="it-IT">
                            <a:cs typeface="Times New Roman" pitchFamily="18" charset="0"/>
                          </a:endParaRPr>
                        </a:p>
                      </p:txBody>
                    </p:sp>
                    <p:grpSp>
                      <p:nvGrpSpPr>
                        <p:cNvPr id="412" name="Group 1601"/>
                        <p:cNvGrpSpPr>
                          <a:grpSpLocks/>
                        </p:cNvGrpSpPr>
                        <p:nvPr/>
                      </p:nvGrpSpPr>
                      <p:grpSpPr bwMode="auto">
                        <a:xfrm>
                          <a:off x="1161" y="578"/>
                          <a:ext cx="24" cy="194"/>
                          <a:chOff x="1149" y="1001"/>
                          <a:chExt cx="24" cy="194"/>
                        </a:xfrm>
                      </p:grpSpPr>
                      <p:grpSp>
                        <p:nvGrpSpPr>
                          <p:cNvPr id="484" name="Group 1602"/>
                          <p:cNvGrpSpPr>
                            <a:grpSpLocks/>
                          </p:cNvGrpSpPr>
                          <p:nvPr/>
                        </p:nvGrpSpPr>
                        <p:grpSpPr bwMode="auto">
                          <a:xfrm>
                            <a:off x="1149" y="1109"/>
                            <a:ext cx="24" cy="23"/>
                            <a:chOff x="1149" y="1109"/>
                            <a:chExt cx="24" cy="23"/>
                          </a:xfrm>
                        </p:grpSpPr>
                        <p:grpSp>
                          <p:nvGrpSpPr>
                            <p:cNvPr id="540" name="Group 1603"/>
                            <p:cNvGrpSpPr>
                              <a:grpSpLocks/>
                            </p:cNvGrpSpPr>
                            <p:nvPr/>
                          </p:nvGrpSpPr>
                          <p:grpSpPr bwMode="auto">
                            <a:xfrm>
                              <a:off x="1149" y="1109"/>
                              <a:ext cx="16" cy="23"/>
                              <a:chOff x="1149" y="1109"/>
                              <a:chExt cx="16" cy="23"/>
                            </a:xfrm>
                          </p:grpSpPr>
                          <p:sp>
                            <p:nvSpPr>
                              <p:cNvPr id="545" name="Rectangle 1604"/>
                              <p:cNvSpPr>
                                <a:spLocks noChangeArrowheads="1"/>
                              </p:cNvSpPr>
                              <p:nvPr/>
                            </p:nvSpPr>
                            <p:spPr bwMode="auto">
                              <a:xfrm>
                                <a:off x="1154" y="1116"/>
                                <a:ext cx="6"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546" name="Oval 1605"/>
                              <p:cNvSpPr>
                                <a:spLocks noChangeArrowheads="1"/>
                              </p:cNvSpPr>
                              <p:nvPr/>
                            </p:nvSpPr>
                            <p:spPr bwMode="auto">
                              <a:xfrm>
                                <a:off x="1158" y="1118"/>
                                <a:ext cx="6"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47" name="Freeform 1606"/>
                              <p:cNvSpPr>
                                <a:spLocks/>
                              </p:cNvSpPr>
                              <p:nvPr/>
                            </p:nvSpPr>
                            <p:spPr bwMode="auto">
                              <a:xfrm>
                                <a:off x="1149" y="1109"/>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548" name="Freeform 1607"/>
                              <p:cNvSpPr>
                                <a:spLocks/>
                              </p:cNvSpPr>
                              <p:nvPr/>
                            </p:nvSpPr>
                            <p:spPr bwMode="auto">
                              <a:xfrm>
                                <a:off x="1149" y="1126"/>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549" name="Freeform 1608"/>
                              <p:cNvSpPr>
                                <a:spLocks/>
                              </p:cNvSpPr>
                              <p:nvPr/>
                            </p:nvSpPr>
                            <p:spPr bwMode="auto">
                              <a:xfrm>
                                <a:off x="1149" y="110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541" name="Group 1609"/>
                            <p:cNvGrpSpPr>
                              <a:grpSpLocks/>
                            </p:cNvGrpSpPr>
                            <p:nvPr/>
                          </p:nvGrpSpPr>
                          <p:grpSpPr bwMode="auto">
                            <a:xfrm>
                              <a:off x="1160" y="1117"/>
                              <a:ext cx="13" cy="5"/>
                              <a:chOff x="1160" y="1117"/>
                              <a:chExt cx="13" cy="5"/>
                            </a:xfrm>
                          </p:grpSpPr>
                          <p:sp>
                            <p:nvSpPr>
                              <p:cNvPr id="542" name="AutoShape 1610"/>
                              <p:cNvSpPr>
                                <a:spLocks noChangeArrowheads="1"/>
                              </p:cNvSpPr>
                              <p:nvPr/>
                            </p:nvSpPr>
                            <p:spPr bwMode="auto">
                              <a:xfrm>
                                <a:off x="1167" y="1117"/>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43" name="Line 1611"/>
                              <p:cNvSpPr>
                                <a:spLocks noChangeShapeType="1"/>
                              </p:cNvSpPr>
                              <p:nvPr/>
                            </p:nvSpPr>
                            <p:spPr bwMode="auto">
                              <a:xfrm flipH="1">
                                <a:off x="1160" y="1118"/>
                                <a:ext cx="11" cy="3"/>
                              </a:xfrm>
                              <a:prstGeom prst="line">
                                <a:avLst/>
                              </a:prstGeom>
                              <a:noFill/>
                              <a:ln w="12700">
                                <a:solidFill>
                                  <a:schemeClr val="tx1"/>
                                </a:solidFill>
                                <a:round/>
                                <a:headEnd/>
                                <a:tailEnd/>
                              </a:ln>
                            </p:spPr>
                            <p:txBody>
                              <a:bodyPr wrap="none" anchor="ctr"/>
                              <a:lstStyle/>
                              <a:p>
                                <a:endParaRPr lang="it-IT"/>
                              </a:p>
                            </p:txBody>
                          </p:sp>
                          <p:sp>
                            <p:nvSpPr>
                              <p:cNvPr id="544" name="Line 1612"/>
                              <p:cNvSpPr>
                                <a:spLocks noChangeShapeType="1"/>
                              </p:cNvSpPr>
                              <p:nvPr/>
                            </p:nvSpPr>
                            <p:spPr bwMode="auto">
                              <a:xfrm flipH="1">
                                <a:off x="1163" y="1118"/>
                                <a:ext cx="10" cy="4"/>
                              </a:xfrm>
                              <a:prstGeom prst="line">
                                <a:avLst/>
                              </a:prstGeom>
                              <a:noFill/>
                              <a:ln w="12700">
                                <a:solidFill>
                                  <a:schemeClr val="tx1"/>
                                </a:solidFill>
                                <a:round/>
                                <a:headEnd/>
                                <a:tailEnd/>
                              </a:ln>
                            </p:spPr>
                            <p:txBody>
                              <a:bodyPr wrap="none" anchor="ctr"/>
                              <a:lstStyle/>
                              <a:p>
                                <a:endParaRPr lang="it-IT"/>
                              </a:p>
                            </p:txBody>
                          </p:sp>
                        </p:grpSp>
                      </p:grpSp>
                      <p:grpSp>
                        <p:nvGrpSpPr>
                          <p:cNvPr id="485" name="Group 1613"/>
                          <p:cNvGrpSpPr>
                            <a:grpSpLocks/>
                          </p:cNvGrpSpPr>
                          <p:nvPr/>
                        </p:nvGrpSpPr>
                        <p:grpSpPr bwMode="auto">
                          <a:xfrm>
                            <a:off x="1149" y="1067"/>
                            <a:ext cx="23" cy="22"/>
                            <a:chOff x="1149" y="1067"/>
                            <a:chExt cx="23" cy="22"/>
                          </a:xfrm>
                        </p:grpSpPr>
                        <p:grpSp>
                          <p:nvGrpSpPr>
                            <p:cNvPr id="530" name="Group 1614"/>
                            <p:cNvGrpSpPr>
                              <a:grpSpLocks/>
                            </p:cNvGrpSpPr>
                            <p:nvPr/>
                          </p:nvGrpSpPr>
                          <p:grpSpPr bwMode="auto">
                            <a:xfrm>
                              <a:off x="1149" y="1067"/>
                              <a:ext cx="16" cy="22"/>
                              <a:chOff x="1149" y="1067"/>
                              <a:chExt cx="16" cy="22"/>
                            </a:xfrm>
                          </p:grpSpPr>
                          <p:sp>
                            <p:nvSpPr>
                              <p:cNvPr id="535" name="Rectangle 1615"/>
                              <p:cNvSpPr>
                                <a:spLocks noChangeArrowheads="1"/>
                              </p:cNvSpPr>
                              <p:nvPr/>
                            </p:nvSpPr>
                            <p:spPr bwMode="auto">
                              <a:xfrm>
                                <a:off x="1154" y="1074"/>
                                <a:ext cx="6" cy="9"/>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536" name="Oval 1616"/>
                              <p:cNvSpPr>
                                <a:spLocks noChangeArrowheads="1"/>
                              </p:cNvSpPr>
                              <p:nvPr/>
                            </p:nvSpPr>
                            <p:spPr bwMode="auto">
                              <a:xfrm>
                                <a:off x="1160" y="1076"/>
                                <a:ext cx="1"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37" name="Freeform 1617"/>
                              <p:cNvSpPr>
                                <a:spLocks/>
                              </p:cNvSpPr>
                              <p:nvPr/>
                            </p:nvSpPr>
                            <p:spPr bwMode="auto">
                              <a:xfrm>
                                <a:off x="1149" y="1067"/>
                                <a:ext cx="11" cy="22"/>
                              </a:xfrm>
                              <a:custGeom>
                                <a:avLst/>
                                <a:gdLst>
                                  <a:gd name="T0" fmla="*/ 9 w 11"/>
                                  <a:gd name="T1" fmla="*/ 0 h 22"/>
                                  <a:gd name="T2" fmla="*/ 0 w 11"/>
                                  <a:gd name="T3" fmla="*/ 0 h 22"/>
                                  <a:gd name="T4" fmla="*/ 0 w 11"/>
                                  <a:gd name="T5" fmla="*/ 21 h 22"/>
                                  <a:gd name="T6" fmla="*/ 10 w 11"/>
                                  <a:gd name="T7" fmla="*/ 21 h 22"/>
                                  <a:gd name="T8" fmla="*/ 10 w 11"/>
                                  <a:gd name="T9" fmla="*/ 21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9" y="0"/>
                                    </a:moveTo>
                                    <a:lnTo>
                                      <a:pt x="0" y="0"/>
                                    </a:lnTo>
                                    <a:lnTo>
                                      <a:pt x="0" y="21"/>
                                    </a:lnTo>
                                    <a:lnTo>
                                      <a:pt x="1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538" name="Freeform 1618"/>
                              <p:cNvSpPr>
                                <a:spLocks/>
                              </p:cNvSpPr>
                              <p:nvPr/>
                            </p:nvSpPr>
                            <p:spPr bwMode="auto">
                              <a:xfrm>
                                <a:off x="1149" y="1083"/>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539" name="Freeform 1619"/>
                              <p:cNvSpPr>
                                <a:spLocks/>
                              </p:cNvSpPr>
                              <p:nvPr/>
                            </p:nvSpPr>
                            <p:spPr bwMode="auto">
                              <a:xfrm>
                                <a:off x="1149" y="1067"/>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531" name="Group 1620"/>
                            <p:cNvGrpSpPr>
                              <a:grpSpLocks/>
                            </p:cNvGrpSpPr>
                            <p:nvPr/>
                          </p:nvGrpSpPr>
                          <p:grpSpPr bwMode="auto">
                            <a:xfrm>
                              <a:off x="1160" y="1076"/>
                              <a:ext cx="12" cy="5"/>
                              <a:chOff x="1160" y="1076"/>
                              <a:chExt cx="12" cy="5"/>
                            </a:xfrm>
                          </p:grpSpPr>
                          <p:sp>
                            <p:nvSpPr>
                              <p:cNvPr id="532" name="AutoShape 1621"/>
                              <p:cNvSpPr>
                                <a:spLocks noChangeArrowheads="1"/>
                              </p:cNvSpPr>
                              <p:nvPr/>
                            </p:nvSpPr>
                            <p:spPr bwMode="auto">
                              <a:xfrm>
                                <a:off x="1166" y="1076"/>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33" name="Line 1622"/>
                              <p:cNvSpPr>
                                <a:spLocks noChangeShapeType="1"/>
                              </p:cNvSpPr>
                              <p:nvPr/>
                            </p:nvSpPr>
                            <p:spPr bwMode="auto">
                              <a:xfrm flipH="1">
                                <a:off x="1160" y="1078"/>
                                <a:ext cx="11" cy="1"/>
                              </a:xfrm>
                              <a:prstGeom prst="line">
                                <a:avLst/>
                              </a:prstGeom>
                              <a:noFill/>
                              <a:ln w="12700">
                                <a:solidFill>
                                  <a:schemeClr val="tx1"/>
                                </a:solidFill>
                                <a:round/>
                                <a:headEnd/>
                                <a:tailEnd/>
                              </a:ln>
                            </p:spPr>
                            <p:txBody>
                              <a:bodyPr wrap="none" anchor="ctr"/>
                              <a:lstStyle/>
                              <a:p>
                                <a:endParaRPr lang="it-IT"/>
                              </a:p>
                            </p:txBody>
                          </p:sp>
                          <p:sp>
                            <p:nvSpPr>
                              <p:cNvPr id="534" name="Line 1623"/>
                              <p:cNvSpPr>
                                <a:spLocks noChangeShapeType="1"/>
                              </p:cNvSpPr>
                              <p:nvPr/>
                            </p:nvSpPr>
                            <p:spPr bwMode="auto">
                              <a:xfrm flipH="1">
                                <a:off x="1163" y="1076"/>
                                <a:ext cx="9" cy="3"/>
                              </a:xfrm>
                              <a:prstGeom prst="line">
                                <a:avLst/>
                              </a:prstGeom>
                              <a:noFill/>
                              <a:ln w="12700">
                                <a:solidFill>
                                  <a:schemeClr val="tx1"/>
                                </a:solidFill>
                                <a:round/>
                                <a:headEnd/>
                                <a:tailEnd/>
                              </a:ln>
                            </p:spPr>
                            <p:txBody>
                              <a:bodyPr wrap="none" anchor="ctr"/>
                              <a:lstStyle/>
                              <a:p>
                                <a:endParaRPr lang="it-IT"/>
                              </a:p>
                            </p:txBody>
                          </p:sp>
                        </p:grpSp>
                      </p:grpSp>
                      <p:grpSp>
                        <p:nvGrpSpPr>
                          <p:cNvPr id="486" name="Group 1624"/>
                          <p:cNvGrpSpPr>
                            <a:grpSpLocks/>
                          </p:cNvGrpSpPr>
                          <p:nvPr/>
                        </p:nvGrpSpPr>
                        <p:grpSpPr bwMode="auto">
                          <a:xfrm>
                            <a:off x="1149" y="1171"/>
                            <a:ext cx="23" cy="24"/>
                            <a:chOff x="1149" y="1171"/>
                            <a:chExt cx="23" cy="24"/>
                          </a:xfrm>
                        </p:grpSpPr>
                        <p:grpSp>
                          <p:nvGrpSpPr>
                            <p:cNvPr id="520" name="Group 1625"/>
                            <p:cNvGrpSpPr>
                              <a:grpSpLocks/>
                            </p:cNvGrpSpPr>
                            <p:nvPr/>
                          </p:nvGrpSpPr>
                          <p:grpSpPr bwMode="auto">
                            <a:xfrm>
                              <a:off x="1149" y="1171"/>
                              <a:ext cx="16" cy="24"/>
                              <a:chOff x="1149" y="1171"/>
                              <a:chExt cx="16" cy="24"/>
                            </a:xfrm>
                          </p:grpSpPr>
                          <p:sp>
                            <p:nvSpPr>
                              <p:cNvPr id="525" name="Rectangle 1626"/>
                              <p:cNvSpPr>
                                <a:spLocks noChangeArrowheads="1"/>
                              </p:cNvSpPr>
                              <p:nvPr/>
                            </p:nvSpPr>
                            <p:spPr bwMode="auto">
                              <a:xfrm>
                                <a:off x="1154" y="1180"/>
                                <a:ext cx="6"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526" name="Oval 1627"/>
                              <p:cNvSpPr>
                                <a:spLocks noChangeArrowheads="1"/>
                              </p:cNvSpPr>
                              <p:nvPr/>
                            </p:nvSpPr>
                            <p:spPr bwMode="auto">
                              <a:xfrm>
                                <a:off x="1160" y="1182"/>
                                <a:ext cx="1"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27" name="Freeform 1628"/>
                              <p:cNvSpPr>
                                <a:spLocks/>
                              </p:cNvSpPr>
                              <p:nvPr/>
                            </p:nvSpPr>
                            <p:spPr bwMode="auto">
                              <a:xfrm>
                                <a:off x="1149" y="1171"/>
                                <a:ext cx="11" cy="24"/>
                              </a:xfrm>
                              <a:custGeom>
                                <a:avLst/>
                                <a:gdLst>
                                  <a:gd name="T0" fmla="*/ 9 w 11"/>
                                  <a:gd name="T1" fmla="*/ 0 h 24"/>
                                  <a:gd name="T2" fmla="*/ 0 w 11"/>
                                  <a:gd name="T3" fmla="*/ 0 h 24"/>
                                  <a:gd name="T4" fmla="*/ 0 w 11"/>
                                  <a:gd name="T5" fmla="*/ 23 h 24"/>
                                  <a:gd name="T6" fmla="*/ 10 w 11"/>
                                  <a:gd name="T7" fmla="*/ 23 h 24"/>
                                  <a:gd name="T8" fmla="*/ 10 w 11"/>
                                  <a:gd name="T9" fmla="*/ 23 h 24"/>
                                  <a:gd name="T10" fmla="*/ 0 60000 65536"/>
                                  <a:gd name="T11" fmla="*/ 0 60000 65536"/>
                                  <a:gd name="T12" fmla="*/ 0 60000 65536"/>
                                  <a:gd name="T13" fmla="*/ 0 60000 65536"/>
                                  <a:gd name="T14" fmla="*/ 0 60000 65536"/>
                                  <a:gd name="T15" fmla="*/ 0 w 11"/>
                                  <a:gd name="T16" fmla="*/ 0 h 24"/>
                                  <a:gd name="T17" fmla="*/ 11 w 11"/>
                                  <a:gd name="T18" fmla="*/ 24 h 24"/>
                                </a:gdLst>
                                <a:ahLst/>
                                <a:cxnLst>
                                  <a:cxn ang="T10">
                                    <a:pos x="T0" y="T1"/>
                                  </a:cxn>
                                  <a:cxn ang="T11">
                                    <a:pos x="T2" y="T3"/>
                                  </a:cxn>
                                  <a:cxn ang="T12">
                                    <a:pos x="T4" y="T5"/>
                                  </a:cxn>
                                  <a:cxn ang="T13">
                                    <a:pos x="T6" y="T7"/>
                                  </a:cxn>
                                  <a:cxn ang="T14">
                                    <a:pos x="T8" y="T9"/>
                                  </a:cxn>
                                </a:cxnLst>
                                <a:rect l="T15" t="T16" r="T17" b="T18"/>
                                <a:pathLst>
                                  <a:path w="11" h="24">
                                    <a:moveTo>
                                      <a:pt x="9" y="0"/>
                                    </a:moveTo>
                                    <a:lnTo>
                                      <a:pt x="0" y="0"/>
                                    </a:lnTo>
                                    <a:lnTo>
                                      <a:pt x="0" y="23"/>
                                    </a:lnTo>
                                    <a:lnTo>
                                      <a:pt x="1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528" name="Freeform 1629"/>
                              <p:cNvSpPr>
                                <a:spLocks/>
                              </p:cNvSpPr>
                              <p:nvPr/>
                            </p:nvSpPr>
                            <p:spPr bwMode="auto">
                              <a:xfrm>
                                <a:off x="1149" y="118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529" name="Freeform 1630"/>
                              <p:cNvSpPr>
                                <a:spLocks/>
                              </p:cNvSpPr>
                              <p:nvPr/>
                            </p:nvSpPr>
                            <p:spPr bwMode="auto">
                              <a:xfrm>
                                <a:off x="1149" y="1171"/>
                                <a:ext cx="16" cy="8"/>
                              </a:xfrm>
                              <a:custGeom>
                                <a:avLst/>
                                <a:gdLst>
                                  <a:gd name="T0" fmla="*/ 0 w 16"/>
                                  <a:gd name="T1" fmla="*/ 7 h 8"/>
                                  <a:gd name="T2" fmla="*/ 12 w 16"/>
                                  <a:gd name="T3" fmla="*/ 7 h 8"/>
                                  <a:gd name="T4" fmla="*/ 13 w 16"/>
                                  <a:gd name="T5" fmla="*/ 7 h 8"/>
                                  <a:gd name="T6" fmla="*/ 14 w 16"/>
                                  <a:gd name="T7" fmla="*/ 6 h 8"/>
                                  <a:gd name="T8" fmla="*/ 15 w 16"/>
                                  <a:gd name="T9" fmla="*/ 5 h 8"/>
                                  <a:gd name="T10" fmla="*/ 15 w 16"/>
                                  <a:gd name="T11" fmla="*/ 4 h 8"/>
                                  <a:gd name="T12" fmla="*/ 15 w 16"/>
                                  <a:gd name="T13" fmla="*/ 3 h 8"/>
                                  <a:gd name="T14" fmla="*/ 14 w 16"/>
                                  <a:gd name="T15" fmla="*/ 1 h 8"/>
                                  <a:gd name="T16" fmla="*/ 14 w 16"/>
                                  <a:gd name="T17" fmla="*/ 1 h 8"/>
                                  <a:gd name="T18" fmla="*/ 13 w 16"/>
                                  <a:gd name="T19" fmla="*/ 0 h 8"/>
                                  <a:gd name="T20" fmla="*/ 12 w 16"/>
                                  <a:gd name="T21" fmla="*/ 0 h 8"/>
                                  <a:gd name="T22" fmla="*/ 0 w 16"/>
                                  <a:gd name="T23" fmla="*/ 0 h 8"/>
                                  <a:gd name="T24" fmla="*/ 0 w 16"/>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8"/>
                                  <a:gd name="T41" fmla="*/ 16 w 16"/>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8">
                                    <a:moveTo>
                                      <a:pt x="0" y="7"/>
                                    </a:moveTo>
                                    <a:lnTo>
                                      <a:pt x="12" y="7"/>
                                    </a:lnTo>
                                    <a:lnTo>
                                      <a:pt x="13" y="7"/>
                                    </a:lnTo>
                                    <a:lnTo>
                                      <a:pt x="14" y="6"/>
                                    </a:lnTo>
                                    <a:lnTo>
                                      <a:pt x="15" y="5"/>
                                    </a:lnTo>
                                    <a:lnTo>
                                      <a:pt x="15" y="4"/>
                                    </a:lnTo>
                                    <a:lnTo>
                                      <a:pt x="15" y="3"/>
                                    </a:lnTo>
                                    <a:lnTo>
                                      <a:pt x="14" y="1"/>
                                    </a:lnTo>
                                    <a:lnTo>
                                      <a:pt x="13" y="0"/>
                                    </a:lnTo>
                                    <a:lnTo>
                                      <a:pt x="12" y="0"/>
                                    </a:lnTo>
                                    <a:lnTo>
                                      <a:pt x="0" y="0"/>
                                    </a:lnTo>
                                    <a:lnTo>
                                      <a:pt x="0"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521" name="Group 1631"/>
                            <p:cNvGrpSpPr>
                              <a:grpSpLocks/>
                            </p:cNvGrpSpPr>
                            <p:nvPr/>
                          </p:nvGrpSpPr>
                          <p:grpSpPr bwMode="auto">
                            <a:xfrm>
                              <a:off x="1160" y="1181"/>
                              <a:ext cx="12" cy="4"/>
                              <a:chOff x="1160" y="1181"/>
                              <a:chExt cx="12" cy="4"/>
                            </a:xfrm>
                          </p:grpSpPr>
                          <p:sp>
                            <p:nvSpPr>
                              <p:cNvPr id="522" name="AutoShape 1632"/>
                              <p:cNvSpPr>
                                <a:spLocks noChangeArrowheads="1"/>
                              </p:cNvSpPr>
                              <p:nvPr/>
                            </p:nvSpPr>
                            <p:spPr bwMode="auto">
                              <a:xfrm>
                                <a:off x="1166" y="1181"/>
                                <a:ext cx="1" cy="4"/>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23" name="Line 1633"/>
                              <p:cNvSpPr>
                                <a:spLocks noChangeShapeType="1"/>
                              </p:cNvSpPr>
                              <p:nvPr/>
                            </p:nvSpPr>
                            <p:spPr bwMode="auto">
                              <a:xfrm flipH="1">
                                <a:off x="1160" y="1182"/>
                                <a:ext cx="11" cy="3"/>
                              </a:xfrm>
                              <a:prstGeom prst="line">
                                <a:avLst/>
                              </a:prstGeom>
                              <a:noFill/>
                              <a:ln w="12700">
                                <a:solidFill>
                                  <a:schemeClr val="tx1"/>
                                </a:solidFill>
                                <a:round/>
                                <a:headEnd/>
                                <a:tailEnd/>
                              </a:ln>
                            </p:spPr>
                            <p:txBody>
                              <a:bodyPr wrap="none" anchor="ctr"/>
                              <a:lstStyle/>
                              <a:p>
                                <a:endParaRPr lang="it-IT"/>
                              </a:p>
                            </p:txBody>
                          </p:sp>
                          <p:sp>
                            <p:nvSpPr>
                              <p:cNvPr id="524" name="Line 1634"/>
                              <p:cNvSpPr>
                                <a:spLocks noChangeShapeType="1"/>
                              </p:cNvSpPr>
                              <p:nvPr/>
                            </p:nvSpPr>
                            <p:spPr bwMode="auto">
                              <a:xfrm flipH="1">
                                <a:off x="1163" y="1182"/>
                                <a:ext cx="9" cy="3"/>
                              </a:xfrm>
                              <a:prstGeom prst="line">
                                <a:avLst/>
                              </a:prstGeom>
                              <a:noFill/>
                              <a:ln w="12700">
                                <a:solidFill>
                                  <a:schemeClr val="tx1"/>
                                </a:solidFill>
                                <a:round/>
                                <a:headEnd/>
                                <a:tailEnd/>
                              </a:ln>
                            </p:spPr>
                            <p:txBody>
                              <a:bodyPr wrap="none" anchor="ctr"/>
                              <a:lstStyle/>
                              <a:p>
                                <a:endParaRPr lang="it-IT"/>
                              </a:p>
                            </p:txBody>
                          </p:sp>
                        </p:grpSp>
                      </p:grpSp>
                      <p:grpSp>
                        <p:nvGrpSpPr>
                          <p:cNvPr id="487" name="Group 1635"/>
                          <p:cNvGrpSpPr>
                            <a:grpSpLocks/>
                          </p:cNvGrpSpPr>
                          <p:nvPr/>
                        </p:nvGrpSpPr>
                        <p:grpSpPr bwMode="auto">
                          <a:xfrm>
                            <a:off x="1149" y="1145"/>
                            <a:ext cx="23" cy="23"/>
                            <a:chOff x="1149" y="1145"/>
                            <a:chExt cx="23" cy="23"/>
                          </a:xfrm>
                        </p:grpSpPr>
                        <p:grpSp>
                          <p:nvGrpSpPr>
                            <p:cNvPr id="510" name="Group 1636"/>
                            <p:cNvGrpSpPr>
                              <a:grpSpLocks/>
                            </p:cNvGrpSpPr>
                            <p:nvPr/>
                          </p:nvGrpSpPr>
                          <p:grpSpPr bwMode="auto">
                            <a:xfrm>
                              <a:off x="1149" y="1145"/>
                              <a:ext cx="16" cy="23"/>
                              <a:chOff x="1149" y="1145"/>
                              <a:chExt cx="16" cy="23"/>
                            </a:xfrm>
                          </p:grpSpPr>
                          <p:sp>
                            <p:nvSpPr>
                              <p:cNvPr id="515" name="Rectangle 1637"/>
                              <p:cNvSpPr>
                                <a:spLocks noChangeArrowheads="1"/>
                              </p:cNvSpPr>
                              <p:nvPr/>
                            </p:nvSpPr>
                            <p:spPr bwMode="auto">
                              <a:xfrm>
                                <a:off x="1154" y="1151"/>
                                <a:ext cx="6" cy="10"/>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516" name="Oval 1638"/>
                              <p:cNvSpPr>
                                <a:spLocks noChangeArrowheads="1"/>
                              </p:cNvSpPr>
                              <p:nvPr/>
                            </p:nvSpPr>
                            <p:spPr bwMode="auto">
                              <a:xfrm>
                                <a:off x="1160" y="1154"/>
                                <a:ext cx="1"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17" name="Freeform 1639"/>
                              <p:cNvSpPr>
                                <a:spLocks/>
                              </p:cNvSpPr>
                              <p:nvPr/>
                            </p:nvSpPr>
                            <p:spPr bwMode="auto">
                              <a:xfrm>
                                <a:off x="1149" y="1145"/>
                                <a:ext cx="11" cy="23"/>
                              </a:xfrm>
                              <a:custGeom>
                                <a:avLst/>
                                <a:gdLst>
                                  <a:gd name="T0" fmla="*/ 9 w 11"/>
                                  <a:gd name="T1" fmla="*/ 0 h 23"/>
                                  <a:gd name="T2" fmla="*/ 0 w 11"/>
                                  <a:gd name="T3" fmla="*/ 0 h 23"/>
                                  <a:gd name="T4" fmla="*/ 0 w 11"/>
                                  <a:gd name="T5" fmla="*/ 22 h 23"/>
                                  <a:gd name="T6" fmla="*/ 10 w 11"/>
                                  <a:gd name="T7" fmla="*/ 22 h 23"/>
                                  <a:gd name="T8" fmla="*/ 10 w 11"/>
                                  <a:gd name="T9" fmla="*/ 22 h 23"/>
                                  <a:gd name="T10" fmla="*/ 0 60000 65536"/>
                                  <a:gd name="T11" fmla="*/ 0 60000 65536"/>
                                  <a:gd name="T12" fmla="*/ 0 60000 65536"/>
                                  <a:gd name="T13" fmla="*/ 0 60000 65536"/>
                                  <a:gd name="T14" fmla="*/ 0 60000 65536"/>
                                  <a:gd name="T15" fmla="*/ 0 w 11"/>
                                  <a:gd name="T16" fmla="*/ 0 h 23"/>
                                  <a:gd name="T17" fmla="*/ 11 w 11"/>
                                  <a:gd name="T18" fmla="*/ 23 h 23"/>
                                </a:gdLst>
                                <a:ahLst/>
                                <a:cxnLst>
                                  <a:cxn ang="T10">
                                    <a:pos x="T0" y="T1"/>
                                  </a:cxn>
                                  <a:cxn ang="T11">
                                    <a:pos x="T2" y="T3"/>
                                  </a:cxn>
                                  <a:cxn ang="T12">
                                    <a:pos x="T4" y="T5"/>
                                  </a:cxn>
                                  <a:cxn ang="T13">
                                    <a:pos x="T6" y="T7"/>
                                  </a:cxn>
                                  <a:cxn ang="T14">
                                    <a:pos x="T8" y="T9"/>
                                  </a:cxn>
                                </a:cxnLst>
                                <a:rect l="T15" t="T16" r="T17" b="T18"/>
                                <a:pathLst>
                                  <a:path w="11" h="23">
                                    <a:moveTo>
                                      <a:pt x="9" y="0"/>
                                    </a:moveTo>
                                    <a:lnTo>
                                      <a:pt x="0" y="0"/>
                                    </a:lnTo>
                                    <a:lnTo>
                                      <a:pt x="0" y="22"/>
                                    </a:lnTo>
                                    <a:lnTo>
                                      <a:pt x="1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518" name="Freeform 1640"/>
                              <p:cNvSpPr>
                                <a:spLocks/>
                              </p:cNvSpPr>
                              <p:nvPr/>
                            </p:nvSpPr>
                            <p:spPr bwMode="auto">
                              <a:xfrm>
                                <a:off x="1149" y="1162"/>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519" name="Freeform 1641"/>
                              <p:cNvSpPr>
                                <a:spLocks/>
                              </p:cNvSpPr>
                              <p:nvPr/>
                            </p:nvSpPr>
                            <p:spPr bwMode="auto">
                              <a:xfrm>
                                <a:off x="1149" y="1145"/>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511" name="Group 1642"/>
                            <p:cNvGrpSpPr>
                              <a:grpSpLocks/>
                            </p:cNvGrpSpPr>
                            <p:nvPr/>
                          </p:nvGrpSpPr>
                          <p:grpSpPr bwMode="auto">
                            <a:xfrm>
                              <a:off x="1160" y="1153"/>
                              <a:ext cx="12" cy="6"/>
                              <a:chOff x="1160" y="1153"/>
                              <a:chExt cx="12" cy="6"/>
                            </a:xfrm>
                          </p:grpSpPr>
                          <p:sp>
                            <p:nvSpPr>
                              <p:cNvPr id="512" name="AutoShape 1643"/>
                              <p:cNvSpPr>
                                <a:spLocks noChangeArrowheads="1"/>
                              </p:cNvSpPr>
                              <p:nvPr/>
                            </p:nvSpPr>
                            <p:spPr bwMode="auto">
                              <a:xfrm>
                                <a:off x="1166" y="1153"/>
                                <a:ext cx="1" cy="6"/>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13" name="Line 1644"/>
                              <p:cNvSpPr>
                                <a:spLocks noChangeShapeType="1"/>
                              </p:cNvSpPr>
                              <p:nvPr/>
                            </p:nvSpPr>
                            <p:spPr bwMode="auto">
                              <a:xfrm flipH="1">
                                <a:off x="1160" y="1155"/>
                                <a:ext cx="11" cy="3"/>
                              </a:xfrm>
                              <a:prstGeom prst="line">
                                <a:avLst/>
                              </a:prstGeom>
                              <a:noFill/>
                              <a:ln w="12700">
                                <a:solidFill>
                                  <a:schemeClr val="tx1"/>
                                </a:solidFill>
                                <a:round/>
                                <a:headEnd/>
                                <a:tailEnd/>
                              </a:ln>
                            </p:spPr>
                            <p:txBody>
                              <a:bodyPr wrap="none" anchor="ctr"/>
                              <a:lstStyle/>
                              <a:p>
                                <a:endParaRPr lang="it-IT"/>
                              </a:p>
                            </p:txBody>
                          </p:sp>
                          <p:sp>
                            <p:nvSpPr>
                              <p:cNvPr id="514" name="Line 1645"/>
                              <p:cNvSpPr>
                                <a:spLocks noChangeShapeType="1"/>
                              </p:cNvSpPr>
                              <p:nvPr/>
                            </p:nvSpPr>
                            <p:spPr bwMode="auto">
                              <a:xfrm flipH="1">
                                <a:off x="1163" y="1154"/>
                                <a:ext cx="9" cy="4"/>
                              </a:xfrm>
                              <a:prstGeom prst="line">
                                <a:avLst/>
                              </a:prstGeom>
                              <a:noFill/>
                              <a:ln w="12700">
                                <a:solidFill>
                                  <a:schemeClr val="tx1"/>
                                </a:solidFill>
                                <a:round/>
                                <a:headEnd/>
                                <a:tailEnd/>
                              </a:ln>
                            </p:spPr>
                            <p:txBody>
                              <a:bodyPr wrap="none" anchor="ctr"/>
                              <a:lstStyle/>
                              <a:p>
                                <a:endParaRPr lang="it-IT"/>
                              </a:p>
                            </p:txBody>
                          </p:sp>
                        </p:grpSp>
                      </p:grpSp>
                      <p:grpSp>
                        <p:nvGrpSpPr>
                          <p:cNvPr id="488" name="Group 1646"/>
                          <p:cNvGrpSpPr>
                            <a:grpSpLocks/>
                          </p:cNvGrpSpPr>
                          <p:nvPr/>
                        </p:nvGrpSpPr>
                        <p:grpSpPr bwMode="auto">
                          <a:xfrm>
                            <a:off x="1149" y="1030"/>
                            <a:ext cx="24" cy="22"/>
                            <a:chOff x="1149" y="1030"/>
                            <a:chExt cx="24" cy="22"/>
                          </a:xfrm>
                        </p:grpSpPr>
                        <p:grpSp>
                          <p:nvGrpSpPr>
                            <p:cNvPr id="500" name="Group 1647"/>
                            <p:cNvGrpSpPr>
                              <a:grpSpLocks/>
                            </p:cNvGrpSpPr>
                            <p:nvPr/>
                          </p:nvGrpSpPr>
                          <p:grpSpPr bwMode="auto">
                            <a:xfrm>
                              <a:off x="1149" y="1030"/>
                              <a:ext cx="16" cy="22"/>
                              <a:chOff x="1149" y="1030"/>
                              <a:chExt cx="16" cy="22"/>
                            </a:xfrm>
                          </p:grpSpPr>
                          <p:sp>
                            <p:nvSpPr>
                              <p:cNvPr id="505" name="Rectangle 1648"/>
                              <p:cNvSpPr>
                                <a:spLocks noChangeArrowheads="1"/>
                              </p:cNvSpPr>
                              <p:nvPr/>
                            </p:nvSpPr>
                            <p:spPr bwMode="auto">
                              <a:xfrm>
                                <a:off x="1154" y="1036"/>
                                <a:ext cx="6" cy="9"/>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506" name="Oval 1649"/>
                              <p:cNvSpPr>
                                <a:spLocks noChangeArrowheads="1"/>
                              </p:cNvSpPr>
                              <p:nvPr/>
                            </p:nvSpPr>
                            <p:spPr bwMode="auto">
                              <a:xfrm>
                                <a:off x="1158" y="1039"/>
                                <a:ext cx="6"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07" name="Freeform 1650"/>
                              <p:cNvSpPr>
                                <a:spLocks/>
                              </p:cNvSpPr>
                              <p:nvPr/>
                            </p:nvSpPr>
                            <p:spPr bwMode="auto">
                              <a:xfrm>
                                <a:off x="1149" y="1030"/>
                                <a:ext cx="13" cy="22"/>
                              </a:xfrm>
                              <a:custGeom>
                                <a:avLst/>
                                <a:gdLst>
                                  <a:gd name="T0" fmla="*/ 11 w 13"/>
                                  <a:gd name="T1" fmla="*/ 0 h 22"/>
                                  <a:gd name="T2" fmla="*/ 0 w 13"/>
                                  <a:gd name="T3" fmla="*/ 0 h 22"/>
                                  <a:gd name="T4" fmla="*/ 0 w 13"/>
                                  <a:gd name="T5" fmla="*/ 21 h 22"/>
                                  <a:gd name="T6" fmla="*/ 12 w 13"/>
                                  <a:gd name="T7" fmla="*/ 21 h 22"/>
                                  <a:gd name="T8" fmla="*/ 12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1" y="0"/>
                                    </a:moveTo>
                                    <a:lnTo>
                                      <a:pt x="0" y="0"/>
                                    </a:lnTo>
                                    <a:lnTo>
                                      <a:pt x="0" y="21"/>
                                    </a:lnTo>
                                    <a:lnTo>
                                      <a:pt x="12"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508" name="Freeform 1651"/>
                              <p:cNvSpPr>
                                <a:spLocks/>
                              </p:cNvSpPr>
                              <p:nvPr/>
                            </p:nvSpPr>
                            <p:spPr bwMode="auto">
                              <a:xfrm>
                                <a:off x="1149" y="1047"/>
                                <a:ext cx="16" cy="5"/>
                              </a:xfrm>
                              <a:custGeom>
                                <a:avLst/>
                                <a:gdLst>
                                  <a:gd name="T0" fmla="*/ 0 w 16"/>
                                  <a:gd name="T1" fmla="*/ 4 h 5"/>
                                  <a:gd name="T2" fmla="*/ 12 w 16"/>
                                  <a:gd name="T3" fmla="*/ 4 h 5"/>
                                  <a:gd name="T4" fmla="*/ 13 w 16"/>
                                  <a:gd name="T5" fmla="*/ 4 h 5"/>
                                  <a:gd name="T6" fmla="*/ 14 w 16"/>
                                  <a:gd name="T7" fmla="*/ 3 h 5"/>
                                  <a:gd name="T8" fmla="*/ 15 w 16"/>
                                  <a:gd name="T9" fmla="*/ 3 h 5"/>
                                  <a:gd name="T10" fmla="*/ 15 w 16"/>
                                  <a:gd name="T11" fmla="*/ 2 h 5"/>
                                  <a:gd name="T12" fmla="*/ 15 w 16"/>
                                  <a:gd name="T13" fmla="*/ 2 h 5"/>
                                  <a:gd name="T14" fmla="*/ 14 w 16"/>
                                  <a:gd name="T15" fmla="*/ 1 h 5"/>
                                  <a:gd name="T16" fmla="*/ 14 w 16"/>
                                  <a:gd name="T17" fmla="*/ 0 h 5"/>
                                  <a:gd name="T18" fmla="*/ 13 w 16"/>
                                  <a:gd name="T19" fmla="*/ 0 h 5"/>
                                  <a:gd name="T20" fmla="*/ 12 w 16"/>
                                  <a:gd name="T21" fmla="*/ 0 h 5"/>
                                  <a:gd name="T22" fmla="*/ 0 w 16"/>
                                  <a:gd name="T23" fmla="*/ 0 h 5"/>
                                  <a:gd name="T24" fmla="*/ 0 w 16"/>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5"/>
                                  <a:gd name="T41" fmla="*/ 16 w 16"/>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5">
                                    <a:moveTo>
                                      <a:pt x="0" y="4"/>
                                    </a:moveTo>
                                    <a:lnTo>
                                      <a:pt x="12" y="4"/>
                                    </a:lnTo>
                                    <a:lnTo>
                                      <a:pt x="13" y="4"/>
                                    </a:lnTo>
                                    <a:lnTo>
                                      <a:pt x="14" y="3"/>
                                    </a:lnTo>
                                    <a:lnTo>
                                      <a:pt x="15" y="3"/>
                                    </a:lnTo>
                                    <a:lnTo>
                                      <a:pt x="15" y="2"/>
                                    </a:lnTo>
                                    <a:lnTo>
                                      <a:pt x="14" y="1"/>
                                    </a:lnTo>
                                    <a:lnTo>
                                      <a:pt x="14" y="0"/>
                                    </a:lnTo>
                                    <a:lnTo>
                                      <a:pt x="13" y="0"/>
                                    </a:lnTo>
                                    <a:lnTo>
                                      <a:pt x="12" y="0"/>
                                    </a:lnTo>
                                    <a:lnTo>
                                      <a:pt x="0" y="0"/>
                                    </a:lnTo>
                                    <a:lnTo>
                                      <a:pt x="0"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509" name="Freeform 1652"/>
                              <p:cNvSpPr>
                                <a:spLocks/>
                              </p:cNvSpPr>
                              <p:nvPr/>
                            </p:nvSpPr>
                            <p:spPr bwMode="auto">
                              <a:xfrm>
                                <a:off x="1149" y="1030"/>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501" name="Group 1653"/>
                            <p:cNvGrpSpPr>
                              <a:grpSpLocks/>
                            </p:cNvGrpSpPr>
                            <p:nvPr/>
                          </p:nvGrpSpPr>
                          <p:grpSpPr bwMode="auto">
                            <a:xfrm>
                              <a:off x="1160" y="1039"/>
                              <a:ext cx="13" cy="6"/>
                              <a:chOff x="1160" y="1039"/>
                              <a:chExt cx="13" cy="6"/>
                            </a:xfrm>
                          </p:grpSpPr>
                          <p:sp>
                            <p:nvSpPr>
                              <p:cNvPr id="502" name="AutoShape 1654"/>
                              <p:cNvSpPr>
                                <a:spLocks noChangeArrowheads="1"/>
                              </p:cNvSpPr>
                              <p:nvPr/>
                            </p:nvSpPr>
                            <p:spPr bwMode="auto">
                              <a:xfrm>
                                <a:off x="1167" y="1039"/>
                                <a:ext cx="1" cy="6"/>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503" name="Line 1655"/>
                              <p:cNvSpPr>
                                <a:spLocks noChangeShapeType="1"/>
                              </p:cNvSpPr>
                              <p:nvPr/>
                            </p:nvSpPr>
                            <p:spPr bwMode="auto">
                              <a:xfrm flipH="1">
                                <a:off x="1160" y="1041"/>
                                <a:ext cx="11" cy="2"/>
                              </a:xfrm>
                              <a:prstGeom prst="line">
                                <a:avLst/>
                              </a:prstGeom>
                              <a:noFill/>
                              <a:ln w="12700">
                                <a:solidFill>
                                  <a:schemeClr val="tx1"/>
                                </a:solidFill>
                                <a:round/>
                                <a:headEnd/>
                                <a:tailEnd/>
                              </a:ln>
                            </p:spPr>
                            <p:txBody>
                              <a:bodyPr wrap="none" anchor="ctr"/>
                              <a:lstStyle/>
                              <a:p>
                                <a:endParaRPr lang="it-IT"/>
                              </a:p>
                            </p:txBody>
                          </p:sp>
                          <p:sp>
                            <p:nvSpPr>
                              <p:cNvPr id="504" name="Line 1656"/>
                              <p:cNvSpPr>
                                <a:spLocks noChangeShapeType="1"/>
                              </p:cNvSpPr>
                              <p:nvPr/>
                            </p:nvSpPr>
                            <p:spPr bwMode="auto">
                              <a:xfrm flipH="1">
                                <a:off x="1163" y="1040"/>
                                <a:ext cx="10" cy="3"/>
                              </a:xfrm>
                              <a:prstGeom prst="line">
                                <a:avLst/>
                              </a:prstGeom>
                              <a:noFill/>
                              <a:ln w="12700">
                                <a:solidFill>
                                  <a:schemeClr val="tx1"/>
                                </a:solidFill>
                                <a:round/>
                                <a:headEnd/>
                                <a:tailEnd/>
                              </a:ln>
                            </p:spPr>
                            <p:txBody>
                              <a:bodyPr wrap="none" anchor="ctr"/>
                              <a:lstStyle/>
                              <a:p>
                                <a:endParaRPr lang="it-IT"/>
                              </a:p>
                            </p:txBody>
                          </p:sp>
                        </p:grpSp>
                      </p:grpSp>
                      <p:grpSp>
                        <p:nvGrpSpPr>
                          <p:cNvPr id="489" name="Group 1657"/>
                          <p:cNvGrpSpPr>
                            <a:grpSpLocks/>
                          </p:cNvGrpSpPr>
                          <p:nvPr/>
                        </p:nvGrpSpPr>
                        <p:grpSpPr bwMode="auto">
                          <a:xfrm>
                            <a:off x="1149" y="1001"/>
                            <a:ext cx="24" cy="23"/>
                            <a:chOff x="1149" y="1001"/>
                            <a:chExt cx="24" cy="23"/>
                          </a:xfrm>
                        </p:grpSpPr>
                        <p:grpSp>
                          <p:nvGrpSpPr>
                            <p:cNvPr id="490" name="Group 1658"/>
                            <p:cNvGrpSpPr>
                              <a:grpSpLocks/>
                            </p:cNvGrpSpPr>
                            <p:nvPr/>
                          </p:nvGrpSpPr>
                          <p:grpSpPr bwMode="auto">
                            <a:xfrm>
                              <a:off x="1149" y="1001"/>
                              <a:ext cx="16" cy="23"/>
                              <a:chOff x="1149" y="1001"/>
                              <a:chExt cx="16" cy="23"/>
                            </a:xfrm>
                          </p:grpSpPr>
                          <p:sp>
                            <p:nvSpPr>
                              <p:cNvPr id="495" name="Rectangle 1659"/>
                              <p:cNvSpPr>
                                <a:spLocks noChangeArrowheads="1"/>
                              </p:cNvSpPr>
                              <p:nvPr/>
                            </p:nvSpPr>
                            <p:spPr bwMode="auto">
                              <a:xfrm>
                                <a:off x="1154" y="1008"/>
                                <a:ext cx="6" cy="7"/>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496" name="Oval 1660"/>
                              <p:cNvSpPr>
                                <a:spLocks noChangeArrowheads="1"/>
                              </p:cNvSpPr>
                              <p:nvPr/>
                            </p:nvSpPr>
                            <p:spPr bwMode="auto">
                              <a:xfrm>
                                <a:off x="1158" y="1010"/>
                                <a:ext cx="6"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97" name="Freeform 1661"/>
                              <p:cNvSpPr>
                                <a:spLocks/>
                              </p:cNvSpPr>
                              <p:nvPr/>
                            </p:nvSpPr>
                            <p:spPr bwMode="auto">
                              <a:xfrm>
                                <a:off x="1149" y="1001"/>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498" name="Freeform 1662"/>
                              <p:cNvSpPr>
                                <a:spLocks/>
                              </p:cNvSpPr>
                              <p:nvPr/>
                            </p:nvSpPr>
                            <p:spPr bwMode="auto">
                              <a:xfrm>
                                <a:off x="1149" y="1017"/>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499" name="Freeform 1663"/>
                              <p:cNvSpPr>
                                <a:spLocks/>
                              </p:cNvSpPr>
                              <p:nvPr/>
                            </p:nvSpPr>
                            <p:spPr bwMode="auto">
                              <a:xfrm>
                                <a:off x="1149" y="1001"/>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491" name="Group 1664"/>
                            <p:cNvGrpSpPr>
                              <a:grpSpLocks/>
                            </p:cNvGrpSpPr>
                            <p:nvPr/>
                          </p:nvGrpSpPr>
                          <p:grpSpPr bwMode="auto">
                            <a:xfrm>
                              <a:off x="1160" y="1010"/>
                              <a:ext cx="13" cy="5"/>
                              <a:chOff x="1160" y="1010"/>
                              <a:chExt cx="13" cy="5"/>
                            </a:xfrm>
                          </p:grpSpPr>
                          <p:sp>
                            <p:nvSpPr>
                              <p:cNvPr id="492" name="AutoShape 1665"/>
                              <p:cNvSpPr>
                                <a:spLocks noChangeArrowheads="1"/>
                              </p:cNvSpPr>
                              <p:nvPr/>
                            </p:nvSpPr>
                            <p:spPr bwMode="auto">
                              <a:xfrm>
                                <a:off x="1167" y="1010"/>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93" name="Line 1666"/>
                              <p:cNvSpPr>
                                <a:spLocks noChangeShapeType="1"/>
                              </p:cNvSpPr>
                              <p:nvPr/>
                            </p:nvSpPr>
                            <p:spPr bwMode="auto">
                              <a:xfrm flipH="1">
                                <a:off x="1160" y="1011"/>
                                <a:ext cx="11" cy="2"/>
                              </a:xfrm>
                              <a:prstGeom prst="line">
                                <a:avLst/>
                              </a:prstGeom>
                              <a:noFill/>
                              <a:ln w="12700">
                                <a:solidFill>
                                  <a:schemeClr val="tx1"/>
                                </a:solidFill>
                                <a:round/>
                                <a:headEnd/>
                                <a:tailEnd/>
                              </a:ln>
                            </p:spPr>
                            <p:txBody>
                              <a:bodyPr wrap="none" anchor="ctr"/>
                              <a:lstStyle/>
                              <a:p>
                                <a:endParaRPr lang="it-IT"/>
                              </a:p>
                            </p:txBody>
                          </p:sp>
                          <p:sp>
                            <p:nvSpPr>
                              <p:cNvPr id="494" name="Line 1667"/>
                              <p:cNvSpPr>
                                <a:spLocks noChangeShapeType="1"/>
                              </p:cNvSpPr>
                              <p:nvPr/>
                            </p:nvSpPr>
                            <p:spPr bwMode="auto">
                              <a:xfrm flipH="1">
                                <a:off x="1163" y="1011"/>
                                <a:ext cx="10" cy="2"/>
                              </a:xfrm>
                              <a:prstGeom prst="line">
                                <a:avLst/>
                              </a:prstGeom>
                              <a:noFill/>
                              <a:ln w="12700">
                                <a:solidFill>
                                  <a:schemeClr val="tx1"/>
                                </a:solidFill>
                                <a:round/>
                                <a:headEnd/>
                                <a:tailEnd/>
                              </a:ln>
                            </p:spPr>
                            <p:txBody>
                              <a:bodyPr wrap="none" anchor="ctr"/>
                              <a:lstStyle/>
                              <a:p>
                                <a:endParaRPr lang="it-IT"/>
                              </a:p>
                            </p:txBody>
                          </p:sp>
                        </p:grpSp>
                      </p:grpSp>
                    </p:grpSp>
                    <p:grpSp>
                      <p:nvGrpSpPr>
                        <p:cNvPr id="413" name="Group 1668"/>
                        <p:cNvGrpSpPr>
                          <a:grpSpLocks/>
                        </p:cNvGrpSpPr>
                        <p:nvPr/>
                      </p:nvGrpSpPr>
                      <p:grpSpPr bwMode="auto">
                        <a:xfrm>
                          <a:off x="1492" y="581"/>
                          <a:ext cx="22" cy="195"/>
                          <a:chOff x="1480" y="1004"/>
                          <a:chExt cx="22" cy="195"/>
                        </a:xfrm>
                      </p:grpSpPr>
                      <p:grpSp>
                        <p:nvGrpSpPr>
                          <p:cNvPr id="418" name="Group 1669"/>
                          <p:cNvGrpSpPr>
                            <a:grpSpLocks/>
                          </p:cNvGrpSpPr>
                          <p:nvPr/>
                        </p:nvGrpSpPr>
                        <p:grpSpPr bwMode="auto">
                          <a:xfrm>
                            <a:off x="1480" y="1112"/>
                            <a:ext cx="22" cy="24"/>
                            <a:chOff x="1480" y="1112"/>
                            <a:chExt cx="22" cy="24"/>
                          </a:xfrm>
                        </p:grpSpPr>
                        <p:grpSp>
                          <p:nvGrpSpPr>
                            <p:cNvPr id="474" name="Group 1670"/>
                            <p:cNvGrpSpPr>
                              <a:grpSpLocks/>
                            </p:cNvGrpSpPr>
                            <p:nvPr/>
                          </p:nvGrpSpPr>
                          <p:grpSpPr bwMode="auto">
                            <a:xfrm>
                              <a:off x="1485" y="1112"/>
                              <a:ext cx="17" cy="24"/>
                              <a:chOff x="1485" y="1112"/>
                              <a:chExt cx="17" cy="24"/>
                            </a:xfrm>
                          </p:grpSpPr>
                          <p:sp>
                            <p:nvSpPr>
                              <p:cNvPr id="479" name="Rectangle 1671"/>
                              <p:cNvSpPr>
                                <a:spLocks noChangeArrowheads="1"/>
                              </p:cNvSpPr>
                              <p:nvPr/>
                            </p:nvSpPr>
                            <p:spPr bwMode="auto">
                              <a:xfrm>
                                <a:off x="1489" y="1119"/>
                                <a:ext cx="7"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480" name="Oval 1672"/>
                              <p:cNvSpPr>
                                <a:spLocks noChangeArrowheads="1"/>
                              </p:cNvSpPr>
                              <p:nvPr/>
                            </p:nvSpPr>
                            <p:spPr bwMode="auto">
                              <a:xfrm>
                                <a:off x="1485" y="1122"/>
                                <a:ext cx="7"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81" name="Freeform 1673"/>
                              <p:cNvSpPr>
                                <a:spLocks/>
                              </p:cNvSpPr>
                              <p:nvPr/>
                            </p:nvSpPr>
                            <p:spPr bwMode="auto">
                              <a:xfrm>
                                <a:off x="1489" y="1112"/>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482" name="Freeform 1674"/>
                              <p:cNvSpPr>
                                <a:spLocks/>
                              </p:cNvSpPr>
                              <p:nvPr/>
                            </p:nvSpPr>
                            <p:spPr bwMode="auto">
                              <a:xfrm>
                                <a:off x="1485" y="1130"/>
                                <a:ext cx="17" cy="6"/>
                              </a:xfrm>
                              <a:custGeom>
                                <a:avLst/>
                                <a:gdLst>
                                  <a:gd name="T0" fmla="*/ 16 w 17"/>
                                  <a:gd name="T1" fmla="*/ 5 h 6"/>
                                  <a:gd name="T2" fmla="*/ 3 w 17"/>
                                  <a:gd name="T3" fmla="*/ 5 h 6"/>
                                  <a:gd name="T4" fmla="*/ 2 w 17"/>
                                  <a:gd name="T5" fmla="*/ 5 h 6"/>
                                  <a:gd name="T6" fmla="*/ 1 w 17"/>
                                  <a:gd name="T7" fmla="*/ 4 h 6"/>
                                  <a:gd name="T8" fmla="*/ 0 w 17"/>
                                  <a:gd name="T9" fmla="*/ 3 h 6"/>
                                  <a:gd name="T10" fmla="*/ 0 w 17"/>
                                  <a:gd name="T11" fmla="*/ 3 h 6"/>
                                  <a:gd name="T12" fmla="*/ 0 w 17"/>
                                  <a:gd name="T13" fmla="*/ 2 h 6"/>
                                  <a:gd name="T14" fmla="*/ 1 w 17"/>
                                  <a:gd name="T15" fmla="*/ 1 h 6"/>
                                  <a:gd name="T16" fmla="*/ 2 w 17"/>
                                  <a:gd name="T17" fmla="*/ 1 h 6"/>
                                  <a:gd name="T18" fmla="*/ 2 w 17"/>
                                  <a:gd name="T19" fmla="*/ 0 h 6"/>
                                  <a:gd name="T20" fmla="*/ 3 w 17"/>
                                  <a:gd name="T21" fmla="*/ 0 h 6"/>
                                  <a:gd name="T22" fmla="*/ 16 w 17"/>
                                  <a:gd name="T23" fmla="*/ 0 h 6"/>
                                  <a:gd name="T24" fmla="*/ 16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16" y="5"/>
                                    </a:moveTo>
                                    <a:lnTo>
                                      <a:pt x="3" y="5"/>
                                    </a:lnTo>
                                    <a:lnTo>
                                      <a:pt x="2" y="5"/>
                                    </a:lnTo>
                                    <a:lnTo>
                                      <a:pt x="1" y="4"/>
                                    </a:lnTo>
                                    <a:lnTo>
                                      <a:pt x="0" y="3"/>
                                    </a:lnTo>
                                    <a:lnTo>
                                      <a:pt x="0" y="2"/>
                                    </a:lnTo>
                                    <a:lnTo>
                                      <a:pt x="1" y="1"/>
                                    </a:lnTo>
                                    <a:lnTo>
                                      <a:pt x="2" y="1"/>
                                    </a:lnTo>
                                    <a:lnTo>
                                      <a:pt x="2" y="0"/>
                                    </a:lnTo>
                                    <a:lnTo>
                                      <a:pt x="3" y="0"/>
                                    </a:lnTo>
                                    <a:lnTo>
                                      <a:pt x="16" y="0"/>
                                    </a:lnTo>
                                    <a:lnTo>
                                      <a:pt x="16"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483" name="Freeform 1675"/>
                              <p:cNvSpPr>
                                <a:spLocks/>
                              </p:cNvSpPr>
                              <p:nvPr/>
                            </p:nvSpPr>
                            <p:spPr bwMode="auto">
                              <a:xfrm>
                                <a:off x="1485" y="1112"/>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475" name="Group 1676"/>
                            <p:cNvGrpSpPr>
                              <a:grpSpLocks/>
                            </p:cNvGrpSpPr>
                            <p:nvPr/>
                          </p:nvGrpSpPr>
                          <p:grpSpPr bwMode="auto">
                            <a:xfrm>
                              <a:off x="1480" y="1121"/>
                              <a:ext cx="5" cy="5"/>
                              <a:chOff x="1480" y="1121"/>
                              <a:chExt cx="5" cy="5"/>
                            </a:xfrm>
                          </p:grpSpPr>
                          <p:sp>
                            <p:nvSpPr>
                              <p:cNvPr id="476" name="AutoShape 1677"/>
                              <p:cNvSpPr>
                                <a:spLocks noChangeArrowheads="1"/>
                              </p:cNvSpPr>
                              <p:nvPr/>
                            </p:nvSpPr>
                            <p:spPr bwMode="auto">
                              <a:xfrm>
                                <a:off x="1484" y="1121"/>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77" name="Line 1678"/>
                              <p:cNvSpPr>
                                <a:spLocks noChangeShapeType="1"/>
                              </p:cNvSpPr>
                              <p:nvPr/>
                            </p:nvSpPr>
                            <p:spPr bwMode="auto">
                              <a:xfrm>
                                <a:off x="1483" y="1122"/>
                                <a:ext cx="2" cy="3"/>
                              </a:xfrm>
                              <a:prstGeom prst="line">
                                <a:avLst/>
                              </a:prstGeom>
                              <a:noFill/>
                              <a:ln w="12700">
                                <a:solidFill>
                                  <a:schemeClr val="tx1"/>
                                </a:solidFill>
                                <a:round/>
                                <a:headEnd/>
                                <a:tailEnd/>
                              </a:ln>
                            </p:spPr>
                            <p:txBody>
                              <a:bodyPr wrap="none" anchor="ctr"/>
                              <a:lstStyle/>
                              <a:p>
                                <a:endParaRPr lang="it-IT"/>
                              </a:p>
                            </p:txBody>
                          </p:sp>
                          <p:sp>
                            <p:nvSpPr>
                              <p:cNvPr id="478" name="Line 1679"/>
                              <p:cNvSpPr>
                                <a:spLocks noChangeShapeType="1"/>
                              </p:cNvSpPr>
                              <p:nvPr/>
                            </p:nvSpPr>
                            <p:spPr bwMode="auto">
                              <a:xfrm>
                                <a:off x="1480" y="1122"/>
                                <a:ext cx="3" cy="4"/>
                              </a:xfrm>
                              <a:prstGeom prst="line">
                                <a:avLst/>
                              </a:prstGeom>
                              <a:noFill/>
                              <a:ln w="12700">
                                <a:solidFill>
                                  <a:schemeClr val="tx1"/>
                                </a:solidFill>
                                <a:round/>
                                <a:headEnd/>
                                <a:tailEnd/>
                              </a:ln>
                            </p:spPr>
                            <p:txBody>
                              <a:bodyPr wrap="none" anchor="ctr"/>
                              <a:lstStyle/>
                              <a:p>
                                <a:endParaRPr lang="it-IT"/>
                              </a:p>
                            </p:txBody>
                          </p:sp>
                        </p:grpSp>
                      </p:grpSp>
                      <p:grpSp>
                        <p:nvGrpSpPr>
                          <p:cNvPr id="419" name="Group 1680"/>
                          <p:cNvGrpSpPr>
                            <a:grpSpLocks/>
                          </p:cNvGrpSpPr>
                          <p:nvPr/>
                        </p:nvGrpSpPr>
                        <p:grpSpPr bwMode="auto">
                          <a:xfrm>
                            <a:off x="1482" y="1071"/>
                            <a:ext cx="20" cy="22"/>
                            <a:chOff x="1482" y="1071"/>
                            <a:chExt cx="20" cy="22"/>
                          </a:xfrm>
                        </p:grpSpPr>
                        <p:grpSp>
                          <p:nvGrpSpPr>
                            <p:cNvPr id="464" name="Group 1681"/>
                            <p:cNvGrpSpPr>
                              <a:grpSpLocks/>
                            </p:cNvGrpSpPr>
                            <p:nvPr/>
                          </p:nvGrpSpPr>
                          <p:grpSpPr bwMode="auto">
                            <a:xfrm>
                              <a:off x="1486" y="1071"/>
                              <a:ext cx="16" cy="22"/>
                              <a:chOff x="1486" y="1071"/>
                              <a:chExt cx="16" cy="22"/>
                            </a:xfrm>
                          </p:grpSpPr>
                          <p:sp>
                            <p:nvSpPr>
                              <p:cNvPr id="469" name="Rectangle 1682"/>
                              <p:cNvSpPr>
                                <a:spLocks noChangeArrowheads="1"/>
                              </p:cNvSpPr>
                              <p:nvPr/>
                            </p:nvSpPr>
                            <p:spPr bwMode="auto">
                              <a:xfrm>
                                <a:off x="1489" y="1078"/>
                                <a:ext cx="7"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470" name="Oval 1683"/>
                              <p:cNvSpPr>
                                <a:spLocks noChangeArrowheads="1"/>
                              </p:cNvSpPr>
                              <p:nvPr/>
                            </p:nvSpPr>
                            <p:spPr bwMode="auto">
                              <a:xfrm>
                                <a:off x="1489" y="1080"/>
                                <a:ext cx="1"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71" name="Freeform 1684"/>
                              <p:cNvSpPr>
                                <a:spLocks/>
                              </p:cNvSpPr>
                              <p:nvPr/>
                            </p:nvSpPr>
                            <p:spPr bwMode="auto">
                              <a:xfrm>
                                <a:off x="1490" y="1071"/>
                                <a:ext cx="12" cy="22"/>
                              </a:xfrm>
                              <a:custGeom>
                                <a:avLst/>
                                <a:gdLst>
                                  <a:gd name="T0" fmla="*/ 1 w 12"/>
                                  <a:gd name="T1" fmla="*/ 0 h 22"/>
                                  <a:gd name="T2" fmla="*/ 11 w 12"/>
                                  <a:gd name="T3" fmla="*/ 0 h 22"/>
                                  <a:gd name="T4" fmla="*/ 11 w 12"/>
                                  <a:gd name="T5" fmla="*/ 21 h 22"/>
                                  <a:gd name="T6" fmla="*/ 0 w 12"/>
                                  <a:gd name="T7" fmla="*/ 21 h 22"/>
                                  <a:gd name="T8" fmla="*/ 0 w 12"/>
                                  <a:gd name="T9" fmla="*/ 21 h 22"/>
                                  <a:gd name="T10" fmla="*/ 0 60000 65536"/>
                                  <a:gd name="T11" fmla="*/ 0 60000 65536"/>
                                  <a:gd name="T12" fmla="*/ 0 60000 65536"/>
                                  <a:gd name="T13" fmla="*/ 0 60000 65536"/>
                                  <a:gd name="T14" fmla="*/ 0 60000 65536"/>
                                  <a:gd name="T15" fmla="*/ 0 w 12"/>
                                  <a:gd name="T16" fmla="*/ 0 h 22"/>
                                  <a:gd name="T17" fmla="*/ 12 w 12"/>
                                  <a:gd name="T18" fmla="*/ 22 h 22"/>
                                </a:gdLst>
                                <a:ahLst/>
                                <a:cxnLst>
                                  <a:cxn ang="T10">
                                    <a:pos x="T0" y="T1"/>
                                  </a:cxn>
                                  <a:cxn ang="T11">
                                    <a:pos x="T2" y="T3"/>
                                  </a:cxn>
                                  <a:cxn ang="T12">
                                    <a:pos x="T4" y="T5"/>
                                  </a:cxn>
                                  <a:cxn ang="T13">
                                    <a:pos x="T6" y="T7"/>
                                  </a:cxn>
                                  <a:cxn ang="T14">
                                    <a:pos x="T8" y="T9"/>
                                  </a:cxn>
                                </a:cxnLst>
                                <a:rect l="T15" t="T16" r="T17" b="T18"/>
                                <a:pathLst>
                                  <a:path w="12" h="22">
                                    <a:moveTo>
                                      <a:pt x="1" y="0"/>
                                    </a:moveTo>
                                    <a:lnTo>
                                      <a:pt x="11" y="0"/>
                                    </a:lnTo>
                                    <a:lnTo>
                                      <a:pt x="11"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472" name="Freeform 1685"/>
                              <p:cNvSpPr>
                                <a:spLocks/>
                              </p:cNvSpPr>
                              <p:nvPr/>
                            </p:nvSpPr>
                            <p:spPr bwMode="auto">
                              <a:xfrm>
                                <a:off x="1486" y="1087"/>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473" name="Freeform 1686"/>
                              <p:cNvSpPr>
                                <a:spLocks/>
                              </p:cNvSpPr>
                              <p:nvPr/>
                            </p:nvSpPr>
                            <p:spPr bwMode="auto">
                              <a:xfrm>
                                <a:off x="1486" y="1071"/>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465" name="Group 1687"/>
                            <p:cNvGrpSpPr>
                              <a:grpSpLocks/>
                            </p:cNvGrpSpPr>
                            <p:nvPr/>
                          </p:nvGrpSpPr>
                          <p:grpSpPr bwMode="auto">
                            <a:xfrm>
                              <a:off x="1482" y="1080"/>
                              <a:ext cx="4" cy="5"/>
                              <a:chOff x="1482" y="1080"/>
                              <a:chExt cx="4" cy="5"/>
                            </a:xfrm>
                          </p:grpSpPr>
                          <p:sp>
                            <p:nvSpPr>
                              <p:cNvPr id="466" name="AutoShape 1688"/>
                              <p:cNvSpPr>
                                <a:spLocks noChangeArrowheads="1"/>
                              </p:cNvSpPr>
                              <p:nvPr/>
                            </p:nvSpPr>
                            <p:spPr bwMode="auto">
                              <a:xfrm>
                                <a:off x="1484" y="1080"/>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67" name="Line 1689"/>
                              <p:cNvSpPr>
                                <a:spLocks noChangeShapeType="1"/>
                              </p:cNvSpPr>
                              <p:nvPr/>
                            </p:nvSpPr>
                            <p:spPr bwMode="auto">
                              <a:xfrm>
                                <a:off x="1484" y="1082"/>
                                <a:ext cx="2" cy="1"/>
                              </a:xfrm>
                              <a:prstGeom prst="line">
                                <a:avLst/>
                              </a:prstGeom>
                              <a:noFill/>
                              <a:ln w="12700">
                                <a:solidFill>
                                  <a:schemeClr val="tx1"/>
                                </a:solidFill>
                                <a:round/>
                                <a:headEnd/>
                                <a:tailEnd/>
                              </a:ln>
                            </p:spPr>
                            <p:txBody>
                              <a:bodyPr wrap="none" anchor="ctr"/>
                              <a:lstStyle/>
                              <a:p>
                                <a:endParaRPr lang="it-IT"/>
                              </a:p>
                            </p:txBody>
                          </p:sp>
                          <p:sp>
                            <p:nvSpPr>
                              <p:cNvPr id="468" name="Line 1690"/>
                              <p:cNvSpPr>
                                <a:spLocks noChangeShapeType="1"/>
                              </p:cNvSpPr>
                              <p:nvPr/>
                            </p:nvSpPr>
                            <p:spPr bwMode="auto">
                              <a:xfrm>
                                <a:off x="1482" y="1080"/>
                                <a:ext cx="1" cy="3"/>
                              </a:xfrm>
                              <a:prstGeom prst="line">
                                <a:avLst/>
                              </a:prstGeom>
                              <a:noFill/>
                              <a:ln w="12700">
                                <a:solidFill>
                                  <a:schemeClr val="tx1"/>
                                </a:solidFill>
                                <a:round/>
                                <a:headEnd/>
                                <a:tailEnd/>
                              </a:ln>
                            </p:spPr>
                            <p:txBody>
                              <a:bodyPr wrap="none" anchor="ctr"/>
                              <a:lstStyle/>
                              <a:p>
                                <a:endParaRPr lang="it-IT"/>
                              </a:p>
                            </p:txBody>
                          </p:sp>
                        </p:grpSp>
                      </p:grpSp>
                      <p:grpSp>
                        <p:nvGrpSpPr>
                          <p:cNvPr id="420" name="Group 1691"/>
                          <p:cNvGrpSpPr>
                            <a:grpSpLocks/>
                          </p:cNvGrpSpPr>
                          <p:nvPr/>
                        </p:nvGrpSpPr>
                        <p:grpSpPr bwMode="auto">
                          <a:xfrm>
                            <a:off x="1482" y="1176"/>
                            <a:ext cx="20" cy="23"/>
                            <a:chOff x="1482" y="1176"/>
                            <a:chExt cx="20" cy="23"/>
                          </a:xfrm>
                        </p:grpSpPr>
                        <p:grpSp>
                          <p:nvGrpSpPr>
                            <p:cNvPr id="454" name="Group 1692"/>
                            <p:cNvGrpSpPr>
                              <a:grpSpLocks/>
                            </p:cNvGrpSpPr>
                            <p:nvPr/>
                          </p:nvGrpSpPr>
                          <p:grpSpPr bwMode="auto">
                            <a:xfrm>
                              <a:off x="1486" y="1176"/>
                              <a:ext cx="16" cy="23"/>
                              <a:chOff x="1486" y="1176"/>
                              <a:chExt cx="16" cy="23"/>
                            </a:xfrm>
                          </p:grpSpPr>
                          <p:sp>
                            <p:nvSpPr>
                              <p:cNvPr id="459" name="Rectangle 1693"/>
                              <p:cNvSpPr>
                                <a:spLocks noChangeArrowheads="1"/>
                              </p:cNvSpPr>
                              <p:nvPr/>
                            </p:nvSpPr>
                            <p:spPr bwMode="auto">
                              <a:xfrm>
                                <a:off x="1489" y="1184"/>
                                <a:ext cx="7" cy="7"/>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460" name="Oval 1694"/>
                              <p:cNvSpPr>
                                <a:spLocks noChangeArrowheads="1"/>
                              </p:cNvSpPr>
                              <p:nvPr/>
                            </p:nvSpPr>
                            <p:spPr bwMode="auto">
                              <a:xfrm>
                                <a:off x="1489" y="1186"/>
                                <a:ext cx="1" cy="2"/>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61" name="Freeform 1695"/>
                              <p:cNvSpPr>
                                <a:spLocks/>
                              </p:cNvSpPr>
                              <p:nvPr/>
                            </p:nvSpPr>
                            <p:spPr bwMode="auto">
                              <a:xfrm>
                                <a:off x="1490" y="1176"/>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462" name="Freeform 1696"/>
                              <p:cNvSpPr>
                                <a:spLocks/>
                              </p:cNvSpPr>
                              <p:nvPr/>
                            </p:nvSpPr>
                            <p:spPr bwMode="auto">
                              <a:xfrm>
                                <a:off x="1486" y="1192"/>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463" name="Freeform 1697"/>
                              <p:cNvSpPr>
                                <a:spLocks/>
                              </p:cNvSpPr>
                              <p:nvPr/>
                            </p:nvSpPr>
                            <p:spPr bwMode="auto">
                              <a:xfrm>
                                <a:off x="1486" y="1176"/>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455" name="Group 1698"/>
                            <p:cNvGrpSpPr>
                              <a:grpSpLocks/>
                            </p:cNvGrpSpPr>
                            <p:nvPr/>
                          </p:nvGrpSpPr>
                          <p:grpSpPr bwMode="auto">
                            <a:xfrm>
                              <a:off x="1482" y="1185"/>
                              <a:ext cx="4" cy="5"/>
                              <a:chOff x="1482" y="1185"/>
                              <a:chExt cx="4" cy="5"/>
                            </a:xfrm>
                          </p:grpSpPr>
                          <p:sp>
                            <p:nvSpPr>
                              <p:cNvPr id="456" name="AutoShape 1699"/>
                              <p:cNvSpPr>
                                <a:spLocks noChangeArrowheads="1"/>
                              </p:cNvSpPr>
                              <p:nvPr/>
                            </p:nvSpPr>
                            <p:spPr bwMode="auto">
                              <a:xfrm>
                                <a:off x="1484" y="1185"/>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57" name="Line 1700"/>
                              <p:cNvSpPr>
                                <a:spLocks noChangeShapeType="1"/>
                              </p:cNvSpPr>
                              <p:nvPr/>
                            </p:nvSpPr>
                            <p:spPr bwMode="auto">
                              <a:xfrm>
                                <a:off x="1484" y="1186"/>
                                <a:ext cx="2" cy="2"/>
                              </a:xfrm>
                              <a:prstGeom prst="line">
                                <a:avLst/>
                              </a:prstGeom>
                              <a:noFill/>
                              <a:ln w="12700">
                                <a:solidFill>
                                  <a:schemeClr val="tx1"/>
                                </a:solidFill>
                                <a:round/>
                                <a:headEnd/>
                                <a:tailEnd/>
                              </a:ln>
                            </p:spPr>
                            <p:txBody>
                              <a:bodyPr wrap="none" anchor="ctr"/>
                              <a:lstStyle/>
                              <a:p>
                                <a:endParaRPr lang="it-IT"/>
                              </a:p>
                            </p:txBody>
                          </p:sp>
                          <p:sp>
                            <p:nvSpPr>
                              <p:cNvPr id="458" name="Line 1701"/>
                              <p:cNvSpPr>
                                <a:spLocks noChangeShapeType="1"/>
                              </p:cNvSpPr>
                              <p:nvPr/>
                            </p:nvSpPr>
                            <p:spPr bwMode="auto">
                              <a:xfrm>
                                <a:off x="1482" y="1186"/>
                                <a:ext cx="1" cy="2"/>
                              </a:xfrm>
                              <a:prstGeom prst="line">
                                <a:avLst/>
                              </a:prstGeom>
                              <a:noFill/>
                              <a:ln w="12700">
                                <a:solidFill>
                                  <a:schemeClr val="tx1"/>
                                </a:solidFill>
                                <a:round/>
                                <a:headEnd/>
                                <a:tailEnd/>
                              </a:ln>
                            </p:spPr>
                            <p:txBody>
                              <a:bodyPr wrap="none" anchor="ctr"/>
                              <a:lstStyle/>
                              <a:p>
                                <a:endParaRPr lang="it-IT"/>
                              </a:p>
                            </p:txBody>
                          </p:sp>
                        </p:grpSp>
                      </p:grpSp>
                      <p:grpSp>
                        <p:nvGrpSpPr>
                          <p:cNvPr id="421" name="Group 1702"/>
                          <p:cNvGrpSpPr>
                            <a:grpSpLocks/>
                          </p:cNvGrpSpPr>
                          <p:nvPr/>
                        </p:nvGrpSpPr>
                        <p:grpSpPr bwMode="auto">
                          <a:xfrm>
                            <a:off x="1482" y="1149"/>
                            <a:ext cx="20" cy="23"/>
                            <a:chOff x="1482" y="1149"/>
                            <a:chExt cx="20" cy="23"/>
                          </a:xfrm>
                        </p:grpSpPr>
                        <p:grpSp>
                          <p:nvGrpSpPr>
                            <p:cNvPr id="444" name="Group 1703"/>
                            <p:cNvGrpSpPr>
                              <a:grpSpLocks/>
                            </p:cNvGrpSpPr>
                            <p:nvPr/>
                          </p:nvGrpSpPr>
                          <p:grpSpPr bwMode="auto">
                            <a:xfrm>
                              <a:off x="1486" y="1149"/>
                              <a:ext cx="16" cy="23"/>
                              <a:chOff x="1486" y="1149"/>
                              <a:chExt cx="16" cy="23"/>
                            </a:xfrm>
                          </p:grpSpPr>
                          <p:sp>
                            <p:nvSpPr>
                              <p:cNvPr id="449" name="Rectangle 1704"/>
                              <p:cNvSpPr>
                                <a:spLocks noChangeArrowheads="1"/>
                              </p:cNvSpPr>
                              <p:nvPr/>
                            </p:nvSpPr>
                            <p:spPr bwMode="auto">
                              <a:xfrm>
                                <a:off x="1489" y="1155"/>
                                <a:ext cx="7" cy="10"/>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450" name="Oval 1705"/>
                              <p:cNvSpPr>
                                <a:spLocks noChangeArrowheads="1"/>
                              </p:cNvSpPr>
                              <p:nvPr/>
                            </p:nvSpPr>
                            <p:spPr bwMode="auto">
                              <a:xfrm>
                                <a:off x="1489" y="1159"/>
                                <a:ext cx="1" cy="3"/>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51" name="Freeform 1706"/>
                              <p:cNvSpPr>
                                <a:spLocks/>
                              </p:cNvSpPr>
                              <p:nvPr/>
                            </p:nvSpPr>
                            <p:spPr bwMode="auto">
                              <a:xfrm>
                                <a:off x="1490" y="1149"/>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452" name="Freeform 1707"/>
                              <p:cNvSpPr>
                                <a:spLocks/>
                              </p:cNvSpPr>
                              <p:nvPr/>
                            </p:nvSpPr>
                            <p:spPr bwMode="auto">
                              <a:xfrm>
                                <a:off x="1486" y="1166"/>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453" name="Freeform 1708"/>
                              <p:cNvSpPr>
                                <a:spLocks/>
                              </p:cNvSpPr>
                              <p:nvPr/>
                            </p:nvSpPr>
                            <p:spPr bwMode="auto">
                              <a:xfrm>
                                <a:off x="1486" y="1149"/>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445" name="Group 1709"/>
                            <p:cNvGrpSpPr>
                              <a:grpSpLocks/>
                            </p:cNvGrpSpPr>
                            <p:nvPr/>
                          </p:nvGrpSpPr>
                          <p:grpSpPr bwMode="auto">
                            <a:xfrm>
                              <a:off x="1482" y="1158"/>
                              <a:ext cx="4" cy="5"/>
                              <a:chOff x="1482" y="1158"/>
                              <a:chExt cx="4" cy="5"/>
                            </a:xfrm>
                          </p:grpSpPr>
                          <p:sp>
                            <p:nvSpPr>
                              <p:cNvPr id="446" name="AutoShape 1710"/>
                              <p:cNvSpPr>
                                <a:spLocks noChangeArrowheads="1"/>
                              </p:cNvSpPr>
                              <p:nvPr/>
                            </p:nvSpPr>
                            <p:spPr bwMode="auto">
                              <a:xfrm>
                                <a:off x="1484" y="1158"/>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47" name="Line 1711"/>
                              <p:cNvSpPr>
                                <a:spLocks noChangeShapeType="1"/>
                              </p:cNvSpPr>
                              <p:nvPr/>
                            </p:nvSpPr>
                            <p:spPr bwMode="auto">
                              <a:xfrm>
                                <a:off x="1484" y="1159"/>
                                <a:ext cx="2" cy="3"/>
                              </a:xfrm>
                              <a:prstGeom prst="line">
                                <a:avLst/>
                              </a:prstGeom>
                              <a:noFill/>
                              <a:ln w="12700">
                                <a:solidFill>
                                  <a:schemeClr val="tx1"/>
                                </a:solidFill>
                                <a:round/>
                                <a:headEnd/>
                                <a:tailEnd/>
                              </a:ln>
                            </p:spPr>
                            <p:txBody>
                              <a:bodyPr wrap="none" anchor="ctr"/>
                              <a:lstStyle/>
                              <a:p>
                                <a:endParaRPr lang="it-IT"/>
                              </a:p>
                            </p:txBody>
                          </p:sp>
                          <p:sp>
                            <p:nvSpPr>
                              <p:cNvPr id="448" name="Line 1712"/>
                              <p:cNvSpPr>
                                <a:spLocks noChangeShapeType="1"/>
                              </p:cNvSpPr>
                              <p:nvPr/>
                            </p:nvSpPr>
                            <p:spPr bwMode="auto">
                              <a:xfrm>
                                <a:off x="1482" y="1159"/>
                                <a:ext cx="1" cy="3"/>
                              </a:xfrm>
                              <a:prstGeom prst="line">
                                <a:avLst/>
                              </a:prstGeom>
                              <a:noFill/>
                              <a:ln w="12700">
                                <a:solidFill>
                                  <a:schemeClr val="tx1"/>
                                </a:solidFill>
                                <a:round/>
                                <a:headEnd/>
                                <a:tailEnd/>
                              </a:ln>
                            </p:spPr>
                            <p:txBody>
                              <a:bodyPr wrap="none" anchor="ctr"/>
                              <a:lstStyle/>
                              <a:p>
                                <a:endParaRPr lang="it-IT"/>
                              </a:p>
                            </p:txBody>
                          </p:sp>
                        </p:grpSp>
                      </p:grpSp>
                      <p:grpSp>
                        <p:nvGrpSpPr>
                          <p:cNvPr id="422" name="Group 1713"/>
                          <p:cNvGrpSpPr>
                            <a:grpSpLocks/>
                          </p:cNvGrpSpPr>
                          <p:nvPr/>
                        </p:nvGrpSpPr>
                        <p:grpSpPr bwMode="auto">
                          <a:xfrm>
                            <a:off x="1480" y="1034"/>
                            <a:ext cx="22" cy="22"/>
                            <a:chOff x="1480" y="1034"/>
                            <a:chExt cx="22" cy="22"/>
                          </a:xfrm>
                        </p:grpSpPr>
                        <p:grpSp>
                          <p:nvGrpSpPr>
                            <p:cNvPr id="434" name="Group 1714"/>
                            <p:cNvGrpSpPr>
                              <a:grpSpLocks/>
                            </p:cNvGrpSpPr>
                            <p:nvPr/>
                          </p:nvGrpSpPr>
                          <p:grpSpPr bwMode="auto">
                            <a:xfrm>
                              <a:off x="1485" y="1034"/>
                              <a:ext cx="17" cy="22"/>
                              <a:chOff x="1485" y="1034"/>
                              <a:chExt cx="17" cy="22"/>
                            </a:xfrm>
                          </p:grpSpPr>
                          <p:sp>
                            <p:nvSpPr>
                              <p:cNvPr id="439" name="Rectangle 1715"/>
                              <p:cNvSpPr>
                                <a:spLocks noChangeArrowheads="1"/>
                              </p:cNvSpPr>
                              <p:nvPr/>
                            </p:nvSpPr>
                            <p:spPr bwMode="auto">
                              <a:xfrm>
                                <a:off x="1489" y="1040"/>
                                <a:ext cx="7" cy="9"/>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440" name="Oval 1716"/>
                              <p:cNvSpPr>
                                <a:spLocks noChangeArrowheads="1"/>
                              </p:cNvSpPr>
                              <p:nvPr/>
                            </p:nvSpPr>
                            <p:spPr bwMode="auto">
                              <a:xfrm>
                                <a:off x="1485" y="1043"/>
                                <a:ext cx="7" cy="4"/>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41" name="Freeform 1717"/>
                              <p:cNvSpPr>
                                <a:spLocks/>
                              </p:cNvSpPr>
                              <p:nvPr/>
                            </p:nvSpPr>
                            <p:spPr bwMode="auto">
                              <a:xfrm>
                                <a:off x="1489" y="1034"/>
                                <a:ext cx="13" cy="22"/>
                              </a:xfrm>
                              <a:custGeom>
                                <a:avLst/>
                                <a:gdLst>
                                  <a:gd name="T0" fmla="*/ 1 w 13"/>
                                  <a:gd name="T1" fmla="*/ 0 h 22"/>
                                  <a:gd name="T2" fmla="*/ 12 w 13"/>
                                  <a:gd name="T3" fmla="*/ 0 h 22"/>
                                  <a:gd name="T4" fmla="*/ 12 w 13"/>
                                  <a:gd name="T5" fmla="*/ 21 h 22"/>
                                  <a:gd name="T6" fmla="*/ 0 w 13"/>
                                  <a:gd name="T7" fmla="*/ 21 h 22"/>
                                  <a:gd name="T8" fmla="*/ 0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 y="0"/>
                                    </a:moveTo>
                                    <a:lnTo>
                                      <a:pt x="12" y="0"/>
                                    </a:lnTo>
                                    <a:lnTo>
                                      <a:pt x="12"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442" name="Freeform 1718"/>
                              <p:cNvSpPr>
                                <a:spLocks/>
                              </p:cNvSpPr>
                              <p:nvPr/>
                            </p:nvSpPr>
                            <p:spPr bwMode="auto">
                              <a:xfrm>
                                <a:off x="1485" y="1051"/>
                                <a:ext cx="17" cy="5"/>
                              </a:xfrm>
                              <a:custGeom>
                                <a:avLst/>
                                <a:gdLst>
                                  <a:gd name="T0" fmla="*/ 16 w 17"/>
                                  <a:gd name="T1" fmla="*/ 4 h 5"/>
                                  <a:gd name="T2" fmla="*/ 3 w 17"/>
                                  <a:gd name="T3" fmla="*/ 4 h 5"/>
                                  <a:gd name="T4" fmla="*/ 2 w 17"/>
                                  <a:gd name="T5" fmla="*/ 4 h 5"/>
                                  <a:gd name="T6" fmla="*/ 1 w 17"/>
                                  <a:gd name="T7" fmla="*/ 3 h 5"/>
                                  <a:gd name="T8" fmla="*/ 0 w 17"/>
                                  <a:gd name="T9" fmla="*/ 3 h 5"/>
                                  <a:gd name="T10" fmla="*/ 0 w 17"/>
                                  <a:gd name="T11" fmla="*/ 2 h 5"/>
                                  <a:gd name="T12" fmla="*/ 0 w 17"/>
                                  <a:gd name="T13" fmla="*/ 2 h 5"/>
                                  <a:gd name="T14" fmla="*/ 1 w 17"/>
                                  <a:gd name="T15" fmla="*/ 1 h 5"/>
                                  <a:gd name="T16" fmla="*/ 2 w 17"/>
                                  <a:gd name="T17" fmla="*/ 0 h 5"/>
                                  <a:gd name="T18" fmla="*/ 2 w 17"/>
                                  <a:gd name="T19" fmla="*/ 0 h 5"/>
                                  <a:gd name="T20" fmla="*/ 3 w 17"/>
                                  <a:gd name="T21" fmla="*/ 0 h 5"/>
                                  <a:gd name="T22" fmla="*/ 16 w 17"/>
                                  <a:gd name="T23" fmla="*/ 0 h 5"/>
                                  <a:gd name="T24" fmla="*/ 16 w 17"/>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5"/>
                                  <a:gd name="T41" fmla="*/ 17 w 17"/>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5">
                                    <a:moveTo>
                                      <a:pt x="16" y="4"/>
                                    </a:moveTo>
                                    <a:lnTo>
                                      <a:pt x="3" y="4"/>
                                    </a:lnTo>
                                    <a:lnTo>
                                      <a:pt x="2" y="4"/>
                                    </a:lnTo>
                                    <a:lnTo>
                                      <a:pt x="1" y="3"/>
                                    </a:lnTo>
                                    <a:lnTo>
                                      <a:pt x="0" y="3"/>
                                    </a:lnTo>
                                    <a:lnTo>
                                      <a:pt x="0" y="2"/>
                                    </a:lnTo>
                                    <a:lnTo>
                                      <a:pt x="1" y="1"/>
                                    </a:lnTo>
                                    <a:lnTo>
                                      <a:pt x="2" y="0"/>
                                    </a:lnTo>
                                    <a:lnTo>
                                      <a:pt x="3" y="0"/>
                                    </a:lnTo>
                                    <a:lnTo>
                                      <a:pt x="16" y="0"/>
                                    </a:lnTo>
                                    <a:lnTo>
                                      <a:pt x="16"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443" name="Freeform 1719"/>
                              <p:cNvSpPr>
                                <a:spLocks/>
                              </p:cNvSpPr>
                              <p:nvPr/>
                            </p:nvSpPr>
                            <p:spPr bwMode="auto">
                              <a:xfrm>
                                <a:off x="1485" y="1034"/>
                                <a:ext cx="17" cy="8"/>
                              </a:xfrm>
                              <a:custGeom>
                                <a:avLst/>
                                <a:gdLst>
                                  <a:gd name="T0" fmla="*/ 16 w 17"/>
                                  <a:gd name="T1" fmla="*/ 7 h 8"/>
                                  <a:gd name="T2" fmla="*/ 3 w 17"/>
                                  <a:gd name="T3" fmla="*/ 7 h 8"/>
                                  <a:gd name="T4" fmla="*/ 2 w 17"/>
                                  <a:gd name="T5" fmla="*/ 7 h 8"/>
                                  <a:gd name="T6" fmla="*/ 1 w 17"/>
                                  <a:gd name="T7" fmla="*/ 6 h 8"/>
                                  <a:gd name="T8" fmla="*/ 0 w 17"/>
                                  <a:gd name="T9" fmla="*/ 5 h 8"/>
                                  <a:gd name="T10" fmla="*/ 0 w 17"/>
                                  <a:gd name="T11" fmla="*/ 4 h 8"/>
                                  <a:gd name="T12" fmla="*/ 0 w 17"/>
                                  <a:gd name="T13" fmla="*/ 3 h 8"/>
                                  <a:gd name="T14" fmla="*/ 1 w 17"/>
                                  <a:gd name="T15" fmla="*/ 1 h 8"/>
                                  <a:gd name="T16" fmla="*/ 2 w 17"/>
                                  <a:gd name="T17" fmla="*/ 1 h 8"/>
                                  <a:gd name="T18" fmla="*/ 2 w 17"/>
                                  <a:gd name="T19" fmla="*/ 0 h 8"/>
                                  <a:gd name="T20" fmla="*/ 3 w 17"/>
                                  <a:gd name="T21" fmla="*/ 0 h 8"/>
                                  <a:gd name="T22" fmla="*/ 16 w 17"/>
                                  <a:gd name="T23" fmla="*/ 0 h 8"/>
                                  <a:gd name="T24" fmla="*/ 16 w 17"/>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8"/>
                                  <a:gd name="T41" fmla="*/ 17 w 17"/>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8">
                                    <a:moveTo>
                                      <a:pt x="16" y="7"/>
                                    </a:moveTo>
                                    <a:lnTo>
                                      <a:pt x="3" y="7"/>
                                    </a:lnTo>
                                    <a:lnTo>
                                      <a:pt x="2" y="7"/>
                                    </a:lnTo>
                                    <a:lnTo>
                                      <a:pt x="1" y="6"/>
                                    </a:lnTo>
                                    <a:lnTo>
                                      <a:pt x="0" y="5"/>
                                    </a:lnTo>
                                    <a:lnTo>
                                      <a:pt x="0" y="4"/>
                                    </a:lnTo>
                                    <a:lnTo>
                                      <a:pt x="0" y="3"/>
                                    </a:lnTo>
                                    <a:lnTo>
                                      <a:pt x="1" y="1"/>
                                    </a:lnTo>
                                    <a:lnTo>
                                      <a:pt x="2" y="1"/>
                                    </a:lnTo>
                                    <a:lnTo>
                                      <a:pt x="2" y="0"/>
                                    </a:lnTo>
                                    <a:lnTo>
                                      <a:pt x="3" y="0"/>
                                    </a:lnTo>
                                    <a:lnTo>
                                      <a:pt x="16" y="0"/>
                                    </a:lnTo>
                                    <a:lnTo>
                                      <a:pt x="16"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435" name="Group 1720"/>
                            <p:cNvGrpSpPr>
                              <a:grpSpLocks/>
                            </p:cNvGrpSpPr>
                            <p:nvPr/>
                          </p:nvGrpSpPr>
                          <p:grpSpPr bwMode="auto">
                            <a:xfrm>
                              <a:off x="1480" y="1043"/>
                              <a:ext cx="5" cy="6"/>
                              <a:chOff x="1480" y="1043"/>
                              <a:chExt cx="5" cy="6"/>
                            </a:xfrm>
                          </p:grpSpPr>
                          <p:sp>
                            <p:nvSpPr>
                              <p:cNvPr id="436" name="AutoShape 1721"/>
                              <p:cNvSpPr>
                                <a:spLocks noChangeArrowheads="1"/>
                              </p:cNvSpPr>
                              <p:nvPr/>
                            </p:nvSpPr>
                            <p:spPr bwMode="auto">
                              <a:xfrm>
                                <a:off x="1484" y="1043"/>
                                <a:ext cx="1" cy="6"/>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37" name="Line 1722"/>
                              <p:cNvSpPr>
                                <a:spLocks noChangeShapeType="1"/>
                              </p:cNvSpPr>
                              <p:nvPr/>
                            </p:nvSpPr>
                            <p:spPr bwMode="auto">
                              <a:xfrm>
                                <a:off x="1483" y="1045"/>
                                <a:ext cx="2" cy="2"/>
                              </a:xfrm>
                              <a:prstGeom prst="line">
                                <a:avLst/>
                              </a:prstGeom>
                              <a:noFill/>
                              <a:ln w="12700">
                                <a:solidFill>
                                  <a:schemeClr val="tx1"/>
                                </a:solidFill>
                                <a:round/>
                                <a:headEnd/>
                                <a:tailEnd/>
                              </a:ln>
                            </p:spPr>
                            <p:txBody>
                              <a:bodyPr wrap="none" anchor="ctr"/>
                              <a:lstStyle/>
                              <a:p>
                                <a:endParaRPr lang="it-IT"/>
                              </a:p>
                            </p:txBody>
                          </p:sp>
                          <p:sp>
                            <p:nvSpPr>
                              <p:cNvPr id="438" name="Line 1723"/>
                              <p:cNvSpPr>
                                <a:spLocks noChangeShapeType="1"/>
                              </p:cNvSpPr>
                              <p:nvPr/>
                            </p:nvSpPr>
                            <p:spPr bwMode="auto">
                              <a:xfrm>
                                <a:off x="1480" y="1045"/>
                                <a:ext cx="3" cy="2"/>
                              </a:xfrm>
                              <a:prstGeom prst="line">
                                <a:avLst/>
                              </a:prstGeom>
                              <a:noFill/>
                              <a:ln w="12700">
                                <a:solidFill>
                                  <a:schemeClr val="tx1"/>
                                </a:solidFill>
                                <a:round/>
                                <a:headEnd/>
                                <a:tailEnd/>
                              </a:ln>
                            </p:spPr>
                            <p:txBody>
                              <a:bodyPr wrap="none" anchor="ctr"/>
                              <a:lstStyle/>
                              <a:p>
                                <a:endParaRPr lang="it-IT"/>
                              </a:p>
                            </p:txBody>
                          </p:sp>
                        </p:grpSp>
                      </p:grpSp>
                      <p:grpSp>
                        <p:nvGrpSpPr>
                          <p:cNvPr id="423" name="Group 1724"/>
                          <p:cNvGrpSpPr>
                            <a:grpSpLocks/>
                          </p:cNvGrpSpPr>
                          <p:nvPr/>
                        </p:nvGrpSpPr>
                        <p:grpSpPr bwMode="auto">
                          <a:xfrm>
                            <a:off x="1480" y="1004"/>
                            <a:ext cx="22" cy="24"/>
                            <a:chOff x="1480" y="1004"/>
                            <a:chExt cx="22" cy="24"/>
                          </a:xfrm>
                        </p:grpSpPr>
                        <p:grpSp>
                          <p:nvGrpSpPr>
                            <p:cNvPr id="424" name="Group 1725"/>
                            <p:cNvGrpSpPr>
                              <a:grpSpLocks/>
                            </p:cNvGrpSpPr>
                            <p:nvPr/>
                          </p:nvGrpSpPr>
                          <p:grpSpPr bwMode="auto">
                            <a:xfrm>
                              <a:off x="1485" y="1004"/>
                              <a:ext cx="17" cy="24"/>
                              <a:chOff x="1485" y="1004"/>
                              <a:chExt cx="17" cy="24"/>
                            </a:xfrm>
                          </p:grpSpPr>
                          <p:sp>
                            <p:nvSpPr>
                              <p:cNvPr id="429" name="Rectangle 1726"/>
                              <p:cNvSpPr>
                                <a:spLocks noChangeArrowheads="1"/>
                              </p:cNvSpPr>
                              <p:nvPr/>
                            </p:nvSpPr>
                            <p:spPr bwMode="auto">
                              <a:xfrm>
                                <a:off x="1489" y="1011"/>
                                <a:ext cx="7" cy="8"/>
                              </a:xfrm>
                              <a:prstGeom prst="rect">
                                <a:avLst/>
                              </a:prstGeom>
                              <a:solidFill>
                                <a:srgbClr val="009688"/>
                              </a:solidFill>
                              <a:ln w="12700">
                                <a:solidFill>
                                  <a:schemeClr val="tx1"/>
                                </a:solidFill>
                                <a:miter lim="800000"/>
                                <a:headEnd/>
                                <a:tailEnd/>
                              </a:ln>
                            </p:spPr>
                            <p:txBody>
                              <a:bodyPr vert="eaVert" wrap="none" anchor="ctr"/>
                              <a:lstStyle/>
                              <a:p>
                                <a:endParaRPr lang="it-IT">
                                  <a:cs typeface="Times New Roman" pitchFamily="18" charset="0"/>
                                </a:endParaRPr>
                              </a:p>
                            </p:txBody>
                          </p:sp>
                          <p:sp>
                            <p:nvSpPr>
                              <p:cNvPr id="430" name="Oval 1727"/>
                              <p:cNvSpPr>
                                <a:spLocks noChangeArrowheads="1"/>
                              </p:cNvSpPr>
                              <p:nvPr/>
                            </p:nvSpPr>
                            <p:spPr bwMode="auto">
                              <a:xfrm>
                                <a:off x="1485" y="1014"/>
                                <a:ext cx="7" cy="2"/>
                              </a:xfrm>
                              <a:prstGeom prst="ellipse">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31" name="Freeform 1728"/>
                              <p:cNvSpPr>
                                <a:spLocks/>
                              </p:cNvSpPr>
                              <p:nvPr/>
                            </p:nvSpPr>
                            <p:spPr bwMode="auto">
                              <a:xfrm>
                                <a:off x="1489" y="1004"/>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432" name="Freeform 1729"/>
                              <p:cNvSpPr>
                                <a:spLocks/>
                              </p:cNvSpPr>
                              <p:nvPr/>
                            </p:nvSpPr>
                            <p:spPr bwMode="auto">
                              <a:xfrm>
                                <a:off x="1485" y="1020"/>
                                <a:ext cx="17" cy="8"/>
                              </a:xfrm>
                              <a:custGeom>
                                <a:avLst/>
                                <a:gdLst>
                                  <a:gd name="T0" fmla="*/ 16 w 17"/>
                                  <a:gd name="T1" fmla="*/ 7 h 8"/>
                                  <a:gd name="T2" fmla="*/ 3 w 17"/>
                                  <a:gd name="T3" fmla="*/ 7 h 8"/>
                                  <a:gd name="T4" fmla="*/ 2 w 17"/>
                                  <a:gd name="T5" fmla="*/ 7 h 8"/>
                                  <a:gd name="T6" fmla="*/ 1 w 17"/>
                                  <a:gd name="T7" fmla="*/ 6 h 8"/>
                                  <a:gd name="T8" fmla="*/ 0 w 17"/>
                                  <a:gd name="T9" fmla="*/ 5 h 8"/>
                                  <a:gd name="T10" fmla="*/ 0 w 17"/>
                                  <a:gd name="T11" fmla="*/ 4 h 8"/>
                                  <a:gd name="T12" fmla="*/ 0 w 17"/>
                                  <a:gd name="T13" fmla="*/ 3 h 8"/>
                                  <a:gd name="T14" fmla="*/ 1 w 17"/>
                                  <a:gd name="T15" fmla="*/ 1 h 8"/>
                                  <a:gd name="T16" fmla="*/ 2 w 17"/>
                                  <a:gd name="T17" fmla="*/ 1 h 8"/>
                                  <a:gd name="T18" fmla="*/ 2 w 17"/>
                                  <a:gd name="T19" fmla="*/ 0 h 8"/>
                                  <a:gd name="T20" fmla="*/ 3 w 17"/>
                                  <a:gd name="T21" fmla="*/ 0 h 8"/>
                                  <a:gd name="T22" fmla="*/ 16 w 17"/>
                                  <a:gd name="T23" fmla="*/ 0 h 8"/>
                                  <a:gd name="T24" fmla="*/ 16 w 17"/>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8"/>
                                  <a:gd name="T41" fmla="*/ 17 w 17"/>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8">
                                    <a:moveTo>
                                      <a:pt x="16" y="7"/>
                                    </a:moveTo>
                                    <a:lnTo>
                                      <a:pt x="3" y="7"/>
                                    </a:lnTo>
                                    <a:lnTo>
                                      <a:pt x="2" y="7"/>
                                    </a:lnTo>
                                    <a:lnTo>
                                      <a:pt x="1" y="6"/>
                                    </a:lnTo>
                                    <a:lnTo>
                                      <a:pt x="0" y="5"/>
                                    </a:lnTo>
                                    <a:lnTo>
                                      <a:pt x="0" y="4"/>
                                    </a:lnTo>
                                    <a:lnTo>
                                      <a:pt x="0" y="3"/>
                                    </a:lnTo>
                                    <a:lnTo>
                                      <a:pt x="1" y="1"/>
                                    </a:lnTo>
                                    <a:lnTo>
                                      <a:pt x="2" y="1"/>
                                    </a:lnTo>
                                    <a:lnTo>
                                      <a:pt x="2" y="0"/>
                                    </a:lnTo>
                                    <a:lnTo>
                                      <a:pt x="3" y="0"/>
                                    </a:lnTo>
                                    <a:lnTo>
                                      <a:pt x="16" y="0"/>
                                    </a:lnTo>
                                    <a:lnTo>
                                      <a:pt x="16" y="7"/>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433" name="Freeform 1730"/>
                              <p:cNvSpPr>
                                <a:spLocks/>
                              </p:cNvSpPr>
                              <p:nvPr/>
                            </p:nvSpPr>
                            <p:spPr bwMode="auto">
                              <a:xfrm>
                                <a:off x="1485" y="1004"/>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425" name="Group 1731"/>
                            <p:cNvGrpSpPr>
                              <a:grpSpLocks/>
                            </p:cNvGrpSpPr>
                            <p:nvPr/>
                          </p:nvGrpSpPr>
                          <p:grpSpPr bwMode="auto">
                            <a:xfrm>
                              <a:off x="1480" y="1014"/>
                              <a:ext cx="5" cy="5"/>
                              <a:chOff x="1480" y="1014"/>
                              <a:chExt cx="5" cy="5"/>
                            </a:xfrm>
                          </p:grpSpPr>
                          <p:sp>
                            <p:nvSpPr>
                              <p:cNvPr id="426" name="AutoShape 1732"/>
                              <p:cNvSpPr>
                                <a:spLocks noChangeArrowheads="1"/>
                              </p:cNvSpPr>
                              <p:nvPr/>
                            </p:nvSpPr>
                            <p:spPr bwMode="auto">
                              <a:xfrm>
                                <a:off x="1484" y="1014"/>
                                <a:ext cx="1" cy="5"/>
                              </a:xfrm>
                              <a:prstGeom prst="roundRect">
                                <a:avLst>
                                  <a:gd name="adj" fmla="val 12495"/>
                                </a:avLst>
                              </a:prstGeom>
                              <a:solidFill>
                                <a:srgbClr val="009688"/>
                              </a:solidFill>
                              <a:ln w="12700">
                                <a:solidFill>
                                  <a:schemeClr val="tx1"/>
                                </a:solidFill>
                                <a:round/>
                                <a:headEnd/>
                                <a:tailEnd/>
                              </a:ln>
                            </p:spPr>
                            <p:txBody>
                              <a:bodyPr vert="eaVert" wrap="none" anchor="ctr"/>
                              <a:lstStyle/>
                              <a:p>
                                <a:endParaRPr lang="it-IT">
                                  <a:cs typeface="Times New Roman" pitchFamily="18" charset="0"/>
                                </a:endParaRPr>
                              </a:p>
                            </p:txBody>
                          </p:sp>
                          <p:sp>
                            <p:nvSpPr>
                              <p:cNvPr id="427" name="Line 1733"/>
                              <p:cNvSpPr>
                                <a:spLocks noChangeShapeType="1"/>
                              </p:cNvSpPr>
                              <p:nvPr/>
                            </p:nvSpPr>
                            <p:spPr bwMode="auto">
                              <a:xfrm>
                                <a:off x="1483" y="1015"/>
                                <a:ext cx="2" cy="1"/>
                              </a:xfrm>
                              <a:prstGeom prst="line">
                                <a:avLst/>
                              </a:prstGeom>
                              <a:noFill/>
                              <a:ln w="12700">
                                <a:solidFill>
                                  <a:schemeClr val="tx1"/>
                                </a:solidFill>
                                <a:round/>
                                <a:headEnd/>
                                <a:tailEnd/>
                              </a:ln>
                            </p:spPr>
                            <p:txBody>
                              <a:bodyPr wrap="none" anchor="ctr"/>
                              <a:lstStyle/>
                              <a:p>
                                <a:endParaRPr lang="it-IT"/>
                              </a:p>
                            </p:txBody>
                          </p:sp>
                          <p:sp>
                            <p:nvSpPr>
                              <p:cNvPr id="428" name="Line 1734"/>
                              <p:cNvSpPr>
                                <a:spLocks noChangeShapeType="1"/>
                              </p:cNvSpPr>
                              <p:nvPr/>
                            </p:nvSpPr>
                            <p:spPr bwMode="auto">
                              <a:xfrm>
                                <a:off x="1480" y="1014"/>
                                <a:ext cx="3" cy="2"/>
                              </a:xfrm>
                              <a:prstGeom prst="line">
                                <a:avLst/>
                              </a:prstGeom>
                              <a:noFill/>
                              <a:ln w="12700">
                                <a:solidFill>
                                  <a:schemeClr val="tx1"/>
                                </a:solidFill>
                                <a:round/>
                                <a:headEnd/>
                                <a:tailEnd/>
                              </a:ln>
                            </p:spPr>
                            <p:txBody>
                              <a:bodyPr wrap="none" anchor="ctr"/>
                              <a:lstStyle/>
                              <a:p>
                                <a:endParaRPr lang="it-IT"/>
                              </a:p>
                            </p:txBody>
                          </p:sp>
                        </p:grpSp>
                      </p:grpSp>
                    </p:grpSp>
                    <p:sp>
                      <p:nvSpPr>
                        <p:cNvPr id="414" name="Oval 1735"/>
                        <p:cNvSpPr>
                          <a:spLocks noChangeArrowheads="1"/>
                        </p:cNvSpPr>
                        <p:nvPr/>
                      </p:nvSpPr>
                      <p:spPr bwMode="auto">
                        <a:xfrm>
                          <a:off x="1247" y="585"/>
                          <a:ext cx="179" cy="170"/>
                        </a:xfrm>
                        <a:prstGeom prst="ellipse">
                          <a:avLst/>
                        </a:prstGeom>
                        <a:gradFill rotWithShape="0">
                          <a:gsLst>
                            <a:gs pos="0">
                              <a:srgbClr val="006B61"/>
                            </a:gs>
                            <a:gs pos="50000">
                              <a:srgbClr val="66A6A0"/>
                            </a:gs>
                            <a:gs pos="100000">
                              <a:srgbClr val="006B61"/>
                            </a:gs>
                          </a:gsLst>
                          <a:lin ang="18900000" scaled="1"/>
                        </a:gradFill>
                        <a:ln w="12700">
                          <a:solidFill>
                            <a:schemeClr val="tx1"/>
                          </a:solidFill>
                          <a:round/>
                          <a:headEnd/>
                          <a:tailEnd/>
                        </a:ln>
                      </p:spPr>
                      <p:txBody>
                        <a:bodyPr vert="eaVert" wrap="none" anchor="ctr"/>
                        <a:lstStyle/>
                        <a:p>
                          <a:endParaRPr lang="it-IT">
                            <a:cs typeface="Times New Roman" pitchFamily="18" charset="0"/>
                          </a:endParaRPr>
                        </a:p>
                      </p:txBody>
                    </p:sp>
                    <p:sp>
                      <p:nvSpPr>
                        <p:cNvPr id="415" name="Oval 1736"/>
                        <p:cNvSpPr>
                          <a:spLocks noChangeArrowheads="1"/>
                        </p:cNvSpPr>
                        <p:nvPr/>
                      </p:nvSpPr>
                      <p:spPr bwMode="auto">
                        <a:xfrm>
                          <a:off x="1306" y="646"/>
                          <a:ext cx="54" cy="48"/>
                        </a:xfrm>
                        <a:prstGeom prst="ellipse">
                          <a:avLst/>
                        </a:prstGeom>
                        <a:solidFill>
                          <a:srgbClr val="00B7A5"/>
                        </a:solidFill>
                        <a:ln w="12700">
                          <a:solidFill>
                            <a:schemeClr val="tx1"/>
                          </a:solidFill>
                          <a:round/>
                          <a:headEnd/>
                          <a:tailEnd/>
                        </a:ln>
                      </p:spPr>
                      <p:txBody>
                        <a:bodyPr vert="eaVert" wrap="none" anchor="ctr"/>
                        <a:lstStyle/>
                        <a:p>
                          <a:endParaRPr lang="it-IT">
                            <a:cs typeface="Times New Roman" pitchFamily="18" charset="0"/>
                          </a:endParaRPr>
                        </a:p>
                      </p:txBody>
                    </p:sp>
                    <p:sp>
                      <p:nvSpPr>
                        <p:cNvPr id="416" name="Freeform 1737"/>
                        <p:cNvSpPr>
                          <a:spLocks/>
                        </p:cNvSpPr>
                        <p:nvPr/>
                      </p:nvSpPr>
                      <p:spPr bwMode="auto">
                        <a:xfrm>
                          <a:off x="1224" y="516"/>
                          <a:ext cx="248" cy="304"/>
                        </a:xfrm>
                        <a:custGeom>
                          <a:avLst/>
                          <a:gdLst>
                            <a:gd name="T0" fmla="*/ 125 w 248"/>
                            <a:gd name="T1" fmla="*/ 0 h 304"/>
                            <a:gd name="T2" fmla="*/ 100 w 248"/>
                            <a:gd name="T3" fmla="*/ 163 h 304"/>
                            <a:gd name="T4" fmla="*/ 0 w 248"/>
                            <a:gd name="T5" fmla="*/ 300 h 304"/>
                            <a:gd name="T6" fmla="*/ 5 w 248"/>
                            <a:gd name="T7" fmla="*/ 303 h 304"/>
                            <a:gd name="T8" fmla="*/ 106 w 248"/>
                            <a:gd name="T9" fmla="*/ 165 h 304"/>
                            <a:gd name="T10" fmla="*/ 247 w 248"/>
                            <a:gd name="T11" fmla="*/ 77 h 304"/>
                            <a:gd name="T12" fmla="*/ 237 w 248"/>
                            <a:gd name="T13" fmla="*/ 64 h 304"/>
                            <a:gd name="T14" fmla="*/ 229 w 248"/>
                            <a:gd name="T15" fmla="*/ 55 h 304"/>
                            <a:gd name="T16" fmla="*/ 218 w 248"/>
                            <a:gd name="T17" fmla="*/ 42 h 304"/>
                            <a:gd name="T18" fmla="*/ 204 w 248"/>
                            <a:gd name="T19" fmla="*/ 32 h 304"/>
                            <a:gd name="T20" fmla="*/ 193 w 248"/>
                            <a:gd name="T21" fmla="*/ 25 h 304"/>
                            <a:gd name="T22" fmla="*/ 180 w 248"/>
                            <a:gd name="T23" fmla="*/ 17 h 304"/>
                            <a:gd name="T24" fmla="*/ 164 w 248"/>
                            <a:gd name="T25" fmla="*/ 11 h 304"/>
                            <a:gd name="T26" fmla="*/ 149 w 248"/>
                            <a:gd name="T27" fmla="*/ 5 h 304"/>
                            <a:gd name="T28" fmla="*/ 132 w 248"/>
                            <a:gd name="T29" fmla="*/ 1 h 304"/>
                            <a:gd name="T30" fmla="*/ 125 w 248"/>
                            <a:gd name="T31" fmla="*/ 0 h 3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8"/>
                            <a:gd name="T49" fmla="*/ 0 h 304"/>
                            <a:gd name="T50" fmla="*/ 248 w 248"/>
                            <a:gd name="T51" fmla="*/ 304 h 30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8" h="304">
                              <a:moveTo>
                                <a:pt x="125" y="0"/>
                              </a:moveTo>
                              <a:lnTo>
                                <a:pt x="100" y="163"/>
                              </a:lnTo>
                              <a:lnTo>
                                <a:pt x="0" y="300"/>
                              </a:lnTo>
                              <a:lnTo>
                                <a:pt x="5" y="303"/>
                              </a:lnTo>
                              <a:lnTo>
                                <a:pt x="106" y="165"/>
                              </a:lnTo>
                              <a:lnTo>
                                <a:pt x="247" y="77"/>
                              </a:lnTo>
                              <a:lnTo>
                                <a:pt x="237" y="64"/>
                              </a:lnTo>
                              <a:lnTo>
                                <a:pt x="229" y="55"/>
                              </a:lnTo>
                              <a:lnTo>
                                <a:pt x="218" y="42"/>
                              </a:lnTo>
                              <a:lnTo>
                                <a:pt x="204" y="32"/>
                              </a:lnTo>
                              <a:lnTo>
                                <a:pt x="193" y="25"/>
                              </a:lnTo>
                              <a:lnTo>
                                <a:pt x="180" y="17"/>
                              </a:lnTo>
                              <a:lnTo>
                                <a:pt x="164" y="11"/>
                              </a:lnTo>
                              <a:lnTo>
                                <a:pt x="149" y="5"/>
                              </a:lnTo>
                              <a:lnTo>
                                <a:pt x="132" y="1"/>
                              </a:lnTo>
                              <a:lnTo>
                                <a:pt x="125" y="0"/>
                              </a:lnTo>
                            </a:path>
                          </a:pathLst>
                        </a:custGeom>
                        <a:noFill/>
                        <a:ln w="25400" cap="rnd" cmpd="sng">
                          <a:solidFill>
                            <a:srgbClr val="000000"/>
                          </a:solidFill>
                          <a:prstDash val="solid"/>
                          <a:round/>
                          <a:headEnd type="none" w="med" len="med"/>
                          <a:tailEnd type="none" w="med" len="med"/>
                        </a:ln>
                      </p:spPr>
                      <p:txBody>
                        <a:bodyPr/>
                        <a:lstStyle/>
                        <a:p>
                          <a:endParaRPr lang="it-IT"/>
                        </a:p>
                      </p:txBody>
                    </p:sp>
                    <p:sp>
                      <p:nvSpPr>
                        <p:cNvPr id="417" name="Oval 1738"/>
                        <p:cNvSpPr>
                          <a:spLocks noChangeArrowheads="1"/>
                        </p:cNvSpPr>
                        <p:nvPr/>
                      </p:nvSpPr>
                      <p:spPr bwMode="auto">
                        <a:xfrm>
                          <a:off x="1212" y="811"/>
                          <a:ext cx="20" cy="22"/>
                        </a:xfrm>
                        <a:prstGeom prst="ellipse">
                          <a:avLst/>
                        </a:prstGeom>
                        <a:solidFill>
                          <a:srgbClr val="00B7A5"/>
                        </a:solidFill>
                        <a:ln w="12700">
                          <a:solidFill>
                            <a:schemeClr val="tx1"/>
                          </a:solidFill>
                          <a:round/>
                          <a:headEnd/>
                          <a:tailEnd/>
                        </a:ln>
                      </p:spPr>
                      <p:txBody>
                        <a:bodyPr vert="eaVert" wrap="none" anchor="ctr"/>
                        <a:lstStyle/>
                        <a:p>
                          <a:endParaRPr lang="it-IT">
                            <a:cs typeface="Times New Roman" pitchFamily="18" charset="0"/>
                          </a:endParaRPr>
                        </a:p>
                      </p:txBody>
                    </p:sp>
                  </p:grpSp>
                  <p:sp>
                    <p:nvSpPr>
                      <p:cNvPr id="186" name="Rectangle 1739"/>
                      <p:cNvSpPr>
                        <a:spLocks noChangeArrowheads="1"/>
                      </p:cNvSpPr>
                      <p:nvPr/>
                    </p:nvSpPr>
                    <p:spPr bwMode="auto">
                      <a:xfrm>
                        <a:off x="2883" y="1825"/>
                        <a:ext cx="35" cy="147"/>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87" name="Rectangle 1740"/>
                      <p:cNvSpPr>
                        <a:spLocks noChangeArrowheads="1"/>
                      </p:cNvSpPr>
                      <p:nvPr/>
                    </p:nvSpPr>
                    <p:spPr bwMode="auto">
                      <a:xfrm>
                        <a:off x="2577" y="1823"/>
                        <a:ext cx="28" cy="147"/>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188" name="Group 1741"/>
                      <p:cNvGrpSpPr>
                        <a:grpSpLocks/>
                      </p:cNvGrpSpPr>
                      <p:nvPr/>
                    </p:nvGrpSpPr>
                    <p:grpSpPr bwMode="auto">
                      <a:xfrm>
                        <a:off x="2607" y="1832"/>
                        <a:ext cx="82" cy="128"/>
                        <a:chOff x="1148" y="1011"/>
                        <a:chExt cx="106" cy="172"/>
                      </a:xfrm>
                    </p:grpSpPr>
                    <p:sp>
                      <p:nvSpPr>
                        <p:cNvPr id="404" name="Freeform 1742"/>
                        <p:cNvSpPr>
                          <a:spLocks/>
                        </p:cNvSpPr>
                        <p:nvPr/>
                      </p:nvSpPr>
                      <p:spPr bwMode="auto">
                        <a:xfrm>
                          <a:off x="1148" y="1011"/>
                          <a:ext cx="106" cy="172"/>
                        </a:xfrm>
                        <a:custGeom>
                          <a:avLst/>
                          <a:gdLst>
                            <a:gd name="T0" fmla="*/ 104 w 106"/>
                            <a:gd name="T1" fmla="*/ 0 h 172"/>
                            <a:gd name="T2" fmla="*/ 55 w 106"/>
                            <a:gd name="T3" fmla="*/ 34 h 172"/>
                            <a:gd name="T4" fmla="*/ 23 w 106"/>
                            <a:gd name="T5" fmla="*/ 34 h 172"/>
                            <a:gd name="T6" fmla="*/ 0 w 106"/>
                            <a:gd name="T7" fmla="*/ 7 h 172"/>
                            <a:gd name="T8" fmla="*/ 0 w 106"/>
                            <a:gd name="T9" fmla="*/ 171 h 172"/>
                            <a:gd name="T10" fmla="*/ 27 w 106"/>
                            <a:gd name="T11" fmla="*/ 139 h 172"/>
                            <a:gd name="T12" fmla="*/ 56 w 106"/>
                            <a:gd name="T13" fmla="*/ 139 h 172"/>
                            <a:gd name="T14" fmla="*/ 105 w 106"/>
                            <a:gd name="T15" fmla="*/ 165 h 172"/>
                            <a:gd name="T16" fmla="*/ 104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04" y="0"/>
                              </a:moveTo>
                              <a:lnTo>
                                <a:pt x="55" y="34"/>
                              </a:lnTo>
                              <a:lnTo>
                                <a:pt x="23" y="34"/>
                              </a:lnTo>
                              <a:lnTo>
                                <a:pt x="0" y="7"/>
                              </a:lnTo>
                              <a:lnTo>
                                <a:pt x="0" y="171"/>
                              </a:lnTo>
                              <a:lnTo>
                                <a:pt x="27" y="139"/>
                              </a:lnTo>
                              <a:lnTo>
                                <a:pt x="56" y="139"/>
                              </a:lnTo>
                              <a:lnTo>
                                <a:pt x="105" y="165"/>
                              </a:lnTo>
                              <a:lnTo>
                                <a:pt x="104"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405" name="Line 1743"/>
                        <p:cNvSpPr>
                          <a:spLocks noChangeShapeType="1"/>
                        </p:cNvSpPr>
                        <p:nvPr/>
                      </p:nvSpPr>
                      <p:spPr bwMode="auto">
                        <a:xfrm>
                          <a:off x="1168" y="1045"/>
                          <a:ext cx="0" cy="106"/>
                        </a:xfrm>
                        <a:prstGeom prst="line">
                          <a:avLst/>
                        </a:prstGeom>
                        <a:noFill/>
                        <a:ln w="12700">
                          <a:solidFill>
                            <a:schemeClr val="tx1"/>
                          </a:solidFill>
                          <a:round/>
                          <a:headEnd/>
                          <a:tailEnd/>
                        </a:ln>
                      </p:spPr>
                      <p:txBody>
                        <a:bodyPr wrap="none" anchor="ctr"/>
                        <a:lstStyle/>
                        <a:p>
                          <a:endParaRPr lang="it-IT"/>
                        </a:p>
                      </p:txBody>
                    </p:sp>
                  </p:grpSp>
                  <p:grpSp>
                    <p:nvGrpSpPr>
                      <p:cNvPr id="189" name="Group 1744"/>
                      <p:cNvGrpSpPr>
                        <a:grpSpLocks/>
                      </p:cNvGrpSpPr>
                      <p:nvPr/>
                    </p:nvGrpSpPr>
                    <p:grpSpPr bwMode="auto">
                      <a:xfrm>
                        <a:off x="2801" y="1832"/>
                        <a:ext cx="82" cy="128"/>
                        <a:chOff x="1398" y="1011"/>
                        <a:chExt cx="106" cy="172"/>
                      </a:xfrm>
                    </p:grpSpPr>
                    <p:sp>
                      <p:nvSpPr>
                        <p:cNvPr id="402" name="Freeform 1745"/>
                        <p:cNvSpPr>
                          <a:spLocks/>
                        </p:cNvSpPr>
                        <p:nvPr/>
                      </p:nvSpPr>
                      <p:spPr bwMode="auto">
                        <a:xfrm>
                          <a:off x="1398" y="1011"/>
                          <a:ext cx="106" cy="172"/>
                        </a:xfrm>
                        <a:custGeom>
                          <a:avLst/>
                          <a:gdLst>
                            <a:gd name="T0" fmla="*/ 1 w 106"/>
                            <a:gd name="T1" fmla="*/ 0 h 172"/>
                            <a:gd name="T2" fmla="*/ 50 w 106"/>
                            <a:gd name="T3" fmla="*/ 34 h 172"/>
                            <a:gd name="T4" fmla="*/ 82 w 106"/>
                            <a:gd name="T5" fmla="*/ 34 h 172"/>
                            <a:gd name="T6" fmla="*/ 105 w 106"/>
                            <a:gd name="T7" fmla="*/ 7 h 172"/>
                            <a:gd name="T8" fmla="*/ 105 w 106"/>
                            <a:gd name="T9" fmla="*/ 171 h 172"/>
                            <a:gd name="T10" fmla="*/ 78 w 106"/>
                            <a:gd name="T11" fmla="*/ 139 h 172"/>
                            <a:gd name="T12" fmla="*/ 49 w 106"/>
                            <a:gd name="T13" fmla="*/ 139 h 172"/>
                            <a:gd name="T14" fmla="*/ 0 w 106"/>
                            <a:gd name="T15" fmla="*/ 165 h 172"/>
                            <a:gd name="T16" fmla="*/ 1 w 106"/>
                            <a:gd name="T17" fmla="*/ 0 h 1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6"/>
                            <a:gd name="T28" fmla="*/ 0 h 172"/>
                            <a:gd name="T29" fmla="*/ 106 w 106"/>
                            <a:gd name="T30" fmla="*/ 172 h 1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6" h="172">
                              <a:moveTo>
                                <a:pt x="1" y="0"/>
                              </a:moveTo>
                              <a:lnTo>
                                <a:pt x="50" y="34"/>
                              </a:lnTo>
                              <a:lnTo>
                                <a:pt x="82" y="34"/>
                              </a:lnTo>
                              <a:lnTo>
                                <a:pt x="105" y="7"/>
                              </a:lnTo>
                              <a:lnTo>
                                <a:pt x="105" y="171"/>
                              </a:lnTo>
                              <a:lnTo>
                                <a:pt x="78" y="139"/>
                              </a:lnTo>
                              <a:lnTo>
                                <a:pt x="49" y="139"/>
                              </a:lnTo>
                              <a:lnTo>
                                <a:pt x="0" y="165"/>
                              </a:lnTo>
                              <a:lnTo>
                                <a:pt x="1" y="0"/>
                              </a:lnTo>
                            </a:path>
                          </a:pathLst>
                        </a:custGeom>
                        <a:gradFill rotWithShape="0">
                          <a:gsLst>
                            <a:gs pos="0">
                              <a:srgbClr val="4CB5AB"/>
                            </a:gs>
                            <a:gs pos="100000">
                              <a:srgbClr val="009688"/>
                            </a:gs>
                          </a:gsLst>
                          <a:lin ang="5400000" scaled="1"/>
                        </a:gradFill>
                        <a:ln w="12700" cap="rnd" cmpd="sng">
                          <a:solidFill>
                            <a:schemeClr val="tx1"/>
                          </a:solidFill>
                          <a:prstDash val="solid"/>
                          <a:round/>
                          <a:headEnd type="none" w="med" len="med"/>
                          <a:tailEnd type="none" w="med" len="med"/>
                        </a:ln>
                      </p:spPr>
                      <p:txBody>
                        <a:bodyPr/>
                        <a:lstStyle/>
                        <a:p>
                          <a:endParaRPr lang="it-IT"/>
                        </a:p>
                      </p:txBody>
                    </p:sp>
                    <p:sp>
                      <p:nvSpPr>
                        <p:cNvPr id="403" name="Line 1746"/>
                        <p:cNvSpPr>
                          <a:spLocks noChangeShapeType="1"/>
                        </p:cNvSpPr>
                        <p:nvPr/>
                      </p:nvSpPr>
                      <p:spPr bwMode="auto">
                        <a:xfrm>
                          <a:off x="1482" y="1045"/>
                          <a:ext cx="0" cy="106"/>
                        </a:xfrm>
                        <a:prstGeom prst="line">
                          <a:avLst/>
                        </a:prstGeom>
                        <a:noFill/>
                        <a:ln w="12700">
                          <a:solidFill>
                            <a:schemeClr val="tx1"/>
                          </a:solidFill>
                          <a:round/>
                          <a:headEnd/>
                          <a:tailEnd/>
                        </a:ln>
                      </p:spPr>
                      <p:txBody>
                        <a:bodyPr wrap="none" anchor="ctr"/>
                        <a:lstStyle/>
                        <a:p>
                          <a:endParaRPr lang="it-IT"/>
                        </a:p>
                      </p:txBody>
                    </p:sp>
                  </p:grpSp>
                  <p:sp>
                    <p:nvSpPr>
                      <p:cNvPr id="190" name="Oval 1747"/>
                      <p:cNvSpPr>
                        <a:spLocks noChangeArrowheads="1"/>
                      </p:cNvSpPr>
                      <p:nvPr/>
                    </p:nvSpPr>
                    <p:spPr bwMode="auto">
                      <a:xfrm>
                        <a:off x="2658" y="1815"/>
                        <a:ext cx="172" cy="155"/>
                      </a:xfrm>
                      <a:prstGeom prst="ellipse">
                        <a:avLst/>
                      </a:prstGeom>
                      <a:gradFill rotWithShape="0">
                        <a:gsLst>
                          <a:gs pos="0">
                            <a:srgbClr val="006B61"/>
                          </a:gs>
                          <a:gs pos="50000">
                            <a:srgbClr val="4C9790"/>
                          </a:gs>
                          <a:gs pos="100000">
                            <a:srgbClr val="006B61"/>
                          </a:gs>
                        </a:gsLst>
                        <a:lin ang="18900000" scaled="1"/>
                      </a:gradFill>
                      <a:ln w="12700">
                        <a:solidFill>
                          <a:schemeClr val="tx1"/>
                        </a:solidFill>
                        <a:round/>
                        <a:headEnd/>
                        <a:tailEnd/>
                      </a:ln>
                    </p:spPr>
                    <p:txBody>
                      <a:bodyPr wrap="none" anchor="ctr"/>
                      <a:lstStyle/>
                      <a:p>
                        <a:endParaRPr lang="it-IT">
                          <a:cs typeface="Times New Roman" pitchFamily="18" charset="0"/>
                        </a:endParaRPr>
                      </a:p>
                    </p:txBody>
                  </p:sp>
                  <p:sp>
                    <p:nvSpPr>
                      <p:cNvPr id="191" name="Oval 1748"/>
                      <p:cNvSpPr>
                        <a:spLocks noChangeArrowheads="1"/>
                      </p:cNvSpPr>
                      <p:nvPr/>
                    </p:nvSpPr>
                    <p:spPr bwMode="auto">
                      <a:xfrm>
                        <a:off x="2730" y="1882"/>
                        <a:ext cx="26" cy="23"/>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grpSp>
                    <p:nvGrpSpPr>
                      <p:cNvPr id="192" name="Group 1749"/>
                      <p:cNvGrpSpPr>
                        <a:grpSpLocks/>
                      </p:cNvGrpSpPr>
                      <p:nvPr/>
                    </p:nvGrpSpPr>
                    <p:grpSpPr bwMode="auto">
                      <a:xfrm>
                        <a:off x="2608" y="1814"/>
                        <a:ext cx="19" cy="143"/>
                        <a:chOff x="1149" y="1001"/>
                        <a:chExt cx="24" cy="194"/>
                      </a:xfrm>
                    </p:grpSpPr>
                    <p:grpSp>
                      <p:nvGrpSpPr>
                        <p:cNvPr id="336" name="Group 1750"/>
                        <p:cNvGrpSpPr>
                          <a:grpSpLocks/>
                        </p:cNvGrpSpPr>
                        <p:nvPr/>
                      </p:nvGrpSpPr>
                      <p:grpSpPr bwMode="auto">
                        <a:xfrm>
                          <a:off x="1149" y="1109"/>
                          <a:ext cx="24" cy="23"/>
                          <a:chOff x="1149" y="1109"/>
                          <a:chExt cx="24" cy="23"/>
                        </a:xfrm>
                      </p:grpSpPr>
                      <p:grpSp>
                        <p:nvGrpSpPr>
                          <p:cNvPr id="392" name="Group 1751"/>
                          <p:cNvGrpSpPr>
                            <a:grpSpLocks/>
                          </p:cNvGrpSpPr>
                          <p:nvPr/>
                        </p:nvGrpSpPr>
                        <p:grpSpPr bwMode="auto">
                          <a:xfrm>
                            <a:off x="1149" y="1109"/>
                            <a:ext cx="16" cy="23"/>
                            <a:chOff x="1149" y="1109"/>
                            <a:chExt cx="16" cy="23"/>
                          </a:xfrm>
                        </p:grpSpPr>
                        <p:sp>
                          <p:nvSpPr>
                            <p:cNvPr id="397" name="Rectangle 1752"/>
                            <p:cNvSpPr>
                              <a:spLocks noChangeArrowheads="1"/>
                            </p:cNvSpPr>
                            <p:nvPr/>
                          </p:nvSpPr>
                          <p:spPr bwMode="auto">
                            <a:xfrm>
                              <a:off x="1154" y="1116"/>
                              <a:ext cx="6"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98" name="Oval 1753"/>
                            <p:cNvSpPr>
                              <a:spLocks noChangeArrowheads="1"/>
                            </p:cNvSpPr>
                            <p:nvPr/>
                          </p:nvSpPr>
                          <p:spPr bwMode="auto">
                            <a:xfrm>
                              <a:off x="1158" y="1118"/>
                              <a:ext cx="6"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99" name="Freeform 1754"/>
                            <p:cNvSpPr>
                              <a:spLocks/>
                            </p:cNvSpPr>
                            <p:nvPr/>
                          </p:nvSpPr>
                          <p:spPr bwMode="auto">
                            <a:xfrm>
                              <a:off x="1149" y="1109"/>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400" name="Freeform 1755"/>
                            <p:cNvSpPr>
                              <a:spLocks/>
                            </p:cNvSpPr>
                            <p:nvPr/>
                          </p:nvSpPr>
                          <p:spPr bwMode="auto">
                            <a:xfrm>
                              <a:off x="1149" y="1126"/>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401" name="Freeform 1756"/>
                            <p:cNvSpPr>
                              <a:spLocks/>
                            </p:cNvSpPr>
                            <p:nvPr/>
                          </p:nvSpPr>
                          <p:spPr bwMode="auto">
                            <a:xfrm>
                              <a:off x="1149" y="110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393" name="Group 1757"/>
                          <p:cNvGrpSpPr>
                            <a:grpSpLocks/>
                          </p:cNvGrpSpPr>
                          <p:nvPr/>
                        </p:nvGrpSpPr>
                        <p:grpSpPr bwMode="auto">
                          <a:xfrm>
                            <a:off x="1160" y="1117"/>
                            <a:ext cx="13" cy="5"/>
                            <a:chOff x="1160" y="1117"/>
                            <a:chExt cx="13" cy="5"/>
                          </a:xfrm>
                        </p:grpSpPr>
                        <p:sp>
                          <p:nvSpPr>
                            <p:cNvPr id="394" name="AutoShape 1758"/>
                            <p:cNvSpPr>
                              <a:spLocks noChangeArrowheads="1"/>
                            </p:cNvSpPr>
                            <p:nvPr/>
                          </p:nvSpPr>
                          <p:spPr bwMode="auto">
                            <a:xfrm>
                              <a:off x="1167" y="1117"/>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95" name="Line 1759"/>
                            <p:cNvSpPr>
                              <a:spLocks noChangeShapeType="1"/>
                            </p:cNvSpPr>
                            <p:nvPr/>
                          </p:nvSpPr>
                          <p:spPr bwMode="auto">
                            <a:xfrm flipH="1">
                              <a:off x="1160" y="1118"/>
                              <a:ext cx="11" cy="3"/>
                            </a:xfrm>
                            <a:prstGeom prst="line">
                              <a:avLst/>
                            </a:prstGeom>
                            <a:noFill/>
                            <a:ln w="12700">
                              <a:solidFill>
                                <a:schemeClr val="tx1"/>
                              </a:solidFill>
                              <a:round/>
                              <a:headEnd/>
                              <a:tailEnd/>
                            </a:ln>
                          </p:spPr>
                          <p:txBody>
                            <a:bodyPr wrap="none" anchor="ctr"/>
                            <a:lstStyle/>
                            <a:p>
                              <a:endParaRPr lang="it-IT"/>
                            </a:p>
                          </p:txBody>
                        </p:sp>
                        <p:sp>
                          <p:nvSpPr>
                            <p:cNvPr id="396" name="Line 1760"/>
                            <p:cNvSpPr>
                              <a:spLocks noChangeShapeType="1"/>
                            </p:cNvSpPr>
                            <p:nvPr/>
                          </p:nvSpPr>
                          <p:spPr bwMode="auto">
                            <a:xfrm flipH="1">
                              <a:off x="1163" y="1118"/>
                              <a:ext cx="10" cy="4"/>
                            </a:xfrm>
                            <a:prstGeom prst="line">
                              <a:avLst/>
                            </a:prstGeom>
                            <a:noFill/>
                            <a:ln w="12700">
                              <a:solidFill>
                                <a:schemeClr val="tx1"/>
                              </a:solidFill>
                              <a:round/>
                              <a:headEnd/>
                              <a:tailEnd/>
                            </a:ln>
                          </p:spPr>
                          <p:txBody>
                            <a:bodyPr wrap="none" anchor="ctr"/>
                            <a:lstStyle/>
                            <a:p>
                              <a:endParaRPr lang="it-IT"/>
                            </a:p>
                          </p:txBody>
                        </p:sp>
                      </p:grpSp>
                    </p:grpSp>
                    <p:grpSp>
                      <p:nvGrpSpPr>
                        <p:cNvPr id="337" name="Group 1761"/>
                        <p:cNvGrpSpPr>
                          <a:grpSpLocks/>
                        </p:cNvGrpSpPr>
                        <p:nvPr/>
                      </p:nvGrpSpPr>
                      <p:grpSpPr bwMode="auto">
                        <a:xfrm>
                          <a:off x="1149" y="1067"/>
                          <a:ext cx="23" cy="22"/>
                          <a:chOff x="1149" y="1067"/>
                          <a:chExt cx="23" cy="22"/>
                        </a:xfrm>
                      </p:grpSpPr>
                      <p:grpSp>
                        <p:nvGrpSpPr>
                          <p:cNvPr id="382" name="Group 1762"/>
                          <p:cNvGrpSpPr>
                            <a:grpSpLocks/>
                          </p:cNvGrpSpPr>
                          <p:nvPr/>
                        </p:nvGrpSpPr>
                        <p:grpSpPr bwMode="auto">
                          <a:xfrm>
                            <a:off x="1149" y="1067"/>
                            <a:ext cx="16" cy="22"/>
                            <a:chOff x="1149" y="1067"/>
                            <a:chExt cx="16" cy="22"/>
                          </a:xfrm>
                        </p:grpSpPr>
                        <p:sp>
                          <p:nvSpPr>
                            <p:cNvPr id="387" name="Rectangle 1763"/>
                            <p:cNvSpPr>
                              <a:spLocks noChangeArrowheads="1"/>
                            </p:cNvSpPr>
                            <p:nvPr/>
                          </p:nvSpPr>
                          <p:spPr bwMode="auto">
                            <a:xfrm>
                              <a:off x="1154" y="1074"/>
                              <a:ext cx="6"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88" name="Oval 1764"/>
                            <p:cNvSpPr>
                              <a:spLocks noChangeArrowheads="1"/>
                            </p:cNvSpPr>
                            <p:nvPr/>
                          </p:nvSpPr>
                          <p:spPr bwMode="auto">
                            <a:xfrm>
                              <a:off x="1160" y="1076"/>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89" name="Freeform 1765"/>
                            <p:cNvSpPr>
                              <a:spLocks/>
                            </p:cNvSpPr>
                            <p:nvPr/>
                          </p:nvSpPr>
                          <p:spPr bwMode="auto">
                            <a:xfrm>
                              <a:off x="1149" y="1067"/>
                              <a:ext cx="11" cy="22"/>
                            </a:xfrm>
                            <a:custGeom>
                              <a:avLst/>
                              <a:gdLst>
                                <a:gd name="T0" fmla="*/ 9 w 11"/>
                                <a:gd name="T1" fmla="*/ 0 h 22"/>
                                <a:gd name="T2" fmla="*/ 0 w 11"/>
                                <a:gd name="T3" fmla="*/ 0 h 22"/>
                                <a:gd name="T4" fmla="*/ 0 w 11"/>
                                <a:gd name="T5" fmla="*/ 21 h 22"/>
                                <a:gd name="T6" fmla="*/ 10 w 11"/>
                                <a:gd name="T7" fmla="*/ 21 h 22"/>
                                <a:gd name="T8" fmla="*/ 10 w 11"/>
                                <a:gd name="T9" fmla="*/ 21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9" y="0"/>
                                  </a:moveTo>
                                  <a:lnTo>
                                    <a:pt x="0" y="0"/>
                                  </a:lnTo>
                                  <a:lnTo>
                                    <a:pt x="0" y="21"/>
                                  </a:lnTo>
                                  <a:lnTo>
                                    <a:pt x="1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390" name="Freeform 1766"/>
                            <p:cNvSpPr>
                              <a:spLocks/>
                            </p:cNvSpPr>
                            <p:nvPr/>
                          </p:nvSpPr>
                          <p:spPr bwMode="auto">
                            <a:xfrm>
                              <a:off x="1149" y="1083"/>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391" name="Freeform 1767"/>
                            <p:cNvSpPr>
                              <a:spLocks/>
                            </p:cNvSpPr>
                            <p:nvPr/>
                          </p:nvSpPr>
                          <p:spPr bwMode="auto">
                            <a:xfrm>
                              <a:off x="1149" y="1067"/>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383" name="Group 1768"/>
                          <p:cNvGrpSpPr>
                            <a:grpSpLocks/>
                          </p:cNvGrpSpPr>
                          <p:nvPr/>
                        </p:nvGrpSpPr>
                        <p:grpSpPr bwMode="auto">
                          <a:xfrm>
                            <a:off x="1160" y="1076"/>
                            <a:ext cx="12" cy="5"/>
                            <a:chOff x="1160" y="1076"/>
                            <a:chExt cx="12" cy="5"/>
                          </a:xfrm>
                        </p:grpSpPr>
                        <p:sp>
                          <p:nvSpPr>
                            <p:cNvPr id="384" name="AutoShape 1769"/>
                            <p:cNvSpPr>
                              <a:spLocks noChangeArrowheads="1"/>
                            </p:cNvSpPr>
                            <p:nvPr/>
                          </p:nvSpPr>
                          <p:spPr bwMode="auto">
                            <a:xfrm>
                              <a:off x="1166" y="1076"/>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85" name="Line 1770"/>
                            <p:cNvSpPr>
                              <a:spLocks noChangeShapeType="1"/>
                            </p:cNvSpPr>
                            <p:nvPr/>
                          </p:nvSpPr>
                          <p:spPr bwMode="auto">
                            <a:xfrm flipH="1">
                              <a:off x="1160" y="1078"/>
                              <a:ext cx="11" cy="1"/>
                            </a:xfrm>
                            <a:prstGeom prst="line">
                              <a:avLst/>
                            </a:prstGeom>
                            <a:noFill/>
                            <a:ln w="12700">
                              <a:solidFill>
                                <a:schemeClr val="tx1"/>
                              </a:solidFill>
                              <a:round/>
                              <a:headEnd/>
                              <a:tailEnd/>
                            </a:ln>
                          </p:spPr>
                          <p:txBody>
                            <a:bodyPr wrap="none" anchor="ctr"/>
                            <a:lstStyle/>
                            <a:p>
                              <a:endParaRPr lang="it-IT"/>
                            </a:p>
                          </p:txBody>
                        </p:sp>
                        <p:sp>
                          <p:nvSpPr>
                            <p:cNvPr id="386" name="Line 1771"/>
                            <p:cNvSpPr>
                              <a:spLocks noChangeShapeType="1"/>
                            </p:cNvSpPr>
                            <p:nvPr/>
                          </p:nvSpPr>
                          <p:spPr bwMode="auto">
                            <a:xfrm flipH="1">
                              <a:off x="1163" y="1076"/>
                              <a:ext cx="9" cy="3"/>
                            </a:xfrm>
                            <a:prstGeom prst="line">
                              <a:avLst/>
                            </a:prstGeom>
                            <a:noFill/>
                            <a:ln w="12700">
                              <a:solidFill>
                                <a:schemeClr val="tx1"/>
                              </a:solidFill>
                              <a:round/>
                              <a:headEnd/>
                              <a:tailEnd/>
                            </a:ln>
                          </p:spPr>
                          <p:txBody>
                            <a:bodyPr wrap="none" anchor="ctr"/>
                            <a:lstStyle/>
                            <a:p>
                              <a:endParaRPr lang="it-IT"/>
                            </a:p>
                          </p:txBody>
                        </p:sp>
                      </p:grpSp>
                    </p:grpSp>
                    <p:grpSp>
                      <p:nvGrpSpPr>
                        <p:cNvPr id="338" name="Group 1772"/>
                        <p:cNvGrpSpPr>
                          <a:grpSpLocks/>
                        </p:cNvGrpSpPr>
                        <p:nvPr/>
                      </p:nvGrpSpPr>
                      <p:grpSpPr bwMode="auto">
                        <a:xfrm>
                          <a:off x="1149" y="1171"/>
                          <a:ext cx="23" cy="24"/>
                          <a:chOff x="1149" y="1171"/>
                          <a:chExt cx="23" cy="24"/>
                        </a:xfrm>
                      </p:grpSpPr>
                      <p:grpSp>
                        <p:nvGrpSpPr>
                          <p:cNvPr id="372" name="Group 1773"/>
                          <p:cNvGrpSpPr>
                            <a:grpSpLocks/>
                          </p:cNvGrpSpPr>
                          <p:nvPr/>
                        </p:nvGrpSpPr>
                        <p:grpSpPr bwMode="auto">
                          <a:xfrm>
                            <a:off x="1149" y="1171"/>
                            <a:ext cx="16" cy="24"/>
                            <a:chOff x="1149" y="1171"/>
                            <a:chExt cx="16" cy="24"/>
                          </a:xfrm>
                        </p:grpSpPr>
                        <p:sp>
                          <p:nvSpPr>
                            <p:cNvPr id="377" name="Rectangle 1774"/>
                            <p:cNvSpPr>
                              <a:spLocks noChangeArrowheads="1"/>
                            </p:cNvSpPr>
                            <p:nvPr/>
                          </p:nvSpPr>
                          <p:spPr bwMode="auto">
                            <a:xfrm>
                              <a:off x="1154" y="1180"/>
                              <a:ext cx="6"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78" name="Oval 1775"/>
                            <p:cNvSpPr>
                              <a:spLocks noChangeArrowheads="1"/>
                            </p:cNvSpPr>
                            <p:nvPr/>
                          </p:nvSpPr>
                          <p:spPr bwMode="auto">
                            <a:xfrm>
                              <a:off x="1160" y="1182"/>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79" name="Freeform 1776"/>
                            <p:cNvSpPr>
                              <a:spLocks/>
                            </p:cNvSpPr>
                            <p:nvPr/>
                          </p:nvSpPr>
                          <p:spPr bwMode="auto">
                            <a:xfrm>
                              <a:off x="1149" y="1171"/>
                              <a:ext cx="11" cy="24"/>
                            </a:xfrm>
                            <a:custGeom>
                              <a:avLst/>
                              <a:gdLst>
                                <a:gd name="T0" fmla="*/ 9 w 11"/>
                                <a:gd name="T1" fmla="*/ 0 h 24"/>
                                <a:gd name="T2" fmla="*/ 0 w 11"/>
                                <a:gd name="T3" fmla="*/ 0 h 24"/>
                                <a:gd name="T4" fmla="*/ 0 w 11"/>
                                <a:gd name="T5" fmla="*/ 23 h 24"/>
                                <a:gd name="T6" fmla="*/ 10 w 11"/>
                                <a:gd name="T7" fmla="*/ 23 h 24"/>
                                <a:gd name="T8" fmla="*/ 10 w 11"/>
                                <a:gd name="T9" fmla="*/ 23 h 24"/>
                                <a:gd name="T10" fmla="*/ 0 60000 65536"/>
                                <a:gd name="T11" fmla="*/ 0 60000 65536"/>
                                <a:gd name="T12" fmla="*/ 0 60000 65536"/>
                                <a:gd name="T13" fmla="*/ 0 60000 65536"/>
                                <a:gd name="T14" fmla="*/ 0 60000 65536"/>
                                <a:gd name="T15" fmla="*/ 0 w 11"/>
                                <a:gd name="T16" fmla="*/ 0 h 24"/>
                                <a:gd name="T17" fmla="*/ 11 w 11"/>
                                <a:gd name="T18" fmla="*/ 24 h 24"/>
                              </a:gdLst>
                              <a:ahLst/>
                              <a:cxnLst>
                                <a:cxn ang="T10">
                                  <a:pos x="T0" y="T1"/>
                                </a:cxn>
                                <a:cxn ang="T11">
                                  <a:pos x="T2" y="T3"/>
                                </a:cxn>
                                <a:cxn ang="T12">
                                  <a:pos x="T4" y="T5"/>
                                </a:cxn>
                                <a:cxn ang="T13">
                                  <a:pos x="T6" y="T7"/>
                                </a:cxn>
                                <a:cxn ang="T14">
                                  <a:pos x="T8" y="T9"/>
                                </a:cxn>
                              </a:cxnLst>
                              <a:rect l="T15" t="T16" r="T17" b="T18"/>
                              <a:pathLst>
                                <a:path w="11" h="24">
                                  <a:moveTo>
                                    <a:pt x="9" y="0"/>
                                  </a:moveTo>
                                  <a:lnTo>
                                    <a:pt x="0" y="0"/>
                                  </a:lnTo>
                                  <a:lnTo>
                                    <a:pt x="0" y="23"/>
                                  </a:lnTo>
                                  <a:lnTo>
                                    <a:pt x="1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380" name="Freeform 1777"/>
                            <p:cNvSpPr>
                              <a:spLocks/>
                            </p:cNvSpPr>
                            <p:nvPr/>
                          </p:nvSpPr>
                          <p:spPr bwMode="auto">
                            <a:xfrm>
                              <a:off x="1149" y="1189"/>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381" name="Freeform 1778"/>
                            <p:cNvSpPr>
                              <a:spLocks/>
                            </p:cNvSpPr>
                            <p:nvPr/>
                          </p:nvSpPr>
                          <p:spPr bwMode="auto">
                            <a:xfrm>
                              <a:off x="1149" y="1171"/>
                              <a:ext cx="16" cy="8"/>
                            </a:xfrm>
                            <a:custGeom>
                              <a:avLst/>
                              <a:gdLst>
                                <a:gd name="T0" fmla="*/ 0 w 16"/>
                                <a:gd name="T1" fmla="*/ 7 h 8"/>
                                <a:gd name="T2" fmla="*/ 12 w 16"/>
                                <a:gd name="T3" fmla="*/ 7 h 8"/>
                                <a:gd name="T4" fmla="*/ 13 w 16"/>
                                <a:gd name="T5" fmla="*/ 7 h 8"/>
                                <a:gd name="T6" fmla="*/ 14 w 16"/>
                                <a:gd name="T7" fmla="*/ 6 h 8"/>
                                <a:gd name="T8" fmla="*/ 15 w 16"/>
                                <a:gd name="T9" fmla="*/ 5 h 8"/>
                                <a:gd name="T10" fmla="*/ 15 w 16"/>
                                <a:gd name="T11" fmla="*/ 4 h 8"/>
                                <a:gd name="T12" fmla="*/ 15 w 16"/>
                                <a:gd name="T13" fmla="*/ 3 h 8"/>
                                <a:gd name="T14" fmla="*/ 14 w 16"/>
                                <a:gd name="T15" fmla="*/ 1 h 8"/>
                                <a:gd name="T16" fmla="*/ 14 w 16"/>
                                <a:gd name="T17" fmla="*/ 1 h 8"/>
                                <a:gd name="T18" fmla="*/ 13 w 16"/>
                                <a:gd name="T19" fmla="*/ 0 h 8"/>
                                <a:gd name="T20" fmla="*/ 12 w 16"/>
                                <a:gd name="T21" fmla="*/ 0 h 8"/>
                                <a:gd name="T22" fmla="*/ 0 w 16"/>
                                <a:gd name="T23" fmla="*/ 0 h 8"/>
                                <a:gd name="T24" fmla="*/ 0 w 16"/>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8"/>
                                <a:gd name="T41" fmla="*/ 16 w 16"/>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8">
                                  <a:moveTo>
                                    <a:pt x="0" y="7"/>
                                  </a:moveTo>
                                  <a:lnTo>
                                    <a:pt x="12" y="7"/>
                                  </a:lnTo>
                                  <a:lnTo>
                                    <a:pt x="13" y="7"/>
                                  </a:lnTo>
                                  <a:lnTo>
                                    <a:pt x="14" y="6"/>
                                  </a:lnTo>
                                  <a:lnTo>
                                    <a:pt x="15" y="5"/>
                                  </a:lnTo>
                                  <a:lnTo>
                                    <a:pt x="15" y="4"/>
                                  </a:lnTo>
                                  <a:lnTo>
                                    <a:pt x="15" y="3"/>
                                  </a:lnTo>
                                  <a:lnTo>
                                    <a:pt x="14" y="1"/>
                                  </a:lnTo>
                                  <a:lnTo>
                                    <a:pt x="13" y="0"/>
                                  </a:lnTo>
                                  <a:lnTo>
                                    <a:pt x="12" y="0"/>
                                  </a:lnTo>
                                  <a:lnTo>
                                    <a:pt x="0" y="0"/>
                                  </a:lnTo>
                                  <a:lnTo>
                                    <a:pt x="0"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373" name="Group 1779"/>
                          <p:cNvGrpSpPr>
                            <a:grpSpLocks/>
                          </p:cNvGrpSpPr>
                          <p:nvPr/>
                        </p:nvGrpSpPr>
                        <p:grpSpPr bwMode="auto">
                          <a:xfrm>
                            <a:off x="1160" y="1181"/>
                            <a:ext cx="12" cy="4"/>
                            <a:chOff x="1160" y="1181"/>
                            <a:chExt cx="12" cy="4"/>
                          </a:xfrm>
                        </p:grpSpPr>
                        <p:sp>
                          <p:nvSpPr>
                            <p:cNvPr id="374" name="AutoShape 1780"/>
                            <p:cNvSpPr>
                              <a:spLocks noChangeArrowheads="1"/>
                            </p:cNvSpPr>
                            <p:nvPr/>
                          </p:nvSpPr>
                          <p:spPr bwMode="auto">
                            <a:xfrm>
                              <a:off x="1166" y="1181"/>
                              <a:ext cx="1" cy="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75" name="Line 1781"/>
                            <p:cNvSpPr>
                              <a:spLocks noChangeShapeType="1"/>
                            </p:cNvSpPr>
                            <p:nvPr/>
                          </p:nvSpPr>
                          <p:spPr bwMode="auto">
                            <a:xfrm flipH="1">
                              <a:off x="1160" y="1182"/>
                              <a:ext cx="11" cy="3"/>
                            </a:xfrm>
                            <a:prstGeom prst="line">
                              <a:avLst/>
                            </a:prstGeom>
                            <a:noFill/>
                            <a:ln w="12700">
                              <a:solidFill>
                                <a:schemeClr val="tx1"/>
                              </a:solidFill>
                              <a:round/>
                              <a:headEnd/>
                              <a:tailEnd/>
                            </a:ln>
                          </p:spPr>
                          <p:txBody>
                            <a:bodyPr wrap="none" anchor="ctr"/>
                            <a:lstStyle/>
                            <a:p>
                              <a:endParaRPr lang="it-IT"/>
                            </a:p>
                          </p:txBody>
                        </p:sp>
                        <p:sp>
                          <p:nvSpPr>
                            <p:cNvPr id="376" name="Line 1782"/>
                            <p:cNvSpPr>
                              <a:spLocks noChangeShapeType="1"/>
                            </p:cNvSpPr>
                            <p:nvPr/>
                          </p:nvSpPr>
                          <p:spPr bwMode="auto">
                            <a:xfrm flipH="1">
                              <a:off x="1163" y="1182"/>
                              <a:ext cx="9" cy="3"/>
                            </a:xfrm>
                            <a:prstGeom prst="line">
                              <a:avLst/>
                            </a:prstGeom>
                            <a:noFill/>
                            <a:ln w="12700">
                              <a:solidFill>
                                <a:schemeClr val="tx1"/>
                              </a:solidFill>
                              <a:round/>
                              <a:headEnd/>
                              <a:tailEnd/>
                            </a:ln>
                          </p:spPr>
                          <p:txBody>
                            <a:bodyPr wrap="none" anchor="ctr"/>
                            <a:lstStyle/>
                            <a:p>
                              <a:endParaRPr lang="it-IT"/>
                            </a:p>
                          </p:txBody>
                        </p:sp>
                      </p:grpSp>
                    </p:grpSp>
                    <p:grpSp>
                      <p:nvGrpSpPr>
                        <p:cNvPr id="339" name="Group 1783"/>
                        <p:cNvGrpSpPr>
                          <a:grpSpLocks/>
                        </p:cNvGrpSpPr>
                        <p:nvPr/>
                      </p:nvGrpSpPr>
                      <p:grpSpPr bwMode="auto">
                        <a:xfrm>
                          <a:off x="1149" y="1145"/>
                          <a:ext cx="23" cy="23"/>
                          <a:chOff x="1149" y="1145"/>
                          <a:chExt cx="23" cy="23"/>
                        </a:xfrm>
                      </p:grpSpPr>
                      <p:grpSp>
                        <p:nvGrpSpPr>
                          <p:cNvPr id="362" name="Group 1784"/>
                          <p:cNvGrpSpPr>
                            <a:grpSpLocks/>
                          </p:cNvGrpSpPr>
                          <p:nvPr/>
                        </p:nvGrpSpPr>
                        <p:grpSpPr bwMode="auto">
                          <a:xfrm>
                            <a:off x="1149" y="1145"/>
                            <a:ext cx="16" cy="23"/>
                            <a:chOff x="1149" y="1145"/>
                            <a:chExt cx="16" cy="23"/>
                          </a:xfrm>
                        </p:grpSpPr>
                        <p:sp>
                          <p:nvSpPr>
                            <p:cNvPr id="367" name="Rectangle 1785"/>
                            <p:cNvSpPr>
                              <a:spLocks noChangeArrowheads="1"/>
                            </p:cNvSpPr>
                            <p:nvPr/>
                          </p:nvSpPr>
                          <p:spPr bwMode="auto">
                            <a:xfrm>
                              <a:off x="1154" y="1151"/>
                              <a:ext cx="6"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68" name="Oval 1786"/>
                            <p:cNvSpPr>
                              <a:spLocks noChangeArrowheads="1"/>
                            </p:cNvSpPr>
                            <p:nvPr/>
                          </p:nvSpPr>
                          <p:spPr bwMode="auto">
                            <a:xfrm>
                              <a:off x="1160" y="1154"/>
                              <a:ext cx="1"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69" name="Freeform 1787"/>
                            <p:cNvSpPr>
                              <a:spLocks/>
                            </p:cNvSpPr>
                            <p:nvPr/>
                          </p:nvSpPr>
                          <p:spPr bwMode="auto">
                            <a:xfrm>
                              <a:off x="1149" y="1145"/>
                              <a:ext cx="11" cy="23"/>
                            </a:xfrm>
                            <a:custGeom>
                              <a:avLst/>
                              <a:gdLst>
                                <a:gd name="T0" fmla="*/ 9 w 11"/>
                                <a:gd name="T1" fmla="*/ 0 h 23"/>
                                <a:gd name="T2" fmla="*/ 0 w 11"/>
                                <a:gd name="T3" fmla="*/ 0 h 23"/>
                                <a:gd name="T4" fmla="*/ 0 w 11"/>
                                <a:gd name="T5" fmla="*/ 22 h 23"/>
                                <a:gd name="T6" fmla="*/ 10 w 11"/>
                                <a:gd name="T7" fmla="*/ 22 h 23"/>
                                <a:gd name="T8" fmla="*/ 10 w 11"/>
                                <a:gd name="T9" fmla="*/ 22 h 23"/>
                                <a:gd name="T10" fmla="*/ 0 60000 65536"/>
                                <a:gd name="T11" fmla="*/ 0 60000 65536"/>
                                <a:gd name="T12" fmla="*/ 0 60000 65536"/>
                                <a:gd name="T13" fmla="*/ 0 60000 65536"/>
                                <a:gd name="T14" fmla="*/ 0 60000 65536"/>
                                <a:gd name="T15" fmla="*/ 0 w 11"/>
                                <a:gd name="T16" fmla="*/ 0 h 23"/>
                                <a:gd name="T17" fmla="*/ 11 w 11"/>
                                <a:gd name="T18" fmla="*/ 23 h 23"/>
                              </a:gdLst>
                              <a:ahLst/>
                              <a:cxnLst>
                                <a:cxn ang="T10">
                                  <a:pos x="T0" y="T1"/>
                                </a:cxn>
                                <a:cxn ang="T11">
                                  <a:pos x="T2" y="T3"/>
                                </a:cxn>
                                <a:cxn ang="T12">
                                  <a:pos x="T4" y="T5"/>
                                </a:cxn>
                                <a:cxn ang="T13">
                                  <a:pos x="T6" y="T7"/>
                                </a:cxn>
                                <a:cxn ang="T14">
                                  <a:pos x="T8" y="T9"/>
                                </a:cxn>
                              </a:cxnLst>
                              <a:rect l="T15" t="T16" r="T17" b="T18"/>
                              <a:pathLst>
                                <a:path w="11" h="23">
                                  <a:moveTo>
                                    <a:pt x="9" y="0"/>
                                  </a:moveTo>
                                  <a:lnTo>
                                    <a:pt x="0" y="0"/>
                                  </a:lnTo>
                                  <a:lnTo>
                                    <a:pt x="0" y="22"/>
                                  </a:lnTo>
                                  <a:lnTo>
                                    <a:pt x="1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370" name="Freeform 1788"/>
                            <p:cNvSpPr>
                              <a:spLocks/>
                            </p:cNvSpPr>
                            <p:nvPr/>
                          </p:nvSpPr>
                          <p:spPr bwMode="auto">
                            <a:xfrm>
                              <a:off x="1149" y="1162"/>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371" name="Freeform 1789"/>
                            <p:cNvSpPr>
                              <a:spLocks/>
                            </p:cNvSpPr>
                            <p:nvPr/>
                          </p:nvSpPr>
                          <p:spPr bwMode="auto">
                            <a:xfrm>
                              <a:off x="1149" y="1145"/>
                              <a:ext cx="16" cy="6"/>
                            </a:xfrm>
                            <a:custGeom>
                              <a:avLst/>
                              <a:gdLst>
                                <a:gd name="T0" fmla="*/ 0 w 16"/>
                                <a:gd name="T1" fmla="*/ 5 h 6"/>
                                <a:gd name="T2" fmla="*/ 12 w 16"/>
                                <a:gd name="T3" fmla="*/ 5 h 6"/>
                                <a:gd name="T4" fmla="*/ 13 w 16"/>
                                <a:gd name="T5" fmla="*/ 5 h 6"/>
                                <a:gd name="T6" fmla="*/ 14 w 16"/>
                                <a:gd name="T7" fmla="*/ 4 h 6"/>
                                <a:gd name="T8" fmla="*/ 15 w 16"/>
                                <a:gd name="T9" fmla="*/ 3 h 6"/>
                                <a:gd name="T10" fmla="*/ 15 w 16"/>
                                <a:gd name="T11" fmla="*/ 3 h 6"/>
                                <a:gd name="T12" fmla="*/ 15 w 16"/>
                                <a:gd name="T13" fmla="*/ 2 h 6"/>
                                <a:gd name="T14" fmla="*/ 14 w 16"/>
                                <a:gd name="T15" fmla="*/ 1 h 6"/>
                                <a:gd name="T16" fmla="*/ 14 w 16"/>
                                <a:gd name="T17" fmla="*/ 1 h 6"/>
                                <a:gd name="T18" fmla="*/ 13 w 16"/>
                                <a:gd name="T19" fmla="*/ 0 h 6"/>
                                <a:gd name="T20" fmla="*/ 12 w 16"/>
                                <a:gd name="T21" fmla="*/ 0 h 6"/>
                                <a:gd name="T22" fmla="*/ 0 w 16"/>
                                <a:gd name="T23" fmla="*/ 0 h 6"/>
                                <a:gd name="T24" fmla="*/ 0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0" y="5"/>
                                  </a:moveTo>
                                  <a:lnTo>
                                    <a:pt x="12" y="5"/>
                                  </a:lnTo>
                                  <a:lnTo>
                                    <a:pt x="13" y="5"/>
                                  </a:lnTo>
                                  <a:lnTo>
                                    <a:pt x="14" y="4"/>
                                  </a:lnTo>
                                  <a:lnTo>
                                    <a:pt x="15" y="3"/>
                                  </a:lnTo>
                                  <a:lnTo>
                                    <a:pt x="15" y="2"/>
                                  </a:lnTo>
                                  <a:lnTo>
                                    <a:pt x="14" y="1"/>
                                  </a:lnTo>
                                  <a:lnTo>
                                    <a:pt x="13" y="0"/>
                                  </a:lnTo>
                                  <a:lnTo>
                                    <a:pt x="12" y="0"/>
                                  </a:lnTo>
                                  <a:lnTo>
                                    <a:pt x="0" y="0"/>
                                  </a:lnTo>
                                  <a:lnTo>
                                    <a:pt x="0"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363" name="Group 1790"/>
                          <p:cNvGrpSpPr>
                            <a:grpSpLocks/>
                          </p:cNvGrpSpPr>
                          <p:nvPr/>
                        </p:nvGrpSpPr>
                        <p:grpSpPr bwMode="auto">
                          <a:xfrm>
                            <a:off x="1160" y="1153"/>
                            <a:ext cx="12" cy="6"/>
                            <a:chOff x="1160" y="1153"/>
                            <a:chExt cx="12" cy="6"/>
                          </a:xfrm>
                        </p:grpSpPr>
                        <p:sp>
                          <p:nvSpPr>
                            <p:cNvPr id="364" name="AutoShape 1791"/>
                            <p:cNvSpPr>
                              <a:spLocks noChangeArrowheads="1"/>
                            </p:cNvSpPr>
                            <p:nvPr/>
                          </p:nvSpPr>
                          <p:spPr bwMode="auto">
                            <a:xfrm>
                              <a:off x="1166" y="1153"/>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65" name="Line 1792"/>
                            <p:cNvSpPr>
                              <a:spLocks noChangeShapeType="1"/>
                            </p:cNvSpPr>
                            <p:nvPr/>
                          </p:nvSpPr>
                          <p:spPr bwMode="auto">
                            <a:xfrm flipH="1">
                              <a:off x="1160" y="1155"/>
                              <a:ext cx="11" cy="3"/>
                            </a:xfrm>
                            <a:prstGeom prst="line">
                              <a:avLst/>
                            </a:prstGeom>
                            <a:noFill/>
                            <a:ln w="12700">
                              <a:solidFill>
                                <a:schemeClr val="tx1"/>
                              </a:solidFill>
                              <a:round/>
                              <a:headEnd/>
                              <a:tailEnd/>
                            </a:ln>
                          </p:spPr>
                          <p:txBody>
                            <a:bodyPr wrap="none" anchor="ctr"/>
                            <a:lstStyle/>
                            <a:p>
                              <a:endParaRPr lang="it-IT"/>
                            </a:p>
                          </p:txBody>
                        </p:sp>
                        <p:sp>
                          <p:nvSpPr>
                            <p:cNvPr id="366" name="Line 1793"/>
                            <p:cNvSpPr>
                              <a:spLocks noChangeShapeType="1"/>
                            </p:cNvSpPr>
                            <p:nvPr/>
                          </p:nvSpPr>
                          <p:spPr bwMode="auto">
                            <a:xfrm flipH="1">
                              <a:off x="1163" y="1154"/>
                              <a:ext cx="9" cy="4"/>
                            </a:xfrm>
                            <a:prstGeom prst="line">
                              <a:avLst/>
                            </a:prstGeom>
                            <a:noFill/>
                            <a:ln w="12700">
                              <a:solidFill>
                                <a:schemeClr val="tx1"/>
                              </a:solidFill>
                              <a:round/>
                              <a:headEnd/>
                              <a:tailEnd/>
                            </a:ln>
                          </p:spPr>
                          <p:txBody>
                            <a:bodyPr wrap="none" anchor="ctr"/>
                            <a:lstStyle/>
                            <a:p>
                              <a:endParaRPr lang="it-IT"/>
                            </a:p>
                          </p:txBody>
                        </p:sp>
                      </p:grpSp>
                    </p:grpSp>
                    <p:grpSp>
                      <p:nvGrpSpPr>
                        <p:cNvPr id="340" name="Group 1794"/>
                        <p:cNvGrpSpPr>
                          <a:grpSpLocks/>
                        </p:cNvGrpSpPr>
                        <p:nvPr/>
                      </p:nvGrpSpPr>
                      <p:grpSpPr bwMode="auto">
                        <a:xfrm>
                          <a:off x="1149" y="1030"/>
                          <a:ext cx="24" cy="22"/>
                          <a:chOff x="1149" y="1030"/>
                          <a:chExt cx="24" cy="22"/>
                        </a:xfrm>
                      </p:grpSpPr>
                      <p:grpSp>
                        <p:nvGrpSpPr>
                          <p:cNvPr id="352" name="Group 1795"/>
                          <p:cNvGrpSpPr>
                            <a:grpSpLocks/>
                          </p:cNvGrpSpPr>
                          <p:nvPr/>
                        </p:nvGrpSpPr>
                        <p:grpSpPr bwMode="auto">
                          <a:xfrm>
                            <a:off x="1149" y="1030"/>
                            <a:ext cx="16" cy="22"/>
                            <a:chOff x="1149" y="1030"/>
                            <a:chExt cx="16" cy="22"/>
                          </a:xfrm>
                        </p:grpSpPr>
                        <p:sp>
                          <p:nvSpPr>
                            <p:cNvPr id="357" name="Rectangle 1796"/>
                            <p:cNvSpPr>
                              <a:spLocks noChangeArrowheads="1"/>
                            </p:cNvSpPr>
                            <p:nvPr/>
                          </p:nvSpPr>
                          <p:spPr bwMode="auto">
                            <a:xfrm>
                              <a:off x="1154" y="1036"/>
                              <a:ext cx="6"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58" name="Oval 1797"/>
                            <p:cNvSpPr>
                              <a:spLocks noChangeArrowheads="1"/>
                            </p:cNvSpPr>
                            <p:nvPr/>
                          </p:nvSpPr>
                          <p:spPr bwMode="auto">
                            <a:xfrm>
                              <a:off x="1158" y="1039"/>
                              <a:ext cx="6"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59" name="Freeform 1798"/>
                            <p:cNvSpPr>
                              <a:spLocks/>
                            </p:cNvSpPr>
                            <p:nvPr/>
                          </p:nvSpPr>
                          <p:spPr bwMode="auto">
                            <a:xfrm>
                              <a:off x="1149" y="1030"/>
                              <a:ext cx="13" cy="22"/>
                            </a:xfrm>
                            <a:custGeom>
                              <a:avLst/>
                              <a:gdLst>
                                <a:gd name="T0" fmla="*/ 11 w 13"/>
                                <a:gd name="T1" fmla="*/ 0 h 22"/>
                                <a:gd name="T2" fmla="*/ 0 w 13"/>
                                <a:gd name="T3" fmla="*/ 0 h 22"/>
                                <a:gd name="T4" fmla="*/ 0 w 13"/>
                                <a:gd name="T5" fmla="*/ 21 h 22"/>
                                <a:gd name="T6" fmla="*/ 12 w 13"/>
                                <a:gd name="T7" fmla="*/ 21 h 22"/>
                                <a:gd name="T8" fmla="*/ 12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1" y="0"/>
                                  </a:moveTo>
                                  <a:lnTo>
                                    <a:pt x="0" y="0"/>
                                  </a:lnTo>
                                  <a:lnTo>
                                    <a:pt x="0" y="21"/>
                                  </a:lnTo>
                                  <a:lnTo>
                                    <a:pt x="12"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360" name="Freeform 1799"/>
                            <p:cNvSpPr>
                              <a:spLocks/>
                            </p:cNvSpPr>
                            <p:nvPr/>
                          </p:nvSpPr>
                          <p:spPr bwMode="auto">
                            <a:xfrm>
                              <a:off x="1149" y="1047"/>
                              <a:ext cx="16" cy="5"/>
                            </a:xfrm>
                            <a:custGeom>
                              <a:avLst/>
                              <a:gdLst>
                                <a:gd name="T0" fmla="*/ 0 w 16"/>
                                <a:gd name="T1" fmla="*/ 4 h 5"/>
                                <a:gd name="T2" fmla="*/ 12 w 16"/>
                                <a:gd name="T3" fmla="*/ 4 h 5"/>
                                <a:gd name="T4" fmla="*/ 13 w 16"/>
                                <a:gd name="T5" fmla="*/ 4 h 5"/>
                                <a:gd name="T6" fmla="*/ 14 w 16"/>
                                <a:gd name="T7" fmla="*/ 3 h 5"/>
                                <a:gd name="T8" fmla="*/ 15 w 16"/>
                                <a:gd name="T9" fmla="*/ 3 h 5"/>
                                <a:gd name="T10" fmla="*/ 15 w 16"/>
                                <a:gd name="T11" fmla="*/ 2 h 5"/>
                                <a:gd name="T12" fmla="*/ 15 w 16"/>
                                <a:gd name="T13" fmla="*/ 2 h 5"/>
                                <a:gd name="T14" fmla="*/ 14 w 16"/>
                                <a:gd name="T15" fmla="*/ 1 h 5"/>
                                <a:gd name="T16" fmla="*/ 14 w 16"/>
                                <a:gd name="T17" fmla="*/ 0 h 5"/>
                                <a:gd name="T18" fmla="*/ 13 w 16"/>
                                <a:gd name="T19" fmla="*/ 0 h 5"/>
                                <a:gd name="T20" fmla="*/ 12 w 16"/>
                                <a:gd name="T21" fmla="*/ 0 h 5"/>
                                <a:gd name="T22" fmla="*/ 0 w 16"/>
                                <a:gd name="T23" fmla="*/ 0 h 5"/>
                                <a:gd name="T24" fmla="*/ 0 w 16"/>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5"/>
                                <a:gd name="T41" fmla="*/ 16 w 16"/>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5">
                                  <a:moveTo>
                                    <a:pt x="0" y="4"/>
                                  </a:moveTo>
                                  <a:lnTo>
                                    <a:pt x="12" y="4"/>
                                  </a:lnTo>
                                  <a:lnTo>
                                    <a:pt x="13" y="4"/>
                                  </a:lnTo>
                                  <a:lnTo>
                                    <a:pt x="14" y="3"/>
                                  </a:lnTo>
                                  <a:lnTo>
                                    <a:pt x="15" y="3"/>
                                  </a:lnTo>
                                  <a:lnTo>
                                    <a:pt x="15" y="2"/>
                                  </a:lnTo>
                                  <a:lnTo>
                                    <a:pt x="14" y="1"/>
                                  </a:lnTo>
                                  <a:lnTo>
                                    <a:pt x="14" y="0"/>
                                  </a:lnTo>
                                  <a:lnTo>
                                    <a:pt x="13" y="0"/>
                                  </a:lnTo>
                                  <a:lnTo>
                                    <a:pt x="12" y="0"/>
                                  </a:lnTo>
                                  <a:lnTo>
                                    <a:pt x="0" y="0"/>
                                  </a:lnTo>
                                  <a:lnTo>
                                    <a:pt x="0"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361" name="Freeform 1800"/>
                            <p:cNvSpPr>
                              <a:spLocks/>
                            </p:cNvSpPr>
                            <p:nvPr/>
                          </p:nvSpPr>
                          <p:spPr bwMode="auto">
                            <a:xfrm>
                              <a:off x="1149" y="1030"/>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353" name="Group 1801"/>
                          <p:cNvGrpSpPr>
                            <a:grpSpLocks/>
                          </p:cNvGrpSpPr>
                          <p:nvPr/>
                        </p:nvGrpSpPr>
                        <p:grpSpPr bwMode="auto">
                          <a:xfrm>
                            <a:off x="1160" y="1039"/>
                            <a:ext cx="13" cy="6"/>
                            <a:chOff x="1160" y="1039"/>
                            <a:chExt cx="13" cy="6"/>
                          </a:xfrm>
                        </p:grpSpPr>
                        <p:sp>
                          <p:nvSpPr>
                            <p:cNvPr id="354" name="AutoShape 1802"/>
                            <p:cNvSpPr>
                              <a:spLocks noChangeArrowheads="1"/>
                            </p:cNvSpPr>
                            <p:nvPr/>
                          </p:nvSpPr>
                          <p:spPr bwMode="auto">
                            <a:xfrm>
                              <a:off x="1167" y="1039"/>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55" name="Line 1803"/>
                            <p:cNvSpPr>
                              <a:spLocks noChangeShapeType="1"/>
                            </p:cNvSpPr>
                            <p:nvPr/>
                          </p:nvSpPr>
                          <p:spPr bwMode="auto">
                            <a:xfrm flipH="1">
                              <a:off x="1160" y="1041"/>
                              <a:ext cx="11" cy="2"/>
                            </a:xfrm>
                            <a:prstGeom prst="line">
                              <a:avLst/>
                            </a:prstGeom>
                            <a:noFill/>
                            <a:ln w="12700">
                              <a:solidFill>
                                <a:schemeClr val="tx1"/>
                              </a:solidFill>
                              <a:round/>
                              <a:headEnd/>
                              <a:tailEnd/>
                            </a:ln>
                          </p:spPr>
                          <p:txBody>
                            <a:bodyPr wrap="none" anchor="ctr"/>
                            <a:lstStyle/>
                            <a:p>
                              <a:endParaRPr lang="it-IT"/>
                            </a:p>
                          </p:txBody>
                        </p:sp>
                        <p:sp>
                          <p:nvSpPr>
                            <p:cNvPr id="356" name="Line 1804"/>
                            <p:cNvSpPr>
                              <a:spLocks noChangeShapeType="1"/>
                            </p:cNvSpPr>
                            <p:nvPr/>
                          </p:nvSpPr>
                          <p:spPr bwMode="auto">
                            <a:xfrm flipH="1">
                              <a:off x="1163" y="1040"/>
                              <a:ext cx="10" cy="3"/>
                            </a:xfrm>
                            <a:prstGeom prst="line">
                              <a:avLst/>
                            </a:prstGeom>
                            <a:noFill/>
                            <a:ln w="12700">
                              <a:solidFill>
                                <a:schemeClr val="tx1"/>
                              </a:solidFill>
                              <a:round/>
                              <a:headEnd/>
                              <a:tailEnd/>
                            </a:ln>
                          </p:spPr>
                          <p:txBody>
                            <a:bodyPr wrap="none" anchor="ctr"/>
                            <a:lstStyle/>
                            <a:p>
                              <a:endParaRPr lang="it-IT"/>
                            </a:p>
                          </p:txBody>
                        </p:sp>
                      </p:grpSp>
                    </p:grpSp>
                    <p:grpSp>
                      <p:nvGrpSpPr>
                        <p:cNvPr id="341" name="Group 1805"/>
                        <p:cNvGrpSpPr>
                          <a:grpSpLocks/>
                        </p:cNvGrpSpPr>
                        <p:nvPr/>
                      </p:nvGrpSpPr>
                      <p:grpSpPr bwMode="auto">
                        <a:xfrm>
                          <a:off x="1149" y="1001"/>
                          <a:ext cx="24" cy="23"/>
                          <a:chOff x="1149" y="1001"/>
                          <a:chExt cx="24" cy="23"/>
                        </a:xfrm>
                      </p:grpSpPr>
                      <p:grpSp>
                        <p:nvGrpSpPr>
                          <p:cNvPr id="342" name="Group 1806"/>
                          <p:cNvGrpSpPr>
                            <a:grpSpLocks/>
                          </p:cNvGrpSpPr>
                          <p:nvPr/>
                        </p:nvGrpSpPr>
                        <p:grpSpPr bwMode="auto">
                          <a:xfrm>
                            <a:off x="1149" y="1001"/>
                            <a:ext cx="16" cy="23"/>
                            <a:chOff x="1149" y="1001"/>
                            <a:chExt cx="16" cy="23"/>
                          </a:xfrm>
                        </p:grpSpPr>
                        <p:sp>
                          <p:nvSpPr>
                            <p:cNvPr id="347" name="Rectangle 1807"/>
                            <p:cNvSpPr>
                              <a:spLocks noChangeArrowheads="1"/>
                            </p:cNvSpPr>
                            <p:nvPr/>
                          </p:nvSpPr>
                          <p:spPr bwMode="auto">
                            <a:xfrm>
                              <a:off x="1154" y="1008"/>
                              <a:ext cx="6" cy="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48" name="Oval 1808"/>
                            <p:cNvSpPr>
                              <a:spLocks noChangeArrowheads="1"/>
                            </p:cNvSpPr>
                            <p:nvPr/>
                          </p:nvSpPr>
                          <p:spPr bwMode="auto">
                            <a:xfrm>
                              <a:off x="1158" y="1010"/>
                              <a:ext cx="6"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49" name="Freeform 1809"/>
                            <p:cNvSpPr>
                              <a:spLocks/>
                            </p:cNvSpPr>
                            <p:nvPr/>
                          </p:nvSpPr>
                          <p:spPr bwMode="auto">
                            <a:xfrm>
                              <a:off x="1149" y="1001"/>
                              <a:ext cx="13" cy="23"/>
                            </a:xfrm>
                            <a:custGeom>
                              <a:avLst/>
                              <a:gdLst>
                                <a:gd name="T0" fmla="*/ 11 w 13"/>
                                <a:gd name="T1" fmla="*/ 0 h 23"/>
                                <a:gd name="T2" fmla="*/ 0 w 13"/>
                                <a:gd name="T3" fmla="*/ 0 h 23"/>
                                <a:gd name="T4" fmla="*/ 0 w 13"/>
                                <a:gd name="T5" fmla="*/ 22 h 23"/>
                                <a:gd name="T6" fmla="*/ 12 w 13"/>
                                <a:gd name="T7" fmla="*/ 22 h 23"/>
                                <a:gd name="T8" fmla="*/ 12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1" y="0"/>
                                  </a:moveTo>
                                  <a:lnTo>
                                    <a:pt x="0" y="0"/>
                                  </a:lnTo>
                                  <a:lnTo>
                                    <a:pt x="0" y="22"/>
                                  </a:lnTo>
                                  <a:lnTo>
                                    <a:pt x="12"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350" name="Freeform 1810"/>
                            <p:cNvSpPr>
                              <a:spLocks/>
                            </p:cNvSpPr>
                            <p:nvPr/>
                          </p:nvSpPr>
                          <p:spPr bwMode="auto">
                            <a:xfrm>
                              <a:off x="1149" y="1017"/>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351" name="Freeform 1811"/>
                            <p:cNvSpPr>
                              <a:spLocks/>
                            </p:cNvSpPr>
                            <p:nvPr/>
                          </p:nvSpPr>
                          <p:spPr bwMode="auto">
                            <a:xfrm>
                              <a:off x="1149" y="1001"/>
                              <a:ext cx="16" cy="7"/>
                            </a:xfrm>
                            <a:custGeom>
                              <a:avLst/>
                              <a:gdLst>
                                <a:gd name="T0" fmla="*/ 0 w 16"/>
                                <a:gd name="T1" fmla="*/ 6 h 7"/>
                                <a:gd name="T2" fmla="*/ 12 w 16"/>
                                <a:gd name="T3" fmla="*/ 6 h 7"/>
                                <a:gd name="T4" fmla="*/ 13 w 16"/>
                                <a:gd name="T5" fmla="*/ 6 h 7"/>
                                <a:gd name="T6" fmla="*/ 14 w 16"/>
                                <a:gd name="T7" fmla="*/ 5 h 7"/>
                                <a:gd name="T8" fmla="*/ 15 w 16"/>
                                <a:gd name="T9" fmla="*/ 4 h 7"/>
                                <a:gd name="T10" fmla="*/ 15 w 16"/>
                                <a:gd name="T11" fmla="*/ 3 h 7"/>
                                <a:gd name="T12" fmla="*/ 15 w 16"/>
                                <a:gd name="T13" fmla="*/ 2 h 7"/>
                                <a:gd name="T14" fmla="*/ 14 w 16"/>
                                <a:gd name="T15" fmla="*/ 1 h 7"/>
                                <a:gd name="T16" fmla="*/ 14 w 16"/>
                                <a:gd name="T17" fmla="*/ 1 h 7"/>
                                <a:gd name="T18" fmla="*/ 13 w 16"/>
                                <a:gd name="T19" fmla="*/ 0 h 7"/>
                                <a:gd name="T20" fmla="*/ 12 w 16"/>
                                <a:gd name="T21" fmla="*/ 0 h 7"/>
                                <a:gd name="T22" fmla="*/ 0 w 16"/>
                                <a:gd name="T23" fmla="*/ 0 h 7"/>
                                <a:gd name="T24" fmla="*/ 0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0" y="6"/>
                                  </a:moveTo>
                                  <a:lnTo>
                                    <a:pt x="12" y="6"/>
                                  </a:lnTo>
                                  <a:lnTo>
                                    <a:pt x="13" y="6"/>
                                  </a:lnTo>
                                  <a:lnTo>
                                    <a:pt x="14" y="5"/>
                                  </a:lnTo>
                                  <a:lnTo>
                                    <a:pt x="15" y="4"/>
                                  </a:lnTo>
                                  <a:lnTo>
                                    <a:pt x="15" y="3"/>
                                  </a:lnTo>
                                  <a:lnTo>
                                    <a:pt x="15" y="2"/>
                                  </a:lnTo>
                                  <a:lnTo>
                                    <a:pt x="14" y="1"/>
                                  </a:lnTo>
                                  <a:lnTo>
                                    <a:pt x="13" y="0"/>
                                  </a:lnTo>
                                  <a:lnTo>
                                    <a:pt x="12" y="0"/>
                                  </a:lnTo>
                                  <a:lnTo>
                                    <a:pt x="0" y="0"/>
                                  </a:lnTo>
                                  <a:lnTo>
                                    <a:pt x="0"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343" name="Group 1812"/>
                          <p:cNvGrpSpPr>
                            <a:grpSpLocks/>
                          </p:cNvGrpSpPr>
                          <p:nvPr/>
                        </p:nvGrpSpPr>
                        <p:grpSpPr bwMode="auto">
                          <a:xfrm>
                            <a:off x="1160" y="1010"/>
                            <a:ext cx="13" cy="5"/>
                            <a:chOff x="1160" y="1010"/>
                            <a:chExt cx="13" cy="5"/>
                          </a:xfrm>
                        </p:grpSpPr>
                        <p:sp>
                          <p:nvSpPr>
                            <p:cNvPr id="344" name="AutoShape 1813"/>
                            <p:cNvSpPr>
                              <a:spLocks noChangeArrowheads="1"/>
                            </p:cNvSpPr>
                            <p:nvPr/>
                          </p:nvSpPr>
                          <p:spPr bwMode="auto">
                            <a:xfrm>
                              <a:off x="1167" y="1010"/>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45" name="Line 1814"/>
                            <p:cNvSpPr>
                              <a:spLocks noChangeShapeType="1"/>
                            </p:cNvSpPr>
                            <p:nvPr/>
                          </p:nvSpPr>
                          <p:spPr bwMode="auto">
                            <a:xfrm flipH="1">
                              <a:off x="1160" y="1011"/>
                              <a:ext cx="11" cy="2"/>
                            </a:xfrm>
                            <a:prstGeom prst="line">
                              <a:avLst/>
                            </a:prstGeom>
                            <a:noFill/>
                            <a:ln w="12700">
                              <a:solidFill>
                                <a:schemeClr val="tx1"/>
                              </a:solidFill>
                              <a:round/>
                              <a:headEnd/>
                              <a:tailEnd/>
                            </a:ln>
                          </p:spPr>
                          <p:txBody>
                            <a:bodyPr wrap="none" anchor="ctr"/>
                            <a:lstStyle/>
                            <a:p>
                              <a:endParaRPr lang="it-IT"/>
                            </a:p>
                          </p:txBody>
                        </p:sp>
                        <p:sp>
                          <p:nvSpPr>
                            <p:cNvPr id="346" name="Line 1815"/>
                            <p:cNvSpPr>
                              <a:spLocks noChangeShapeType="1"/>
                            </p:cNvSpPr>
                            <p:nvPr/>
                          </p:nvSpPr>
                          <p:spPr bwMode="auto">
                            <a:xfrm flipH="1">
                              <a:off x="1163" y="1011"/>
                              <a:ext cx="10" cy="2"/>
                            </a:xfrm>
                            <a:prstGeom prst="line">
                              <a:avLst/>
                            </a:prstGeom>
                            <a:noFill/>
                            <a:ln w="12700">
                              <a:solidFill>
                                <a:schemeClr val="tx1"/>
                              </a:solidFill>
                              <a:round/>
                              <a:headEnd/>
                              <a:tailEnd/>
                            </a:ln>
                          </p:spPr>
                          <p:txBody>
                            <a:bodyPr wrap="none" anchor="ctr"/>
                            <a:lstStyle/>
                            <a:p>
                              <a:endParaRPr lang="it-IT"/>
                            </a:p>
                          </p:txBody>
                        </p:sp>
                      </p:grpSp>
                    </p:grpSp>
                  </p:grpSp>
                  <p:grpSp>
                    <p:nvGrpSpPr>
                      <p:cNvPr id="193" name="Group 1816"/>
                      <p:cNvGrpSpPr>
                        <a:grpSpLocks/>
                      </p:cNvGrpSpPr>
                      <p:nvPr/>
                    </p:nvGrpSpPr>
                    <p:grpSpPr bwMode="auto">
                      <a:xfrm>
                        <a:off x="2865" y="1831"/>
                        <a:ext cx="17" cy="147"/>
                        <a:chOff x="1480" y="1004"/>
                        <a:chExt cx="22" cy="195"/>
                      </a:xfrm>
                    </p:grpSpPr>
                    <p:grpSp>
                      <p:nvGrpSpPr>
                        <p:cNvPr id="270" name="Group 1817"/>
                        <p:cNvGrpSpPr>
                          <a:grpSpLocks/>
                        </p:cNvGrpSpPr>
                        <p:nvPr/>
                      </p:nvGrpSpPr>
                      <p:grpSpPr bwMode="auto">
                        <a:xfrm>
                          <a:off x="1480" y="1112"/>
                          <a:ext cx="22" cy="24"/>
                          <a:chOff x="1480" y="1112"/>
                          <a:chExt cx="22" cy="24"/>
                        </a:xfrm>
                      </p:grpSpPr>
                      <p:grpSp>
                        <p:nvGrpSpPr>
                          <p:cNvPr id="326" name="Group 1818"/>
                          <p:cNvGrpSpPr>
                            <a:grpSpLocks/>
                          </p:cNvGrpSpPr>
                          <p:nvPr/>
                        </p:nvGrpSpPr>
                        <p:grpSpPr bwMode="auto">
                          <a:xfrm>
                            <a:off x="1485" y="1112"/>
                            <a:ext cx="17" cy="24"/>
                            <a:chOff x="1485" y="1112"/>
                            <a:chExt cx="17" cy="24"/>
                          </a:xfrm>
                        </p:grpSpPr>
                        <p:sp>
                          <p:nvSpPr>
                            <p:cNvPr id="331" name="Rectangle 1819"/>
                            <p:cNvSpPr>
                              <a:spLocks noChangeArrowheads="1"/>
                            </p:cNvSpPr>
                            <p:nvPr/>
                          </p:nvSpPr>
                          <p:spPr bwMode="auto">
                            <a:xfrm>
                              <a:off x="1489" y="1119"/>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32" name="Oval 1820"/>
                            <p:cNvSpPr>
                              <a:spLocks noChangeArrowheads="1"/>
                            </p:cNvSpPr>
                            <p:nvPr/>
                          </p:nvSpPr>
                          <p:spPr bwMode="auto">
                            <a:xfrm>
                              <a:off x="1485" y="1122"/>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33" name="Freeform 1821"/>
                            <p:cNvSpPr>
                              <a:spLocks/>
                            </p:cNvSpPr>
                            <p:nvPr/>
                          </p:nvSpPr>
                          <p:spPr bwMode="auto">
                            <a:xfrm>
                              <a:off x="1489" y="1112"/>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334" name="Freeform 1822"/>
                            <p:cNvSpPr>
                              <a:spLocks/>
                            </p:cNvSpPr>
                            <p:nvPr/>
                          </p:nvSpPr>
                          <p:spPr bwMode="auto">
                            <a:xfrm>
                              <a:off x="1485" y="1130"/>
                              <a:ext cx="17" cy="6"/>
                            </a:xfrm>
                            <a:custGeom>
                              <a:avLst/>
                              <a:gdLst>
                                <a:gd name="T0" fmla="*/ 16 w 17"/>
                                <a:gd name="T1" fmla="*/ 5 h 6"/>
                                <a:gd name="T2" fmla="*/ 3 w 17"/>
                                <a:gd name="T3" fmla="*/ 5 h 6"/>
                                <a:gd name="T4" fmla="*/ 2 w 17"/>
                                <a:gd name="T5" fmla="*/ 5 h 6"/>
                                <a:gd name="T6" fmla="*/ 1 w 17"/>
                                <a:gd name="T7" fmla="*/ 4 h 6"/>
                                <a:gd name="T8" fmla="*/ 0 w 17"/>
                                <a:gd name="T9" fmla="*/ 3 h 6"/>
                                <a:gd name="T10" fmla="*/ 0 w 17"/>
                                <a:gd name="T11" fmla="*/ 3 h 6"/>
                                <a:gd name="T12" fmla="*/ 0 w 17"/>
                                <a:gd name="T13" fmla="*/ 2 h 6"/>
                                <a:gd name="T14" fmla="*/ 1 w 17"/>
                                <a:gd name="T15" fmla="*/ 1 h 6"/>
                                <a:gd name="T16" fmla="*/ 2 w 17"/>
                                <a:gd name="T17" fmla="*/ 1 h 6"/>
                                <a:gd name="T18" fmla="*/ 2 w 17"/>
                                <a:gd name="T19" fmla="*/ 0 h 6"/>
                                <a:gd name="T20" fmla="*/ 3 w 17"/>
                                <a:gd name="T21" fmla="*/ 0 h 6"/>
                                <a:gd name="T22" fmla="*/ 16 w 17"/>
                                <a:gd name="T23" fmla="*/ 0 h 6"/>
                                <a:gd name="T24" fmla="*/ 16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16" y="5"/>
                                  </a:moveTo>
                                  <a:lnTo>
                                    <a:pt x="3" y="5"/>
                                  </a:lnTo>
                                  <a:lnTo>
                                    <a:pt x="2" y="5"/>
                                  </a:lnTo>
                                  <a:lnTo>
                                    <a:pt x="1" y="4"/>
                                  </a:lnTo>
                                  <a:lnTo>
                                    <a:pt x="0" y="3"/>
                                  </a:lnTo>
                                  <a:lnTo>
                                    <a:pt x="0" y="2"/>
                                  </a:lnTo>
                                  <a:lnTo>
                                    <a:pt x="1" y="1"/>
                                  </a:lnTo>
                                  <a:lnTo>
                                    <a:pt x="2" y="1"/>
                                  </a:lnTo>
                                  <a:lnTo>
                                    <a:pt x="2" y="0"/>
                                  </a:lnTo>
                                  <a:lnTo>
                                    <a:pt x="3" y="0"/>
                                  </a:lnTo>
                                  <a:lnTo>
                                    <a:pt x="16" y="0"/>
                                  </a:lnTo>
                                  <a:lnTo>
                                    <a:pt x="16"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335" name="Freeform 1823"/>
                            <p:cNvSpPr>
                              <a:spLocks/>
                            </p:cNvSpPr>
                            <p:nvPr/>
                          </p:nvSpPr>
                          <p:spPr bwMode="auto">
                            <a:xfrm>
                              <a:off x="1485" y="1112"/>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327" name="Group 1824"/>
                          <p:cNvGrpSpPr>
                            <a:grpSpLocks/>
                          </p:cNvGrpSpPr>
                          <p:nvPr/>
                        </p:nvGrpSpPr>
                        <p:grpSpPr bwMode="auto">
                          <a:xfrm>
                            <a:off x="1480" y="1121"/>
                            <a:ext cx="5" cy="5"/>
                            <a:chOff x="1480" y="1121"/>
                            <a:chExt cx="5" cy="5"/>
                          </a:xfrm>
                        </p:grpSpPr>
                        <p:sp>
                          <p:nvSpPr>
                            <p:cNvPr id="328" name="AutoShape 1825"/>
                            <p:cNvSpPr>
                              <a:spLocks noChangeArrowheads="1"/>
                            </p:cNvSpPr>
                            <p:nvPr/>
                          </p:nvSpPr>
                          <p:spPr bwMode="auto">
                            <a:xfrm>
                              <a:off x="1484" y="1121"/>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29" name="Line 1826"/>
                            <p:cNvSpPr>
                              <a:spLocks noChangeShapeType="1"/>
                            </p:cNvSpPr>
                            <p:nvPr/>
                          </p:nvSpPr>
                          <p:spPr bwMode="auto">
                            <a:xfrm>
                              <a:off x="1483" y="1122"/>
                              <a:ext cx="2" cy="3"/>
                            </a:xfrm>
                            <a:prstGeom prst="line">
                              <a:avLst/>
                            </a:prstGeom>
                            <a:noFill/>
                            <a:ln w="12700">
                              <a:solidFill>
                                <a:schemeClr val="tx1"/>
                              </a:solidFill>
                              <a:round/>
                              <a:headEnd/>
                              <a:tailEnd/>
                            </a:ln>
                          </p:spPr>
                          <p:txBody>
                            <a:bodyPr wrap="none" anchor="ctr"/>
                            <a:lstStyle/>
                            <a:p>
                              <a:endParaRPr lang="it-IT"/>
                            </a:p>
                          </p:txBody>
                        </p:sp>
                        <p:sp>
                          <p:nvSpPr>
                            <p:cNvPr id="330" name="Line 1827"/>
                            <p:cNvSpPr>
                              <a:spLocks noChangeShapeType="1"/>
                            </p:cNvSpPr>
                            <p:nvPr/>
                          </p:nvSpPr>
                          <p:spPr bwMode="auto">
                            <a:xfrm>
                              <a:off x="1480" y="1122"/>
                              <a:ext cx="3" cy="4"/>
                            </a:xfrm>
                            <a:prstGeom prst="line">
                              <a:avLst/>
                            </a:prstGeom>
                            <a:noFill/>
                            <a:ln w="12700">
                              <a:solidFill>
                                <a:schemeClr val="tx1"/>
                              </a:solidFill>
                              <a:round/>
                              <a:headEnd/>
                              <a:tailEnd/>
                            </a:ln>
                          </p:spPr>
                          <p:txBody>
                            <a:bodyPr wrap="none" anchor="ctr"/>
                            <a:lstStyle/>
                            <a:p>
                              <a:endParaRPr lang="it-IT"/>
                            </a:p>
                          </p:txBody>
                        </p:sp>
                      </p:grpSp>
                    </p:grpSp>
                    <p:grpSp>
                      <p:nvGrpSpPr>
                        <p:cNvPr id="271" name="Group 1828"/>
                        <p:cNvGrpSpPr>
                          <a:grpSpLocks/>
                        </p:cNvGrpSpPr>
                        <p:nvPr/>
                      </p:nvGrpSpPr>
                      <p:grpSpPr bwMode="auto">
                        <a:xfrm>
                          <a:off x="1482" y="1071"/>
                          <a:ext cx="20" cy="22"/>
                          <a:chOff x="1482" y="1071"/>
                          <a:chExt cx="20" cy="22"/>
                        </a:xfrm>
                      </p:grpSpPr>
                      <p:grpSp>
                        <p:nvGrpSpPr>
                          <p:cNvPr id="316" name="Group 1829"/>
                          <p:cNvGrpSpPr>
                            <a:grpSpLocks/>
                          </p:cNvGrpSpPr>
                          <p:nvPr/>
                        </p:nvGrpSpPr>
                        <p:grpSpPr bwMode="auto">
                          <a:xfrm>
                            <a:off x="1486" y="1071"/>
                            <a:ext cx="16" cy="22"/>
                            <a:chOff x="1486" y="1071"/>
                            <a:chExt cx="16" cy="22"/>
                          </a:xfrm>
                        </p:grpSpPr>
                        <p:sp>
                          <p:nvSpPr>
                            <p:cNvPr id="321" name="Rectangle 1830"/>
                            <p:cNvSpPr>
                              <a:spLocks noChangeArrowheads="1"/>
                            </p:cNvSpPr>
                            <p:nvPr/>
                          </p:nvSpPr>
                          <p:spPr bwMode="auto">
                            <a:xfrm>
                              <a:off x="1489" y="1078"/>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22" name="Oval 1831"/>
                            <p:cNvSpPr>
                              <a:spLocks noChangeArrowheads="1"/>
                            </p:cNvSpPr>
                            <p:nvPr/>
                          </p:nvSpPr>
                          <p:spPr bwMode="auto">
                            <a:xfrm>
                              <a:off x="1489" y="1080"/>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23" name="Freeform 1832"/>
                            <p:cNvSpPr>
                              <a:spLocks/>
                            </p:cNvSpPr>
                            <p:nvPr/>
                          </p:nvSpPr>
                          <p:spPr bwMode="auto">
                            <a:xfrm>
                              <a:off x="1490" y="1071"/>
                              <a:ext cx="12" cy="22"/>
                            </a:xfrm>
                            <a:custGeom>
                              <a:avLst/>
                              <a:gdLst>
                                <a:gd name="T0" fmla="*/ 1 w 12"/>
                                <a:gd name="T1" fmla="*/ 0 h 22"/>
                                <a:gd name="T2" fmla="*/ 11 w 12"/>
                                <a:gd name="T3" fmla="*/ 0 h 22"/>
                                <a:gd name="T4" fmla="*/ 11 w 12"/>
                                <a:gd name="T5" fmla="*/ 21 h 22"/>
                                <a:gd name="T6" fmla="*/ 0 w 12"/>
                                <a:gd name="T7" fmla="*/ 21 h 22"/>
                                <a:gd name="T8" fmla="*/ 0 w 12"/>
                                <a:gd name="T9" fmla="*/ 21 h 22"/>
                                <a:gd name="T10" fmla="*/ 0 60000 65536"/>
                                <a:gd name="T11" fmla="*/ 0 60000 65536"/>
                                <a:gd name="T12" fmla="*/ 0 60000 65536"/>
                                <a:gd name="T13" fmla="*/ 0 60000 65536"/>
                                <a:gd name="T14" fmla="*/ 0 60000 65536"/>
                                <a:gd name="T15" fmla="*/ 0 w 12"/>
                                <a:gd name="T16" fmla="*/ 0 h 22"/>
                                <a:gd name="T17" fmla="*/ 12 w 12"/>
                                <a:gd name="T18" fmla="*/ 22 h 22"/>
                              </a:gdLst>
                              <a:ahLst/>
                              <a:cxnLst>
                                <a:cxn ang="T10">
                                  <a:pos x="T0" y="T1"/>
                                </a:cxn>
                                <a:cxn ang="T11">
                                  <a:pos x="T2" y="T3"/>
                                </a:cxn>
                                <a:cxn ang="T12">
                                  <a:pos x="T4" y="T5"/>
                                </a:cxn>
                                <a:cxn ang="T13">
                                  <a:pos x="T6" y="T7"/>
                                </a:cxn>
                                <a:cxn ang="T14">
                                  <a:pos x="T8" y="T9"/>
                                </a:cxn>
                              </a:cxnLst>
                              <a:rect l="T15" t="T16" r="T17" b="T18"/>
                              <a:pathLst>
                                <a:path w="12" h="22">
                                  <a:moveTo>
                                    <a:pt x="1" y="0"/>
                                  </a:moveTo>
                                  <a:lnTo>
                                    <a:pt x="11" y="0"/>
                                  </a:lnTo>
                                  <a:lnTo>
                                    <a:pt x="11"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324" name="Freeform 1833"/>
                            <p:cNvSpPr>
                              <a:spLocks/>
                            </p:cNvSpPr>
                            <p:nvPr/>
                          </p:nvSpPr>
                          <p:spPr bwMode="auto">
                            <a:xfrm>
                              <a:off x="1486" y="1087"/>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325" name="Freeform 1834"/>
                            <p:cNvSpPr>
                              <a:spLocks/>
                            </p:cNvSpPr>
                            <p:nvPr/>
                          </p:nvSpPr>
                          <p:spPr bwMode="auto">
                            <a:xfrm>
                              <a:off x="1486" y="1071"/>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317" name="Group 1835"/>
                          <p:cNvGrpSpPr>
                            <a:grpSpLocks/>
                          </p:cNvGrpSpPr>
                          <p:nvPr/>
                        </p:nvGrpSpPr>
                        <p:grpSpPr bwMode="auto">
                          <a:xfrm>
                            <a:off x="1482" y="1080"/>
                            <a:ext cx="4" cy="5"/>
                            <a:chOff x="1482" y="1080"/>
                            <a:chExt cx="4" cy="5"/>
                          </a:xfrm>
                        </p:grpSpPr>
                        <p:sp>
                          <p:nvSpPr>
                            <p:cNvPr id="318" name="AutoShape 1836"/>
                            <p:cNvSpPr>
                              <a:spLocks noChangeArrowheads="1"/>
                            </p:cNvSpPr>
                            <p:nvPr/>
                          </p:nvSpPr>
                          <p:spPr bwMode="auto">
                            <a:xfrm>
                              <a:off x="1484" y="1080"/>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19" name="Line 1837"/>
                            <p:cNvSpPr>
                              <a:spLocks noChangeShapeType="1"/>
                            </p:cNvSpPr>
                            <p:nvPr/>
                          </p:nvSpPr>
                          <p:spPr bwMode="auto">
                            <a:xfrm>
                              <a:off x="1484" y="1082"/>
                              <a:ext cx="2" cy="1"/>
                            </a:xfrm>
                            <a:prstGeom prst="line">
                              <a:avLst/>
                            </a:prstGeom>
                            <a:noFill/>
                            <a:ln w="12700">
                              <a:solidFill>
                                <a:schemeClr val="tx1"/>
                              </a:solidFill>
                              <a:round/>
                              <a:headEnd/>
                              <a:tailEnd/>
                            </a:ln>
                          </p:spPr>
                          <p:txBody>
                            <a:bodyPr wrap="none" anchor="ctr"/>
                            <a:lstStyle/>
                            <a:p>
                              <a:endParaRPr lang="it-IT"/>
                            </a:p>
                          </p:txBody>
                        </p:sp>
                        <p:sp>
                          <p:nvSpPr>
                            <p:cNvPr id="320" name="Line 1838"/>
                            <p:cNvSpPr>
                              <a:spLocks noChangeShapeType="1"/>
                            </p:cNvSpPr>
                            <p:nvPr/>
                          </p:nvSpPr>
                          <p:spPr bwMode="auto">
                            <a:xfrm>
                              <a:off x="1482" y="1080"/>
                              <a:ext cx="1" cy="3"/>
                            </a:xfrm>
                            <a:prstGeom prst="line">
                              <a:avLst/>
                            </a:prstGeom>
                            <a:noFill/>
                            <a:ln w="12700">
                              <a:solidFill>
                                <a:schemeClr val="tx1"/>
                              </a:solidFill>
                              <a:round/>
                              <a:headEnd/>
                              <a:tailEnd/>
                            </a:ln>
                          </p:spPr>
                          <p:txBody>
                            <a:bodyPr wrap="none" anchor="ctr"/>
                            <a:lstStyle/>
                            <a:p>
                              <a:endParaRPr lang="it-IT"/>
                            </a:p>
                          </p:txBody>
                        </p:sp>
                      </p:grpSp>
                    </p:grpSp>
                    <p:grpSp>
                      <p:nvGrpSpPr>
                        <p:cNvPr id="272" name="Group 1839"/>
                        <p:cNvGrpSpPr>
                          <a:grpSpLocks/>
                        </p:cNvGrpSpPr>
                        <p:nvPr/>
                      </p:nvGrpSpPr>
                      <p:grpSpPr bwMode="auto">
                        <a:xfrm>
                          <a:off x="1482" y="1176"/>
                          <a:ext cx="20" cy="23"/>
                          <a:chOff x="1482" y="1176"/>
                          <a:chExt cx="20" cy="23"/>
                        </a:xfrm>
                      </p:grpSpPr>
                      <p:grpSp>
                        <p:nvGrpSpPr>
                          <p:cNvPr id="306" name="Group 1840"/>
                          <p:cNvGrpSpPr>
                            <a:grpSpLocks/>
                          </p:cNvGrpSpPr>
                          <p:nvPr/>
                        </p:nvGrpSpPr>
                        <p:grpSpPr bwMode="auto">
                          <a:xfrm>
                            <a:off x="1486" y="1176"/>
                            <a:ext cx="16" cy="23"/>
                            <a:chOff x="1486" y="1176"/>
                            <a:chExt cx="16" cy="23"/>
                          </a:xfrm>
                        </p:grpSpPr>
                        <p:sp>
                          <p:nvSpPr>
                            <p:cNvPr id="311" name="Rectangle 1841"/>
                            <p:cNvSpPr>
                              <a:spLocks noChangeArrowheads="1"/>
                            </p:cNvSpPr>
                            <p:nvPr/>
                          </p:nvSpPr>
                          <p:spPr bwMode="auto">
                            <a:xfrm>
                              <a:off x="1489" y="1184"/>
                              <a:ext cx="7" cy="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12" name="Oval 1842"/>
                            <p:cNvSpPr>
                              <a:spLocks noChangeArrowheads="1"/>
                            </p:cNvSpPr>
                            <p:nvPr/>
                          </p:nvSpPr>
                          <p:spPr bwMode="auto">
                            <a:xfrm>
                              <a:off x="1489" y="1186"/>
                              <a:ext cx="1" cy="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13" name="Freeform 1843"/>
                            <p:cNvSpPr>
                              <a:spLocks/>
                            </p:cNvSpPr>
                            <p:nvPr/>
                          </p:nvSpPr>
                          <p:spPr bwMode="auto">
                            <a:xfrm>
                              <a:off x="1490" y="1176"/>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314" name="Freeform 1844"/>
                            <p:cNvSpPr>
                              <a:spLocks/>
                            </p:cNvSpPr>
                            <p:nvPr/>
                          </p:nvSpPr>
                          <p:spPr bwMode="auto">
                            <a:xfrm>
                              <a:off x="1486" y="1192"/>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315" name="Freeform 1845"/>
                            <p:cNvSpPr>
                              <a:spLocks/>
                            </p:cNvSpPr>
                            <p:nvPr/>
                          </p:nvSpPr>
                          <p:spPr bwMode="auto">
                            <a:xfrm>
                              <a:off x="1486" y="1176"/>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307" name="Group 1846"/>
                          <p:cNvGrpSpPr>
                            <a:grpSpLocks/>
                          </p:cNvGrpSpPr>
                          <p:nvPr/>
                        </p:nvGrpSpPr>
                        <p:grpSpPr bwMode="auto">
                          <a:xfrm>
                            <a:off x="1482" y="1185"/>
                            <a:ext cx="4" cy="5"/>
                            <a:chOff x="1482" y="1185"/>
                            <a:chExt cx="4" cy="5"/>
                          </a:xfrm>
                        </p:grpSpPr>
                        <p:sp>
                          <p:nvSpPr>
                            <p:cNvPr id="308" name="AutoShape 1847"/>
                            <p:cNvSpPr>
                              <a:spLocks noChangeArrowheads="1"/>
                            </p:cNvSpPr>
                            <p:nvPr/>
                          </p:nvSpPr>
                          <p:spPr bwMode="auto">
                            <a:xfrm>
                              <a:off x="1484" y="1185"/>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09" name="Line 1848"/>
                            <p:cNvSpPr>
                              <a:spLocks noChangeShapeType="1"/>
                            </p:cNvSpPr>
                            <p:nvPr/>
                          </p:nvSpPr>
                          <p:spPr bwMode="auto">
                            <a:xfrm>
                              <a:off x="1484" y="1186"/>
                              <a:ext cx="2" cy="2"/>
                            </a:xfrm>
                            <a:prstGeom prst="line">
                              <a:avLst/>
                            </a:prstGeom>
                            <a:noFill/>
                            <a:ln w="12700">
                              <a:solidFill>
                                <a:schemeClr val="tx1"/>
                              </a:solidFill>
                              <a:round/>
                              <a:headEnd/>
                              <a:tailEnd/>
                            </a:ln>
                          </p:spPr>
                          <p:txBody>
                            <a:bodyPr wrap="none" anchor="ctr"/>
                            <a:lstStyle/>
                            <a:p>
                              <a:endParaRPr lang="it-IT"/>
                            </a:p>
                          </p:txBody>
                        </p:sp>
                        <p:sp>
                          <p:nvSpPr>
                            <p:cNvPr id="310" name="Line 1849"/>
                            <p:cNvSpPr>
                              <a:spLocks noChangeShapeType="1"/>
                            </p:cNvSpPr>
                            <p:nvPr/>
                          </p:nvSpPr>
                          <p:spPr bwMode="auto">
                            <a:xfrm>
                              <a:off x="1482" y="1186"/>
                              <a:ext cx="1" cy="2"/>
                            </a:xfrm>
                            <a:prstGeom prst="line">
                              <a:avLst/>
                            </a:prstGeom>
                            <a:noFill/>
                            <a:ln w="12700">
                              <a:solidFill>
                                <a:schemeClr val="tx1"/>
                              </a:solidFill>
                              <a:round/>
                              <a:headEnd/>
                              <a:tailEnd/>
                            </a:ln>
                          </p:spPr>
                          <p:txBody>
                            <a:bodyPr wrap="none" anchor="ctr"/>
                            <a:lstStyle/>
                            <a:p>
                              <a:endParaRPr lang="it-IT"/>
                            </a:p>
                          </p:txBody>
                        </p:sp>
                      </p:grpSp>
                    </p:grpSp>
                    <p:grpSp>
                      <p:nvGrpSpPr>
                        <p:cNvPr id="273" name="Group 1850"/>
                        <p:cNvGrpSpPr>
                          <a:grpSpLocks/>
                        </p:cNvGrpSpPr>
                        <p:nvPr/>
                      </p:nvGrpSpPr>
                      <p:grpSpPr bwMode="auto">
                        <a:xfrm>
                          <a:off x="1482" y="1149"/>
                          <a:ext cx="20" cy="23"/>
                          <a:chOff x="1482" y="1149"/>
                          <a:chExt cx="20" cy="23"/>
                        </a:xfrm>
                      </p:grpSpPr>
                      <p:grpSp>
                        <p:nvGrpSpPr>
                          <p:cNvPr id="296" name="Group 1851"/>
                          <p:cNvGrpSpPr>
                            <a:grpSpLocks/>
                          </p:cNvGrpSpPr>
                          <p:nvPr/>
                        </p:nvGrpSpPr>
                        <p:grpSpPr bwMode="auto">
                          <a:xfrm>
                            <a:off x="1486" y="1149"/>
                            <a:ext cx="16" cy="23"/>
                            <a:chOff x="1486" y="1149"/>
                            <a:chExt cx="16" cy="23"/>
                          </a:xfrm>
                        </p:grpSpPr>
                        <p:sp>
                          <p:nvSpPr>
                            <p:cNvPr id="301" name="Rectangle 1852"/>
                            <p:cNvSpPr>
                              <a:spLocks noChangeArrowheads="1"/>
                            </p:cNvSpPr>
                            <p:nvPr/>
                          </p:nvSpPr>
                          <p:spPr bwMode="auto">
                            <a:xfrm>
                              <a:off x="1489" y="1155"/>
                              <a:ext cx="7"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302" name="Oval 1853"/>
                            <p:cNvSpPr>
                              <a:spLocks noChangeArrowheads="1"/>
                            </p:cNvSpPr>
                            <p:nvPr/>
                          </p:nvSpPr>
                          <p:spPr bwMode="auto">
                            <a:xfrm>
                              <a:off x="1489" y="1159"/>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303" name="Freeform 1854"/>
                            <p:cNvSpPr>
                              <a:spLocks/>
                            </p:cNvSpPr>
                            <p:nvPr/>
                          </p:nvSpPr>
                          <p:spPr bwMode="auto">
                            <a:xfrm>
                              <a:off x="1490" y="1149"/>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304" name="Freeform 1855"/>
                            <p:cNvSpPr>
                              <a:spLocks/>
                            </p:cNvSpPr>
                            <p:nvPr/>
                          </p:nvSpPr>
                          <p:spPr bwMode="auto">
                            <a:xfrm>
                              <a:off x="1486" y="1166"/>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305" name="Freeform 1856"/>
                            <p:cNvSpPr>
                              <a:spLocks/>
                            </p:cNvSpPr>
                            <p:nvPr/>
                          </p:nvSpPr>
                          <p:spPr bwMode="auto">
                            <a:xfrm>
                              <a:off x="1486" y="1149"/>
                              <a:ext cx="16" cy="7"/>
                            </a:xfrm>
                            <a:custGeom>
                              <a:avLst/>
                              <a:gdLst>
                                <a:gd name="T0" fmla="*/ 15 w 16"/>
                                <a:gd name="T1" fmla="*/ 6 h 7"/>
                                <a:gd name="T2" fmla="*/ 3 w 16"/>
                                <a:gd name="T3" fmla="*/ 6 h 7"/>
                                <a:gd name="T4" fmla="*/ 2 w 16"/>
                                <a:gd name="T5" fmla="*/ 6 h 7"/>
                                <a:gd name="T6" fmla="*/ 1 w 16"/>
                                <a:gd name="T7" fmla="*/ 5 h 7"/>
                                <a:gd name="T8" fmla="*/ 0 w 16"/>
                                <a:gd name="T9" fmla="*/ 4 h 7"/>
                                <a:gd name="T10" fmla="*/ 0 w 16"/>
                                <a:gd name="T11" fmla="*/ 3 h 7"/>
                                <a:gd name="T12" fmla="*/ 0 w 16"/>
                                <a:gd name="T13" fmla="*/ 2 h 7"/>
                                <a:gd name="T14" fmla="*/ 1 w 16"/>
                                <a:gd name="T15" fmla="*/ 1 h 7"/>
                                <a:gd name="T16" fmla="*/ 1 w 16"/>
                                <a:gd name="T17" fmla="*/ 1 h 7"/>
                                <a:gd name="T18" fmla="*/ 2 w 16"/>
                                <a:gd name="T19" fmla="*/ 0 h 7"/>
                                <a:gd name="T20" fmla="*/ 3 w 16"/>
                                <a:gd name="T21" fmla="*/ 0 h 7"/>
                                <a:gd name="T22" fmla="*/ 15 w 16"/>
                                <a:gd name="T23" fmla="*/ 0 h 7"/>
                                <a:gd name="T24" fmla="*/ 15 w 16"/>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7"/>
                                <a:gd name="T41" fmla="*/ 16 w 1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7">
                                  <a:moveTo>
                                    <a:pt x="15" y="6"/>
                                  </a:moveTo>
                                  <a:lnTo>
                                    <a:pt x="3" y="6"/>
                                  </a:lnTo>
                                  <a:lnTo>
                                    <a:pt x="2" y="6"/>
                                  </a:lnTo>
                                  <a:lnTo>
                                    <a:pt x="1" y="5"/>
                                  </a:lnTo>
                                  <a:lnTo>
                                    <a:pt x="0" y="4"/>
                                  </a:lnTo>
                                  <a:lnTo>
                                    <a:pt x="0" y="3"/>
                                  </a:lnTo>
                                  <a:lnTo>
                                    <a:pt x="0" y="2"/>
                                  </a:lnTo>
                                  <a:lnTo>
                                    <a:pt x="1" y="1"/>
                                  </a:lnTo>
                                  <a:lnTo>
                                    <a:pt x="2" y="0"/>
                                  </a:lnTo>
                                  <a:lnTo>
                                    <a:pt x="3" y="0"/>
                                  </a:lnTo>
                                  <a:lnTo>
                                    <a:pt x="15" y="0"/>
                                  </a:lnTo>
                                  <a:lnTo>
                                    <a:pt x="15"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97" name="Group 1857"/>
                          <p:cNvGrpSpPr>
                            <a:grpSpLocks/>
                          </p:cNvGrpSpPr>
                          <p:nvPr/>
                        </p:nvGrpSpPr>
                        <p:grpSpPr bwMode="auto">
                          <a:xfrm>
                            <a:off x="1482" y="1158"/>
                            <a:ext cx="4" cy="5"/>
                            <a:chOff x="1482" y="1158"/>
                            <a:chExt cx="4" cy="5"/>
                          </a:xfrm>
                        </p:grpSpPr>
                        <p:sp>
                          <p:nvSpPr>
                            <p:cNvPr id="298" name="AutoShape 1858"/>
                            <p:cNvSpPr>
                              <a:spLocks noChangeArrowheads="1"/>
                            </p:cNvSpPr>
                            <p:nvPr/>
                          </p:nvSpPr>
                          <p:spPr bwMode="auto">
                            <a:xfrm>
                              <a:off x="1484" y="1158"/>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99" name="Line 1859"/>
                            <p:cNvSpPr>
                              <a:spLocks noChangeShapeType="1"/>
                            </p:cNvSpPr>
                            <p:nvPr/>
                          </p:nvSpPr>
                          <p:spPr bwMode="auto">
                            <a:xfrm>
                              <a:off x="1484" y="1159"/>
                              <a:ext cx="2" cy="3"/>
                            </a:xfrm>
                            <a:prstGeom prst="line">
                              <a:avLst/>
                            </a:prstGeom>
                            <a:noFill/>
                            <a:ln w="12700">
                              <a:solidFill>
                                <a:schemeClr val="tx1"/>
                              </a:solidFill>
                              <a:round/>
                              <a:headEnd/>
                              <a:tailEnd/>
                            </a:ln>
                          </p:spPr>
                          <p:txBody>
                            <a:bodyPr wrap="none" anchor="ctr"/>
                            <a:lstStyle/>
                            <a:p>
                              <a:endParaRPr lang="it-IT"/>
                            </a:p>
                          </p:txBody>
                        </p:sp>
                        <p:sp>
                          <p:nvSpPr>
                            <p:cNvPr id="300" name="Line 1860"/>
                            <p:cNvSpPr>
                              <a:spLocks noChangeShapeType="1"/>
                            </p:cNvSpPr>
                            <p:nvPr/>
                          </p:nvSpPr>
                          <p:spPr bwMode="auto">
                            <a:xfrm>
                              <a:off x="1482" y="1159"/>
                              <a:ext cx="1" cy="3"/>
                            </a:xfrm>
                            <a:prstGeom prst="line">
                              <a:avLst/>
                            </a:prstGeom>
                            <a:noFill/>
                            <a:ln w="12700">
                              <a:solidFill>
                                <a:schemeClr val="tx1"/>
                              </a:solidFill>
                              <a:round/>
                              <a:headEnd/>
                              <a:tailEnd/>
                            </a:ln>
                          </p:spPr>
                          <p:txBody>
                            <a:bodyPr wrap="none" anchor="ctr"/>
                            <a:lstStyle/>
                            <a:p>
                              <a:endParaRPr lang="it-IT"/>
                            </a:p>
                          </p:txBody>
                        </p:sp>
                      </p:grpSp>
                    </p:grpSp>
                    <p:grpSp>
                      <p:nvGrpSpPr>
                        <p:cNvPr id="274" name="Group 1861"/>
                        <p:cNvGrpSpPr>
                          <a:grpSpLocks/>
                        </p:cNvGrpSpPr>
                        <p:nvPr/>
                      </p:nvGrpSpPr>
                      <p:grpSpPr bwMode="auto">
                        <a:xfrm>
                          <a:off x="1480" y="1034"/>
                          <a:ext cx="22" cy="22"/>
                          <a:chOff x="1480" y="1034"/>
                          <a:chExt cx="22" cy="22"/>
                        </a:xfrm>
                      </p:grpSpPr>
                      <p:grpSp>
                        <p:nvGrpSpPr>
                          <p:cNvPr id="286" name="Group 1862"/>
                          <p:cNvGrpSpPr>
                            <a:grpSpLocks/>
                          </p:cNvGrpSpPr>
                          <p:nvPr/>
                        </p:nvGrpSpPr>
                        <p:grpSpPr bwMode="auto">
                          <a:xfrm>
                            <a:off x="1485" y="1034"/>
                            <a:ext cx="17" cy="22"/>
                            <a:chOff x="1485" y="1034"/>
                            <a:chExt cx="17" cy="22"/>
                          </a:xfrm>
                        </p:grpSpPr>
                        <p:sp>
                          <p:nvSpPr>
                            <p:cNvPr id="291" name="Rectangle 1863"/>
                            <p:cNvSpPr>
                              <a:spLocks noChangeArrowheads="1"/>
                            </p:cNvSpPr>
                            <p:nvPr/>
                          </p:nvSpPr>
                          <p:spPr bwMode="auto">
                            <a:xfrm>
                              <a:off x="1489" y="1040"/>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92" name="Oval 1864"/>
                            <p:cNvSpPr>
                              <a:spLocks noChangeArrowheads="1"/>
                            </p:cNvSpPr>
                            <p:nvPr/>
                          </p:nvSpPr>
                          <p:spPr bwMode="auto">
                            <a:xfrm>
                              <a:off x="1485" y="1043"/>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93" name="Freeform 1865"/>
                            <p:cNvSpPr>
                              <a:spLocks/>
                            </p:cNvSpPr>
                            <p:nvPr/>
                          </p:nvSpPr>
                          <p:spPr bwMode="auto">
                            <a:xfrm>
                              <a:off x="1489" y="1034"/>
                              <a:ext cx="13" cy="22"/>
                            </a:xfrm>
                            <a:custGeom>
                              <a:avLst/>
                              <a:gdLst>
                                <a:gd name="T0" fmla="*/ 1 w 13"/>
                                <a:gd name="T1" fmla="*/ 0 h 22"/>
                                <a:gd name="T2" fmla="*/ 12 w 13"/>
                                <a:gd name="T3" fmla="*/ 0 h 22"/>
                                <a:gd name="T4" fmla="*/ 12 w 13"/>
                                <a:gd name="T5" fmla="*/ 21 h 22"/>
                                <a:gd name="T6" fmla="*/ 0 w 13"/>
                                <a:gd name="T7" fmla="*/ 21 h 22"/>
                                <a:gd name="T8" fmla="*/ 0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 y="0"/>
                                  </a:moveTo>
                                  <a:lnTo>
                                    <a:pt x="12" y="0"/>
                                  </a:lnTo>
                                  <a:lnTo>
                                    <a:pt x="12"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94" name="Freeform 1866"/>
                            <p:cNvSpPr>
                              <a:spLocks/>
                            </p:cNvSpPr>
                            <p:nvPr/>
                          </p:nvSpPr>
                          <p:spPr bwMode="auto">
                            <a:xfrm>
                              <a:off x="1485" y="1051"/>
                              <a:ext cx="17" cy="5"/>
                            </a:xfrm>
                            <a:custGeom>
                              <a:avLst/>
                              <a:gdLst>
                                <a:gd name="T0" fmla="*/ 16 w 17"/>
                                <a:gd name="T1" fmla="*/ 4 h 5"/>
                                <a:gd name="T2" fmla="*/ 3 w 17"/>
                                <a:gd name="T3" fmla="*/ 4 h 5"/>
                                <a:gd name="T4" fmla="*/ 2 w 17"/>
                                <a:gd name="T5" fmla="*/ 4 h 5"/>
                                <a:gd name="T6" fmla="*/ 1 w 17"/>
                                <a:gd name="T7" fmla="*/ 3 h 5"/>
                                <a:gd name="T8" fmla="*/ 0 w 17"/>
                                <a:gd name="T9" fmla="*/ 3 h 5"/>
                                <a:gd name="T10" fmla="*/ 0 w 17"/>
                                <a:gd name="T11" fmla="*/ 2 h 5"/>
                                <a:gd name="T12" fmla="*/ 0 w 17"/>
                                <a:gd name="T13" fmla="*/ 2 h 5"/>
                                <a:gd name="T14" fmla="*/ 1 w 17"/>
                                <a:gd name="T15" fmla="*/ 1 h 5"/>
                                <a:gd name="T16" fmla="*/ 2 w 17"/>
                                <a:gd name="T17" fmla="*/ 0 h 5"/>
                                <a:gd name="T18" fmla="*/ 2 w 17"/>
                                <a:gd name="T19" fmla="*/ 0 h 5"/>
                                <a:gd name="T20" fmla="*/ 3 w 17"/>
                                <a:gd name="T21" fmla="*/ 0 h 5"/>
                                <a:gd name="T22" fmla="*/ 16 w 17"/>
                                <a:gd name="T23" fmla="*/ 0 h 5"/>
                                <a:gd name="T24" fmla="*/ 16 w 17"/>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5"/>
                                <a:gd name="T41" fmla="*/ 17 w 17"/>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5">
                                  <a:moveTo>
                                    <a:pt x="16" y="4"/>
                                  </a:moveTo>
                                  <a:lnTo>
                                    <a:pt x="3" y="4"/>
                                  </a:lnTo>
                                  <a:lnTo>
                                    <a:pt x="2" y="4"/>
                                  </a:lnTo>
                                  <a:lnTo>
                                    <a:pt x="1" y="3"/>
                                  </a:lnTo>
                                  <a:lnTo>
                                    <a:pt x="0" y="3"/>
                                  </a:lnTo>
                                  <a:lnTo>
                                    <a:pt x="0" y="2"/>
                                  </a:lnTo>
                                  <a:lnTo>
                                    <a:pt x="1" y="1"/>
                                  </a:lnTo>
                                  <a:lnTo>
                                    <a:pt x="2" y="0"/>
                                  </a:lnTo>
                                  <a:lnTo>
                                    <a:pt x="3" y="0"/>
                                  </a:lnTo>
                                  <a:lnTo>
                                    <a:pt x="16" y="0"/>
                                  </a:lnTo>
                                  <a:lnTo>
                                    <a:pt x="16"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95" name="Freeform 1867"/>
                            <p:cNvSpPr>
                              <a:spLocks/>
                            </p:cNvSpPr>
                            <p:nvPr/>
                          </p:nvSpPr>
                          <p:spPr bwMode="auto">
                            <a:xfrm>
                              <a:off x="1485" y="1034"/>
                              <a:ext cx="17" cy="8"/>
                            </a:xfrm>
                            <a:custGeom>
                              <a:avLst/>
                              <a:gdLst>
                                <a:gd name="T0" fmla="*/ 16 w 17"/>
                                <a:gd name="T1" fmla="*/ 7 h 8"/>
                                <a:gd name="T2" fmla="*/ 3 w 17"/>
                                <a:gd name="T3" fmla="*/ 7 h 8"/>
                                <a:gd name="T4" fmla="*/ 2 w 17"/>
                                <a:gd name="T5" fmla="*/ 7 h 8"/>
                                <a:gd name="T6" fmla="*/ 1 w 17"/>
                                <a:gd name="T7" fmla="*/ 6 h 8"/>
                                <a:gd name="T8" fmla="*/ 0 w 17"/>
                                <a:gd name="T9" fmla="*/ 5 h 8"/>
                                <a:gd name="T10" fmla="*/ 0 w 17"/>
                                <a:gd name="T11" fmla="*/ 4 h 8"/>
                                <a:gd name="T12" fmla="*/ 0 w 17"/>
                                <a:gd name="T13" fmla="*/ 3 h 8"/>
                                <a:gd name="T14" fmla="*/ 1 w 17"/>
                                <a:gd name="T15" fmla="*/ 1 h 8"/>
                                <a:gd name="T16" fmla="*/ 2 w 17"/>
                                <a:gd name="T17" fmla="*/ 1 h 8"/>
                                <a:gd name="T18" fmla="*/ 2 w 17"/>
                                <a:gd name="T19" fmla="*/ 0 h 8"/>
                                <a:gd name="T20" fmla="*/ 3 w 17"/>
                                <a:gd name="T21" fmla="*/ 0 h 8"/>
                                <a:gd name="T22" fmla="*/ 16 w 17"/>
                                <a:gd name="T23" fmla="*/ 0 h 8"/>
                                <a:gd name="T24" fmla="*/ 16 w 17"/>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8"/>
                                <a:gd name="T41" fmla="*/ 17 w 17"/>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8">
                                  <a:moveTo>
                                    <a:pt x="16" y="7"/>
                                  </a:moveTo>
                                  <a:lnTo>
                                    <a:pt x="3" y="7"/>
                                  </a:lnTo>
                                  <a:lnTo>
                                    <a:pt x="2" y="7"/>
                                  </a:lnTo>
                                  <a:lnTo>
                                    <a:pt x="1" y="6"/>
                                  </a:lnTo>
                                  <a:lnTo>
                                    <a:pt x="0" y="5"/>
                                  </a:lnTo>
                                  <a:lnTo>
                                    <a:pt x="0" y="4"/>
                                  </a:lnTo>
                                  <a:lnTo>
                                    <a:pt x="0" y="3"/>
                                  </a:lnTo>
                                  <a:lnTo>
                                    <a:pt x="1" y="1"/>
                                  </a:lnTo>
                                  <a:lnTo>
                                    <a:pt x="2" y="1"/>
                                  </a:lnTo>
                                  <a:lnTo>
                                    <a:pt x="2" y="0"/>
                                  </a:lnTo>
                                  <a:lnTo>
                                    <a:pt x="3" y="0"/>
                                  </a:lnTo>
                                  <a:lnTo>
                                    <a:pt x="16" y="0"/>
                                  </a:lnTo>
                                  <a:lnTo>
                                    <a:pt x="16"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87" name="Group 1868"/>
                          <p:cNvGrpSpPr>
                            <a:grpSpLocks/>
                          </p:cNvGrpSpPr>
                          <p:nvPr/>
                        </p:nvGrpSpPr>
                        <p:grpSpPr bwMode="auto">
                          <a:xfrm>
                            <a:off x="1480" y="1043"/>
                            <a:ext cx="5" cy="6"/>
                            <a:chOff x="1480" y="1043"/>
                            <a:chExt cx="5" cy="6"/>
                          </a:xfrm>
                        </p:grpSpPr>
                        <p:sp>
                          <p:nvSpPr>
                            <p:cNvPr id="288" name="AutoShape 1869"/>
                            <p:cNvSpPr>
                              <a:spLocks noChangeArrowheads="1"/>
                            </p:cNvSpPr>
                            <p:nvPr/>
                          </p:nvSpPr>
                          <p:spPr bwMode="auto">
                            <a:xfrm>
                              <a:off x="1484" y="1043"/>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89" name="Line 1870"/>
                            <p:cNvSpPr>
                              <a:spLocks noChangeShapeType="1"/>
                            </p:cNvSpPr>
                            <p:nvPr/>
                          </p:nvSpPr>
                          <p:spPr bwMode="auto">
                            <a:xfrm>
                              <a:off x="1483" y="1045"/>
                              <a:ext cx="2" cy="2"/>
                            </a:xfrm>
                            <a:prstGeom prst="line">
                              <a:avLst/>
                            </a:prstGeom>
                            <a:noFill/>
                            <a:ln w="12700">
                              <a:solidFill>
                                <a:schemeClr val="tx1"/>
                              </a:solidFill>
                              <a:round/>
                              <a:headEnd/>
                              <a:tailEnd/>
                            </a:ln>
                          </p:spPr>
                          <p:txBody>
                            <a:bodyPr wrap="none" anchor="ctr"/>
                            <a:lstStyle/>
                            <a:p>
                              <a:endParaRPr lang="it-IT"/>
                            </a:p>
                          </p:txBody>
                        </p:sp>
                        <p:sp>
                          <p:nvSpPr>
                            <p:cNvPr id="290" name="Line 1871"/>
                            <p:cNvSpPr>
                              <a:spLocks noChangeShapeType="1"/>
                            </p:cNvSpPr>
                            <p:nvPr/>
                          </p:nvSpPr>
                          <p:spPr bwMode="auto">
                            <a:xfrm>
                              <a:off x="1480" y="1045"/>
                              <a:ext cx="3" cy="2"/>
                            </a:xfrm>
                            <a:prstGeom prst="line">
                              <a:avLst/>
                            </a:prstGeom>
                            <a:noFill/>
                            <a:ln w="12700">
                              <a:solidFill>
                                <a:schemeClr val="tx1"/>
                              </a:solidFill>
                              <a:round/>
                              <a:headEnd/>
                              <a:tailEnd/>
                            </a:ln>
                          </p:spPr>
                          <p:txBody>
                            <a:bodyPr wrap="none" anchor="ctr"/>
                            <a:lstStyle/>
                            <a:p>
                              <a:endParaRPr lang="it-IT"/>
                            </a:p>
                          </p:txBody>
                        </p:sp>
                      </p:grpSp>
                    </p:grpSp>
                    <p:grpSp>
                      <p:nvGrpSpPr>
                        <p:cNvPr id="275" name="Group 1872"/>
                        <p:cNvGrpSpPr>
                          <a:grpSpLocks/>
                        </p:cNvGrpSpPr>
                        <p:nvPr/>
                      </p:nvGrpSpPr>
                      <p:grpSpPr bwMode="auto">
                        <a:xfrm>
                          <a:off x="1480" y="1004"/>
                          <a:ext cx="22" cy="24"/>
                          <a:chOff x="1480" y="1004"/>
                          <a:chExt cx="22" cy="24"/>
                        </a:xfrm>
                      </p:grpSpPr>
                      <p:grpSp>
                        <p:nvGrpSpPr>
                          <p:cNvPr id="276" name="Group 1873"/>
                          <p:cNvGrpSpPr>
                            <a:grpSpLocks/>
                          </p:cNvGrpSpPr>
                          <p:nvPr/>
                        </p:nvGrpSpPr>
                        <p:grpSpPr bwMode="auto">
                          <a:xfrm>
                            <a:off x="1485" y="1004"/>
                            <a:ext cx="17" cy="24"/>
                            <a:chOff x="1485" y="1004"/>
                            <a:chExt cx="17" cy="24"/>
                          </a:xfrm>
                        </p:grpSpPr>
                        <p:sp>
                          <p:nvSpPr>
                            <p:cNvPr id="281" name="Rectangle 1874"/>
                            <p:cNvSpPr>
                              <a:spLocks noChangeArrowheads="1"/>
                            </p:cNvSpPr>
                            <p:nvPr/>
                          </p:nvSpPr>
                          <p:spPr bwMode="auto">
                            <a:xfrm>
                              <a:off x="1489" y="1011"/>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82" name="Oval 1875"/>
                            <p:cNvSpPr>
                              <a:spLocks noChangeArrowheads="1"/>
                            </p:cNvSpPr>
                            <p:nvPr/>
                          </p:nvSpPr>
                          <p:spPr bwMode="auto">
                            <a:xfrm>
                              <a:off x="1485" y="1014"/>
                              <a:ext cx="7" cy="2"/>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83" name="Freeform 1876"/>
                            <p:cNvSpPr>
                              <a:spLocks/>
                            </p:cNvSpPr>
                            <p:nvPr/>
                          </p:nvSpPr>
                          <p:spPr bwMode="auto">
                            <a:xfrm>
                              <a:off x="1489" y="1004"/>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84" name="Freeform 1877"/>
                            <p:cNvSpPr>
                              <a:spLocks/>
                            </p:cNvSpPr>
                            <p:nvPr/>
                          </p:nvSpPr>
                          <p:spPr bwMode="auto">
                            <a:xfrm>
                              <a:off x="1485" y="1020"/>
                              <a:ext cx="17" cy="8"/>
                            </a:xfrm>
                            <a:custGeom>
                              <a:avLst/>
                              <a:gdLst>
                                <a:gd name="T0" fmla="*/ 16 w 17"/>
                                <a:gd name="T1" fmla="*/ 7 h 8"/>
                                <a:gd name="T2" fmla="*/ 3 w 17"/>
                                <a:gd name="T3" fmla="*/ 7 h 8"/>
                                <a:gd name="T4" fmla="*/ 2 w 17"/>
                                <a:gd name="T5" fmla="*/ 7 h 8"/>
                                <a:gd name="T6" fmla="*/ 1 w 17"/>
                                <a:gd name="T7" fmla="*/ 6 h 8"/>
                                <a:gd name="T8" fmla="*/ 0 w 17"/>
                                <a:gd name="T9" fmla="*/ 5 h 8"/>
                                <a:gd name="T10" fmla="*/ 0 w 17"/>
                                <a:gd name="T11" fmla="*/ 4 h 8"/>
                                <a:gd name="T12" fmla="*/ 0 w 17"/>
                                <a:gd name="T13" fmla="*/ 3 h 8"/>
                                <a:gd name="T14" fmla="*/ 1 w 17"/>
                                <a:gd name="T15" fmla="*/ 1 h 8"/>
                                <a:gd name="T16" fmla="*/ 2 w 17"/>
                                <a:gd name="T17" fmla="*/ 1 h 8"/>
                                <a:gd name="T18" fmla="*/ 2 w 17"/>
                                <a:gd name="T19" fmla="*/ 0 h 8"/>
                                <a:gd name="T20" fmla="*/ 3 w 17"/>
                                <a:gd name="T21" fmla="*/ 0 h 8"/>
                                <a:gd name="T22" fmla="*/ 16 w 17"/>
                                <a:gd name="T23" fmla="*/ 0 h 8"/>
                                <a:gd name="T24" fmla="*/ 16 w 17"/>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8"/>
                                <a:gd name="T41" fmla="*/ 17 w 17"/>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8">
                                  <a:moveTo>
                                    <a:pt x="16" y="7"/>
                                  </a:moveTo>
                                  <a:lnTo>
                                    <a:pt x="3" y="7"/>
                                  </a:lnTo>
                                  <a:lnTo>
                                    <a:pt x="2" y="7"/>
                                  </a:lnTo>
                                  <a:lnTo>
                                    <a:pt x="1" y="6"/>
                                  </a:lnTo>
                                  <a:lnTo>
                                    <a:pt x="0" y="5"/>
                                  </a:lnTo>
                                  <a:lnTo>
                                    <a:pt x="0" y="4"/>
                                  </a:lnTo>
                                  <a:lnTo>
                                    <a:pt x="0" y="3"/>
                                  </a:lnTo>
                                  <a:lnTo>
                                    <a:pt x="1" y="1"/>
                                  </a:lnTo>
                                  <a:lnTo>
                                    <a:pt x="2" y="1"/>
                                  </a:lnTo>
                                  <a:lnTo>
                                    <a:pt x="2" y="0"/>
                                  </a:lnTo>
                                  <a:lnTo>
                                    <a:pt x="3" y="0"/>
                                  </a:lnTo>
                                  <a:lnTo>
                                    <a:pt x="16" y="0"/>
                                  </a:lnTo>
                                  <a:lnTo>
                                    <a:pt x="16" y="7"/>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85" name="Freeform 1878"/>
                            <p:cNvSpPr>
                              <a:spLocks/>
                            </p:cNvSpPr>
                            <p:nvPr/>
                          </p:nvSpPr>
                          <p:spPr bwMode="auto">
                            <a:xfrm>
                              <a:off x="1485" y="1004"/>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77" name="Group 1879"/>
                          <p:cNvGrpSpPr>
                            <a:grpSpLocks/>
                          </p:cNvGrpSpPr>
                          <p:nvPr/>
                        </p:nvGrpSpPr>
                        <p:grpSpPr bwMode="auto">
                          <a:xfrm>
                            <a:off x="1480" y="1014"/>
                            <a:ext cx="5" cy="5"/>
                            <a:chOff x="1480" y="1014"/>
                            <a:chExt cx="5" cy="5"/>
                          </a:xfrm>
                        </p:grpSpPr>
                        <p:sp>
                          <p:nvSpPr>
                            <p:cNvPr id="278" name="AutoShape 1880"/>
                            <p:cNvSpPr>
                              <a:spLocks noChangeArrowheads="1"/>
                            </p:cNvSpPr>
                            <p:nvPr/>
                          </p:nvSpPr>
                          <p:spPr bwMode="auto">
                            <a:xfrm>
                              <a:off x="1484" y="1014"/>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79" name="Line 1881"/>
                            <p:cNvSpPr>
                              <a:spLocks noChangeShapeType="1"/>
                            </p:cNvSpPr>
                            <p:nvPr/>
                          </p:nvSpPr>
                          <p:spPr bwMode="auto">
                            <a:xfrm>
                              <a:off x="1483" y="1015"/>
                              <a:ext cx="2" cy="1"/>
                            </a:xfrm>
                            <a:prstGeom prst="line">
                              <a:avLst/>
                            </a:prstGeom>
                            <a:noFill/>
                            <a:ln w="12700">
                              <a:solidFill>
                                <a:schemeClr val="tx1"/>
                              </a:solidFill>
                              <a:round/>
                              <a:headEnd/>
                              <a:tailEnd/>
                            </a:ln>
                          </p:spPr>
                          <p:txBody>
                            <a:bodyPr wrap="none" anchor="ctr"/>
                            <a:lstStyle/>
                            <a:p>
                              <a:endParaRPr lang="it-IT"/>
                            </a:p>
                          </p:txBody>
                        </p:sp>
                        <p:sp>
                          <p:nvSpPr>
                            <p:cNvPr id="280" name="Line 1882"/>
                            <p:cNvSpPr>
                              <a:spLocks noChangeShapeType="1"/>
                            </p:cNvSpPr>
                            <p:nvPr/>
                          </p:nvSpPr>
                          <p:spPr bwMode="auto">
                            <a:xfrm>
                              <a:off x="1480" y="1014"/>
                              <a:ext cx="3" cy="2"/>
                            </a:xfrm>
                            <a:prstGeom prst="line">
                              <a:avLst/>
                            </a:prstGeom>
                            <a:noFill/>
                            <a:ln w="12700">
                              <a:solidFill>
                                <a:schemeClr val="tx1"/>
                              </a:solidFill>
                              <a:round/>
                              <a:headEnd/>
                              <a:tailEnd/>
                            </a:ln>
                          </p:spPr>
                          <p:txBody>
                            <a:bodyPr wrap="none" anchor="ctr"/>
                            <a:lstStyle/>
                            <a:p>
                              <a:endParaRPr lang="it-IT"/>
                            </a:p>
                          </p:txBody>
                        </p:sp>
                      </p:grpSp>
                    </p:grpSp>
                  </p:grpSp>
                  <p:sp>
                    <p:nvSpPr>
                      <p:cNvPr id="194" name="Oval 1883"/>
                      <p:cNvSpPr>
                        <a:spLocks noChangeArrowheads="1"/>
                      </p:cNvSpPr>
                      <p:nvPr/>
                    </p:nvSpPr>
                    <p:spPr bwMode="auto">
                      <a:xfrm>
                        <a:off x="2675" y="1829"/>
                        <a:ext cx="138" cy="127"/>
                      </a:xfrm>
                      <a:prstGeom prst="ellipse">
                        <a:avLst/>
                      </a:prstGeom>
                      <a:gradFill rotWithShape="0">
                        <a:gsLst>
                          <a:gs pos="0">
                            <a:srgbClr val="006B61"/>
                          </a:gs>
                          <a:gs pos="50000">
                            <a:srgbClr val="66A6A0"/>
                          </a:gs>
                          <a:gs pos="100000">
                            <a:srgbClr val="006B61"/>
                          </a:gs>
                        </a:gsLst>
                        <a:lin ang="18900000" scaled="1"/>
                      </a:gradFill>
                      <a:ln w="12700">
                        <a:solidFill>
                          <a:schemeClr val="tx1"/>
                        </a:solidFill>
                        <a:round/>
                        <a:headEnd/>
                        <a:tailEnd/>
                      </a:ln>
                    </p:spPr>
                    <p:txBody>
                      <a:bodyPr wrap="none" anchor="ctr"/>
                      <a:lstStyle/>
                      <a:p>
                        <a:endParaRPr lang="it-IT">
                          <a:cs typeface="Times New Roman" pitchFamily="18" charset="0"/>
                        </a:endParaRPr>
                      </a:p>
                    </p:txBody>
                  </p:sp>
                  <p:sp>
                    <p:nvSpPr>
                      <p:cNvPr id="195" name="Oval 1884"/>
                      <p:cNvSpPr>
                        <a:spLocks noChangeArrowheads="1"/>
                      </p:cNvSpPr>
                      <p:nvPr/>
                    </p:nvSpPr>
                    <p:spPr bwMode="auto">
                      <a:xfrm>
                        <a:off x="2720" y="1875"/>
                        <a:ext cx="42" cy="36"/>
                      </a:xfrm>
                      <a:prstGeom prst="ellipse">
                        <a:avLst/>
                      </a:prstGeom>
                      <a:solidFill>
                        <a:srgbClr val="00B7A5"/>
                      </a:solidFill>
                      <a:ln w="12700">
                        <a:solidFill>
                          <a:schemeClr val="tx1"/>
                        </a:solidFill>
                        <a:round/>
                        <a:headEnd/>
                        <a:tailEnd/>
                      </a:ln>
                    </p:spPr>
                    <p:txBody>
                      <a:bodyPr wrap="none" anchor="ctr"/>
                      <a:lstStyle/>
                      <a:p>
                        <a:endParaRPr lang="it-IT">
                          <a:cs typeface="Times New Roman" pitchFamily="18" charset="0"/>
                        </a:endParaRPr>
                      </a:p>
                    </p:txBody>
                  </p:sp>
                  <p:sp>
                    <p:nvSpPr>
                      <p:cNvPr id="196" name="Rectangle 1885"/>
                      <p:cNvSpPr>
                        <a:spLocks noChangeArrowheads="1"/>
                      </p:cNvSpPr>
                      <p:nvPr/>
                    </p:nvSpPr>
                    <p:spPr bwMode="auto">
                      <a:xfrm>
                        <a:off x="2703" y="1635"/>
                        <a:ext cx="81" cy="174"/>
                      </a:xfrm>
                      <a:prstGeom prst="rect">
                        <a:avLst/>
                      </a:prstGeom>
                      <a:gradFill rotWithShape="0">
                        <a:gsLst>
                          <a:gs pos="0">
                            <a:srgbClr val="394C4A"/>
                          </a:gs>
                          <a:gs pos="50000">
                            <a:srgbClr val="C0FEF9"/>
                          </a:gs>
                          <a:gs pos="100000">
                            <a:srgbClr val="394C4A"/>
                          </a:gs>
                        </a:gsLst>
                        <a:lin ang="18900000" scaled="1"/>
                      </a:gradFill>
                      <a:ln w="12700">
                        <a:solidFill>
                          <a:schemeClr val="tx1"/>
                        </a:solidFill>
                        <a:miter lim="800000"/>
                        <a:headEnd/>
                        <a:tailEnd/>
                      </a:ln>
                    </p:spPr>
                    <p:txBody>
                      <a:bodyPr wrap="none" anchor="ctr"/>
                      <a:lstStyle/>
                      <a:p>
                        <a:endParaRPr lang="it-IT">
                          <a:cs typeface="Times New Roman" pitchFamily="18" charset="0"/>
                        </a:endParaRPr>
                      </a:p>
                    </p:txBody>
                  </p:sp>
                  <p:sp>
                    <p:nvSpPr>
                      <p:cNvPr id="197" name="Line 1886"/>
                      <p:cNvSpPr>
                        <a:spLocks noChangeShapeType="1"/>
                      </p:cNvSpPr>
                      <p:nvPr/>
                    </p:nvSpPr>
                    <p:spPr bwMode="auto">
                      <a:xfrm>
                        <a:off x="2745" y="1566"/>
                        <a:ext cx="0" cy="66"/>
                      </a:xfrm>
                      <a:prstGeom prst="line">
                        <a:avLst/>
                      </a:prstGeom>
                      <a:noFill/>
                      <a:ln w="57150">
                        <a:solidFill>
                          <a:schemeClr val="tx1"/>
                        </a:solidFill>
                        <a:round/>
                        <a:headEnd/>
                        <a:tailEnd/>
                      </a:ln>
                    </p:spPr>
                    <p:txBody>
                      <a:bodyPr wrap="none" anchor="ctr"/>
                      <a:lstStyle/>
                      <a:p>
                        <a:endParaRPr lang="it-IT"/>
                      </a:p>
                    </p:txBody>
                  </p:sp>
                  <p:grpSp>
                    <p:nvGrpSpPr>
                      <p:cNvPr id="198" name="Group 1887"/>
                      <p:cNvGrpSpPr>
                        <a:grpSpLocks/>
                      </p:cNvGrpSpPr>
                      <p:nvPr/>
                    </p:nvGrpSpPr>
                    <p:grpSpPr bwMode="auto">
                      <a:xfrm flipH="1">
                        <a:off x="2928" y="1821"/>
                        <a:ext cx="79" cy="154"/>
                        <a:chOff x="1515" y="1919"/>
                        <a:chExt cx="79" cy="160"/>
                      </a:xfrm>
                    </p:grpSpPr>
                    <p:sp>
                      <p:nvSpPr>
                        <p:cNvPr id="200" name="Freeform 1888"/>
                        <p:cNvSpPr>
                          <a:spLocks/>
                        </p:cNvSpPr>
                        <p:nvPr/>
                      </p:nvSpPr>
                      <p:spPr bwMode="auto">
                        <a:xfrm>
                          <a:off x="1515" y="1950"/>
                          <a:ext cx="44" cy="97"/>
                        </a:xfrm>
                        <a:custGeom>
                          <a:avLst/>
                          <a:gdLst>
                            <a:gd name="T0" fmla="*/ 30 w 48"/>
                            <a:gd name="T1" fmla="*/ 0 h 125"/>
                            <a:gd name="T2" fmla="*/ 30 w 48"/>
                            <a:gd name="T3" fmla="*/ 2 h 125"/>
                            <a:gd name="T4" fmla="*/ 29 w 48"/>
                            <a:gd name="T5" fmla="*/ 2 h 125"/>
                            <a:gd name="T6" fmla="*/ 25 w 48"/>
                            <a:gd name="T7" fmla="*/ 4 h 125"/>
                            <a:gd name="T8" fmla="*/ 18 w 48"/>
                            <a:gd name="T9" fmla="*/ 4 h 125"/>
                            <a:gd name="T10" fmla="*/ 6 w 48"/>
                            <a:gd name="T11" fmla="*/ 4 h 125"/>
                            <a:gd name="T12" fmla="*/ 0 w 48"/>
                            <a:gd name="T13" fmla="*/ 5 h 125"/>
                            <a:gd name="T14" fmla="*/ 0 w 48"/>
                            <a:gd name="T15" fmla="*/ 29 h 125"/>
                            <a:gd name="T16" fmla="*/ 6 w 48"/>
                            <a:gd name="T17" fmla="*/ 31 h 125"/>
                            <a:gd name="T18" fmla="*/ 18 w 48"/>
                            <a:gd name="T19" fmla="*/ 31 h 125"/>
                            <a:gd name="T20" fmla="*/ 25 w 48"/>
                            <a:gd name="T21" fmla="*/ 31 h 125"/>
                            <a:gd name="T22" fmla="*/ 29 w 48"/>
                            <a:gd name="T23" fmla="*/ 33 h 125"/>
                            <a:gd name="T24" fmla="*/ 30 w 48"/>
                            <a:gd name="T25" fmla="*/ 33 h 125"/>
                            <a:gd name="T26" fmla="*/ 30 w 48"/>
                            <a:gd name="T27" fmla="*/ 34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
                            <a:gd name="T43" fmla="*/ 0 h 125"/>
                            <a:gd name="T44" fmla="*/ 48 w 48"/>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 h="125">
                              <a:moveTo>
                                <a:pt x="47" y="0"/>
                              </a:moveTo>
                              <a:lnTo>
                                <a:pt x="47" y="5"/>
                              </a:lnTo>
                              <a:lnTo>
                                <a:pt x="45" y="9"/>
                              </a:lnTo>
                              <a:lnTo>
                                <a:pt x="38" y="13"/>
                              </a:lnTo>
                              <a:lnTo>
                                <a:pt x="28" y="14"/>
                              </a:lnTo>
                              <a:lnTo>
                                <a:pt x="11" y="14"/>
                              </a:lnTo>
                              <a:lnTo>
                                <a:pt x="0" y="20"/>
                              </a:lnTo>
                              <a:lnTo>
                                <a:pt x="0" y="105"/>
                              </a:lnTo>
                              <a:lnTo>
                                <a:pt x="11" y="111"/>
                              </a:lnTo>
                              <a:lnTo>
                                <a:pt x="28" y="111"/>
                              </a:lnTo>
                              <a:lnTo>
                                <a:pt x="38" y="111"/>
                              </a:lnTo>
                              <a:lnTo>
                                <a:pt x="45" y="117"/>
                              </a:lnTo>
                              <a:lnTo>
                                <a:pt x="47" y="119"/>
                              </a:lnTo>
                              <a:lnTo>
                                <a:pt x="47" y="124"/>
                              </a:lnTo>
                            </a:path>
                          </a:pathLst>
                        </a:custGeom>
                        <a:gradFill rotWithShape="0">
                          <a:gsLst>
                            <a:gs pos="0">
                              <a:srgbClr val="4CB5AB"/>
                            </a:gs>
                            <a:gs pos="100000">
                              <a:srgbClr val="009688"/>
                            </a:gs>
                          </a:gsLst>
                          <a:lin ang="5400000" scaled="1"/>
                        </a:gradFill>
                        <a:ln w="12700" cap="rnd" cmpd="sng">
                          <a:solidFill>
                            <a:srgbClr val="000000"/>
                          </a:solidFill>
                          <a:prstDash val="solid"/>
                          <a:round/>
                          <a:headEnd type="none" w="med" len="med"/>
                          <a:tailEnd type="none" w="med" len="med"/>
                        </a:ln>
                      </p:spPr>
                      <p:txBody>
                        <a:bodyPr/>
                        <a:lstStyle/>
                        <a:p>
                          <a:endParaRPr lang="it-IT"/>
                        </a:p>
                      </p:txBody>
                    </p:sp>
                    <p:sp>
                      <p:nvSpPr>
                        <p:cNvPr id="201" name="Line 1889"/>
                        <p:cNvSpPr>
                          <a:spLocks noChangeShapeType="1"/>
                        </p:cNvSpPr>
                        <p:nvPr/>
                      </p:nvSpPr>
                      <p:spPr bwMode="auto">
                        <a:xfrm>
                          <a:off x="1543" y="1965"/>
                          <a:ext cx="0" cy="68"/>
                        </a:xfrm>
                        <a:prstGeom prst="line">
                          <a:avLst/>
                        </a:prstGeom>
                        <a:noFill/>
                        <a:ln w="12700">
                          <a:solidFill>
                            <a:srgbClr val="000000"/>
                          </a:solidFill>
                          <a:round/>
                          <a:headEnd/>
                          <a:tailEnd/>
                        </a:ln>
                      </p:spPr>
                      <p:txBody>
                        <a:bodyPr wrap="none" anchor="ctr"/>
                        <a:lstStyle/>
                        <a:p>
                          <a:endParaRPr lang="it-IT"/>
                        </a:p>
                      </p:txBody>
                    </p:sp>
                    <p:sp>
                      <p:nvSpPr>
                        <p:cNvPr id="202" name="Rectangle 1890"/>
                        <p:cNvSpPr>
                          <a:spLocks noChangeArrowheads="1"/>
                        </p:cNvSpPr>
                        <p:nvPr/>
                      </p:nvSpPr>
                      <p:spPr bwMode="auto">
                        <a:xfrm>
                          <a:off x="1562" y="1919"/>
                          <a:ext cx="32" cy="154"/>
                        </a:xfrm>
                        <a:prstGeom prst="rect">
                          <a:avLst/>
                        </a:prstGeom>
                        <a:gradFill rotWithShape="0">
                          <a:gsLst>
                            <a:gs pos="0">
                              <a:srgbClr val="4CB5AB"/>
                            </a:gs>
                            <a:gs pos="100000">
                              <a:srgbClr val="009688"/>
                            </a:gs>
                          </a:gsLst>
                          <a:lin ang="5400000" scaled="1"/>
                        </a:gradFill>
                        <a:ln w="12700">
                          <a:solidFill>
                            <a:schemeClr val="tx1"/>
                          </a:solidFill>
                          <a:miter lim="800000"/>
                          <a:headEnd/>
                          <a:tailEnd/>
                        </a:ln>
                      </p:spPr>
                      <p:txBody>
                        <a:bodyPr wrap="none" anchor="ctr"/>
                        <a:lstStyle/>
                        <a:p>
                          <a:endParaRPr lang="it-IT">
                            <a:cs typeface="Times New Roman" pitchFamily="18" charset="0"/>
                          </a:endParaRPr>
                        </a:p>
                      </p:txBody>
                    </p:sp>
                    <p:grpSp>
                      <p:nvGrpSpPr>
                        <p:cNvPr id="203" name="Group 1891"/>
                        <p:cNvGrpSpPr>
                          <a:grpSpLocks/>
                        </p:cNvGrpSpPr>
                        <p:nvPr/>
                      </p:nvGrpSpPr>
                      <p:grpSpPr bwMode="auto">
                        <a:xfrm>
                          <a:off x="1541" y="1926"/>
                          <a:ext cx="21" cy="153"/>
                          <a:chOff x="1040" y="1001"/>
                          <a:chExt cx="23" cy="194"/>
                        </a:xfrm>
                      </p:grpSpPr>
                      <p:grpSp>
                        <p:nvGrpSpPr>
                          <p:cNvPr id="204" name="Group 1892"/>
                          <p:cNvGrpSpPr>
                            <a:grpSpLocks/>
                          </p:cNvGrpSpPr>
                          <p:nvPr/>
                        </p:nvGrpSpPr>
                        <p:grpSpPr bwMode="auto">
                          <a:xfrm>
                            <a:off x="1040" y="1109"/>
                            <a:ext cx="22" cy="23"/>
                            <a:chOff x="1040" y="1109"/>
                            <a:chExt cx="22" cy="23"/>
                          </a:xfrm>
                        </p:grpSpPr>
                        <p:grpSp>
                          <p:nvGrpSpPr>
                            <p:cNvPr id="260" name="Group 1893"/>
                            <p:cNvGrpSpPr>
                              <a:grpSpLocks/>
                            </p:cNvGrpSpPr>
                            <p:nvPr/>
                          </p:nvGrpSpPr>
                          <p:grpSpPr bwMode="auto">
                            <a:xfrm>
                              <a:off x="1045" y="1109"/>
                              <a:ext cx="17" cy="23"/>
                              <a:chOff x="1045" y="1109"/>
                              <a:chExt cx="17" cy="23"/>
                            </a:xfrm>
                          </p:grpSpPr>
                          <p:sp>
                            <p:nvSpPr>
                              <p:cNvPr id="265" name="Rectangle 1894"/>
                              <p:cNvSpPr>
                                <a:spLocks noChangeArrowheads="1"/>
                              </p:cNvSpPr>
                              <p:nvPr/>
                            </p:nvSpPr>
                            <p:spPr bwMode="auto">
                              <a:xfrm>
                                <a:off x="1049" y="1116"/>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66" name="Oval 1895"/>
                              <p:cNvSpPr>
                                <a:spLocks noChangeArrowheads="1"/>
                              </p:cNvSpPr>
                              <p:nvPr/>
                            </p:nvSpPr>
                            <p:spPr bwMode="auto">
                              <a:xfrm>
                                <a:off x="1045" y="1118"/>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67" name="Freeform 1896"/>
                              <p:cNvSpPr>
                                <a:spLocks/>
                              </p:cNvSpPr>
                              <p:nvPr/>
                            </p:nvSpPr>
                            <p:spPr bwMode="auto">
                              <a:xfrm>
                                <a:off x="1050" y="1109"/>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68" name="Freeform 1897"/>
                              <p:cNvSpPr>
                                <a:spLocks/>
                              </p:cNvSpPr>
                              <p:nvPr/>
                            </p:nvSpPr>
                            <p:spPr bwMode="auto">
                              <a:xfrm>
                                <a:off x="1045" y="1126"/>
                                <a:ext cx="17" cy="6"/>
                              </a:xfrm>
                              <a:custGeom>
                                <a:avLst/>
                                <a:gdLst>
                                  <a:gd name="T0" fmla="*/ 16 w 17"/>
                                  <a:gd name="T1" fmla="*/ 5 h 6"/>
                                  <a:gd name="T2" fmla="*/ 3 w 17"/>
                                  <a:gd name="T3" fmla="*/ 5 h 6"/>
                                  <a:gd name="T4" fmla="*/ 2 w 17"/>
                                  <a:gd name="T5" fmla="*/ 5 h 6"/>
                                  <a:gd name="T6" fmla="*/ 1 w 17"/>
                                  <a:gd name="T7" fmla="*/ 4 h 6"/>
                                  <a:gd name="T8" fmla="*/ 0 w 17"/>
                                  <a:gd name="T9" fmla="*/ 3 h 6"/>
                                  <a:gd name="T10" fmla="*/ 0 w 17"/>
                                  <a:gd name="T11" fmla="*/ 3 h 6"/>
                                  <a:gd name="T12" fmla="*/ 0 w 17"/>
                                  <a:gd name="T13" fmla="*/ 2 h 6"/>
                                  <a:gd name="T14" fmla="*/ 1 w 17"/>
                                  <a:gd name="T15" fmla="*/ 1 h 6"/>
                                  <a:gd name="T16" fmla="*/ 2 w 17"/>
                                  <a:gd name="T17" fmla="*/ 1 h 6"/>
                                  <a:gd name="T18" fmla="*/ 2 w 17"/>
                                  <a:gd name="T19" fmla="*/ 0 h 6"/>
                                  <a:gd name="T20" fmla="*/ 3 w 17"/>
                                  <a:gd name="T21" fmla="*/ 0 h 6"/>
                                  <a:gd name="T22" fmla="*/ 16 w 17"/>
                                  <a:gd name="T23" fmla="*/ 0 h 6"/>
                                  <a:gd name="T24" fmla="*/ 16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16" y="5"/>
                                    </a:moveTo>
                                    <a:lnTo>
                                      <a:pt x="3" y="5"/>
                                    </a:lnTo>
                                    <a:lnTo>
                                      <a:pt x="2" y="5"/>
                                    </a:lnTo>
                                    <a:lnTo>
                                      <a:pt x="1" y="4"/>
                                    </a:lnTo>
                                    <a:lnTo>
                                      <a:pt x="0" y="3"/>
                                    </a:lnTo>
                                    <a:lnTo>
                                      <a:pt x="0" y="2"/>
                                    </a:lnTo>
                                    <a:lnTo>
                                      <a:pt x="1" y="1"/>
                                    </a:lnTo>
                                    <a:lnTo>
                                      <a:pt x="2" y="1"/>
                                    </a:lnTo>
                                    <a:lnTo>
                                      <a:pt x="2" y="0"/>
                                    </a:lnTo>
                                    <a:lnTo>
                                      <a:pt x="3" y="0"/>
                                    </a:lnTo>
                                    <a:lnTo>
                                      <a:pt x="16" y="0"/>
                                    </a:lnTo>
                                    <a:lnTo>
                                      <a:pt x="16"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69" name="Freeform 1898"/>
                              <p:cNvSpPr>
                                <a:spLocks/>
                              </p:cNvSpPr>
                              <p:nvPr/>
                            </p:nvSpPr>
                            <p:spPr bwMode="auto">
                              <a:xfrm>
                                <a:off x="1045" y="1109"/>
                                <a:ext cx="17" cy="6"/>
                              </a:xfrm>
                              <a:custGeom>
                                <a:avLst/>
                                <a:gdLst>
                                  <a:gd name="T0" fmla="*/ 16 w 17"/>
                                  <a:gd name="T1" fmla="*/ 5 h 6"/>
                                  <a:gd name="T2" fmla="*/ 3 w 17"/>
                                  <a:gd name="T3" fmla="*/ 5 h 6"/>
                                  <a:gd name="T4" fmla="*/ 2 w 17"/>
                                  <a:gd name="T5" fmla="*/ 5 h 6"/>
                                  <a:gd name="T6" fmla="*/ 1 w 17"/>
                                  <a:gd name="T7" fmla="*/ 4 h 6"/>
                                  <a:gd name="T8" fmla="*/ 0 w 17"/>
                                  <a:gd name="T9" fmla="*/ 3 h 6"/>
                                  <a:gd name="T10" fmla="*/ 0 w 17"/>
                                  <a:gd name="T11" fmla="*/ 3 h 6"/>
                                  <a:gd name="T12" fmla="*/ 0 w 17"/>
                                  <a:gd name="T13" fmla="*/ 2 h 6"/>
                                  <a:gd name="T14" fmla="*/ 1 w 17"/>
                                  <a:gd name="T15" fmla="*/ 1 h 6"/>
                                  <a:gd name="T16" fmla="*/ 2 w 17"/>
                                  <a:gd name="T17" fmla="*/ 1 h 6"/>
                                  <a:gd name="T18" fmla="*/ 2 w 17"/>
                                  <a:gd name="T19" fmla="*/ 0 h 6"/>
                                  <a:gd name="T20" fmla="*/ 3 w 17"/>
                                  <a:gd name="T21" fmla="*/ 0 h 6"/>
                                  <a:gd name="T22" fmla="*/ 16 w 17"/>
                                  <a:gd name="T23" fmla="*/ 0 h 6"/>
                                  <a:gd name="T24" fmla="*/ 16 w 17"/>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6"/>
                                  <a:gd name="T41" fmla="*/ 17 w 1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6">
                                    <a:moveTo>
                                      <a:pt x="16" y="5"/>
                                    </a:moveTo>
                                    <a:lnTo>
                                      <a:pt x="3" y="5"/>
                                    </a:lnTo>
                                    <a:lnTo>
                                      <a:pt x="2" y="5"/>
                                    </a:lnTo>
                                    <a:lnTo>
                                      <a:pt x="1" y="4"/>
                                    </a:lnTo>
                                    <a:lnTo>
                                      <a:pt x="0" y="3"/>
                                    </a:lnTo>
                                    <a:lnTo>
                                      <a:pt x="0" y="2"/>
                                    </a:lnTo>
                                    <a:lnTo>
                                      <a:pt x="1" y="1"/>
                                    </a:lnTo>
                                    <a:lnTo>
                                      <a:pt x="2" y="1"/>
                                    </a:lnTo>
                                    <a:lnTo>
                                      <a:pt x="2" y="0"/>
                                    </a:lnTo>
                                    <a:lnTo>
                                      <a:pt x="3" y="0"/>
                                    </a:lnTo>
                                    <a:lnTo>
                                      <a:pt x="16" y="0"/>
                                    </a:lnTo>
                                    <a:lnTo>
                                      <a:pt x="16"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61" name="Group 1899"/>
                            <p:cNvGrpSpPr>
                              <a:grpSpLocks/>
                            </p:cNvGrpSpPr>
                            <p:nvPr/>
                          </p:nvGrpSpPr>
                          <p:grpSpPr bwMode="auto">
                            <a:xfrm>
                              <a:off x="1040" y="1117"/>
                              <a:ext cx="5" cy="5"/>
                              <a:chOff x="1040" y="1117"/>
                              <a:chExt cx="5" cy="5"/>
                            </a:xfrm>
                          </p:grpSpPr>
                          <p:sp>
                            <p:nvSpPr>
                              <p:cNvPr id="262" name="AutoShape 1900"/>
                              <p:cNvSpPr>
                                <a:spLocks noChangeArrowheads="1"/>
                              </p:cNvSpPr>
                              <p:nvPr/>
                            </p:nvSpPr>
                            <p:spPr bwMode="auto">
                              <a:xfrm>
                                <a:off x="1043" y="1117"/>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63" name="Line 1901"/>
                              <p:cNvSpPr>
                                <a:spLocks noChangeShapeType="1"/>
                              </p:cNvSpPr>
                              <p:nvPr/>
                            </p:nvSpPr>
                            <p:spPr bwMode="auto">
                              <a:xfrm>
                                <a:off x="1042" y="1118"/>
                                <a:ext cx="3" cy="3"/>
                              </a:xfrm>
                              <a:prstGeom prst="line">
                                <a:avLst/>
                              </a:prstGeom>
                              <a:noFill/>
                              <a:ln w="12700">
                                <a:solidFill>
                                  <a:schemeClr val="tx1"/>
                                </a:solidFill>
                                <a:round/>
                                <a:headEnd/>
                                <a:tailEnd/>
                              </a:ln>
                            </p:spPr>
                            <p:txBody>
                              <a:bodyPr wrap="none" anchor="ctr"/>
                              <a:lstStyle/>
                              <a:p>
                                <a:endParaRPr lang="it-IT"/>
                              </a:p>
                            </p:txBody>
                          </p:sp>
                          <p:sp>
                            <p:nvSpPr>
                              <p:cNvPr id="264" name="Line 1902"/>
                              <p:cNvSpPr>
                                <a:spLocks noChangeShapeType="1"/>
                              </p:cNvSpPr>
                              <p:nvPr/>
                            </p:nvSpPr>
                            <p:spPr bwMode="auto">
                              <a:xfrm>
                                <a:off x="1040" y="1118"/>
                                <a:ext cx="2" cy="4"/>
                              </a:xfrm>
                              <a:prstGeom prst="line">
                                <a:avLst/>
                              </a:prstGeom>
                              <a:noFill/>
                              <a:ln w="12700">
                                <a:solidFill>
                                  <a:schemeClr val="tx1"/>
                                </a:solidFill>
                                <a:round/>
                                <a:headEnd/>
                                <a:tailEnd/>
                              </a:ln>
                            </p:spPr>
                            <p:txBody>
                              <a:bodyPr wrap="none" anchor="ctr"/>
                              <a:lstStyle/>
                              <a:p>
                                <a:endParaRPr lang="it-IT"/>
                              </a:p>
                            </p:txBody>
                          </p:sp>
                        </p:grpSp>
                      </p:grpSp>
                      <p:grpSp>
                        <p:nvGrpSpPr>
                          <p:cNvPr id="205" name="Group 1903"/>
                          <p:cNvGrpSpPr>
                            <a:grpSpLocks/>
                          </p:cNvGrpSpPr>
                          <p:nvPr/>
                        </p:nvGrpSpPr>
                        <p:grpSpPr bwMode="auto">
                          <a:xfrm>
                            <a:off x="1041" y="1067"/>
                            <a:ext cx="22" cy="22"/>
                            <a:chOff x="1041" y="1067"/>
                            <a:chExt cx="22" cy="22"/>
                          </a:xfrm>
                        </p:grpSpPr>
                        <p:grpSp>
                          <p:nvGrpSpPr>
                            <p:cNvPr id="250" name="Group 1904"/>
                            <p:cNvGrpSpPr>
                              <a:grpSpLocks/>
                            </p:cNvGrpSpPr>
                            <p:nvPr/>
                          </p:nvGrpSpPr>
                          <p:grpSpPr bwMode="auto">
                            <a:xfrm>
                              <a:off x="1047" y="1067"/>
                              <a:ext cx="16" cy="22"/>
                              <a:chOff x="1047" y="1067"/>
                              <a:chExt cx="16" cy="22"/>
                            </a:xfrm>
                          </p:grpSpPr>
                          <p:sp>
                            <p:nvSpPr>
                              <p:cNvPr id="255" name="Rectangle 1905"/>
                              <p:cNvSpPr>
                                <a:spLocks noChangeArrowheads="1"/>
                              </p:cNvSpPr>
                              <p:nvPr/>
                            </p:nvSpPr>
                            <p:spPr bwMode="auto">
                              <a:xfrm>
                                <a:off x="1049" y="1074"/>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56" name="Oval 1906"/>
                              <p:cNvSpPr>
                                <a:spLocks noChangeArrowheads="1"/>
                              </p:cNvSpPr>
                              <p:nvPr/>
                            </p:nvSpPr>
                            <p:spPr bwMode="auto">
                              <a:xfrm>
                                <a:off x="1049" y="1076"/>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57" name="Freeform 1907"/>
                              <p:cNvSpPr>
                                <a:spLocks/>
                              </p:cNvSpPr>
                              <p:nvPr/>
                            </p:nvSpPr>
                            <p:spPr bwMode="auto">
                              <a:xfrm>
                                <a:off x="1050" y="1067"/>
                                <a:ext cx="13" cy="22"/>
                              </a:xfrm>
                              <a:custGeom>
                                <a:avLst/>
                                <a:gdLst>
                                  <a:gd name="T0" fmla="*/ 1 w 13"/>
                                  <a:gd name="T1" fmla="*/ 0 h 22"/>
                                  <a:gd name="T2" fmla="*/ 12 w 13"/>
                                  <a:gd name="T3" fmla="*/ 0 h 22"/>
                                  <a:gd name="T4" fmla="*/ 12 w 13"/>
                                  <a:gd name="T5" fmla="*/ 21 h 22"/>
                                  <a:gd name="T6" fmla="*/ 0 w 13"/>
                                  <a:gd name="T7" fmla="*/ 21 h 22"/>
                                  <a:gd name="T8" fmla="*/ 0 w 13"/>
                                  <a:gd name="T9" fmla="*/ 21 h 22"/>
                                  <a:gd name="T10" fmla="*/ 0 60000 65536"/>
                                  <a:gd name="T11" fmla="*/ 0 60000 65536"/>
                                  <a:gd name="T12" fmla="*/ 0 60000 65536"/>
                                  <a:gd name="T13" fmla="*/ 0 60000 65536"/>
                                  <a:gd name="T14" fmla="*/ 0 60000 65536"/>
                                  <a:gd name="T15" fmla="*/ 0 w 13"/>
                                  <a:gd name="T16" fmla="*/ 0 h 22"/>
                                  <a:gd name="T17" fmla="*/ 13 w 13"/>
                                  <a:gd name="T18" fmla="*/ 22 h 22"/>
                                </a:gdLst>
                                <a:ahLst/>
                                <a:cxnLst>
                                  <a:cxn ang="T10">
                                    <a:pos x="T0" y="T1"/>
                                  </a:cxn>
                                  <a:cxn ang="T11">
                                    <a:pos x="T2" y="T3"/>
                                  </a:cxn>
                                  <a:cxn ang="T12">
                                    <a:pos x="T4" y="T5"/>
                                  </a:cxn>
                                  <a:cxn ang="T13">
                                    <a:pos x="T6" y="T7"/>
                                  </a:cxn>
                                  <a:cxn ang="T14">
                                    <a:pos x="T8" y="T9"/>
                                  </a:cxn>
                                </a:cxnLst>
                                <a:rect l="T15" t="T16" r="T17" b="T18"/>
                                <a:pathLst>
                                  <a:path w="13" h="22">
                                    <a:moveTo>
                                      <a:pt x="1" y="0"/>
                                    </a:moveTo>
                                    <a:lnTo>
                                      <a:pt x="12" y="0"/>
                                    </a:lnTo>
                                    <a:lnTo>
                                      <a:pt x="12"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58" name="Freeform 1908"/>
                              <p:cNvSpPr>
                                <a:spLocks/>
                              </p:cNvSpPr>
                              <p:nvPr/>
                            </p:nvSpPr>
                            <p:spPr bwMode="auto">
                              <a:xfrm>
                                <a:off x="1047" y="1083"/>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59" name="Freeform 1909"/>
                              <p:cNvSpPr>
                                <a:spLocks/>
                              </p:cNvSpPr>
                              <p:nvPr/>
                            </p:nvSpPr>
                            <p:spPr bwMode="auto">
                              <a:xfrm>
                                <a:off x="1047" y="1067"/>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51" name="Group 1910"/>
                            <p:cNvGrpSpPr>
                              <a:grpSpLocks/>
                            </p:cNvGrpSpPr>
                            <p:nvPr/>
                          </p:nvGrpSpPr>
                          <p:grpSpPr bwMode="auto">
                            <a:xfrm>
                              <a:off x="1041" y="1076"/>
                              <a:ext cx="6" cy="5"/>
                              <a:chOff x="1041" y="1076"/>
                              <a:chExt cx="6" cy="5"/>
                            </a:xfrm>
                          </p:grpSpPr>
                          <p:sp>
                            <p:nvSpPr>
                              <p:cNvPr id="252" name="AutoShape 1911"/>
                              <p:cNvSpPr>
                                <a:spLocks noChangeArrowheads="1"/>
                              </p:cNvSpPr>
                              <p:nvPr/>
                            </p:nvSpPr>
                            <p:spPr bwMode="auto">
                              <a:xfrm>
                                <a:off x="1043" y="1076"/>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53" name="Line 1912"/>
                              <p:cNvSpPr>
                                <a:spLocks noChangeShapeType="1"/>
                              </p:cNvSpPr>
                              <p:nvPr/>
                            </p:nvSpPr>
                            <p:spPr bwMode="auto">
                              <a:xfrm>
                                <a:off x="1043" y="1078"/>
                                <a:ext cx="4" cy="1"/>
                              </a:xfrm>
                              <a:prstGeom prst="line">
                                <a:avLst/>
                              </a:prstGeom>
                              <a:noFill/>
                              <a:ln w="12700">
                                <a:solidFill>
                                  <a:schemeClr val="tx1"/>
                                </a:solidFill>
                                <a:round/>
                                <a:headEnd/>
                                <a:tailEnd/>
                              </a:ln>
                            </p:spPr>
                            <p:txBody>
                              <a:bodyPr wrap="none" anchor="ctr"/>
                              <a:lstStyle/>
                              <a:p>
                                <a:endParaRPr lang="it-IT"/>
                              </a:p>
                            </p:txBody>
                          </p:sp>
                          <p:sp>
                            <p:nvSpPr>
                              <p:cNvPr id="254" name="Line 1913"/>
                              <p:cNvSpPr>
                                <a:spLocks noChangeShapeType="1"/>
                              </p:cNvSpPr>
                              <p:nvPr/>
                            </p:nvSpPr>
                            <p:spPr bwMode="auto">
                              <a:xfrm>
                                <a:off x="1041" y="1076"/>
                                <a:ext cx="1" cy="3"/>
                              </a:xfrm>
                              <a:prstGeom prst="line">
                                <a:avLst/>
                              </a:prstGeom>
                              <a:noFill/>
                              <a:ln w="12700">
                                <a:solidFill>
                                  <a:schemeClr val="tx1"/>
                                </a:solidFill>
                                <a:round/>
                                <a:headEnd/>
                                <a:tailEnd/>
                              </a:ln>
                            </p:spPr>
                            <p:txBody>
                              <a:bodyPr wrap="none" anchor="ctr"/>
                              <a:lstStyle/>
                              <a:p>
                                <a:endParaRPr lang="it-IT"/>
                              </a:p>
                            </p:txBody>
                          </p:sp>
                        </p:grpSp>
                      </p:grpSp>
                      <p:grpSp>
                        <p:nvGrpSpPr>
                          <p:cNvPr id="206" name="Group 1914"/>
                          <p:cNvGrpSpPr>
                            <a:grpSpLocks/>
                          </p:cNvGrpSpPr>
                          <p:nvPr/>
                        </p:nvGrpSpPr>
                        <p:grpSpPr bwMode="auto">
                          <a:xfrm>
                            <a:off x="1041" y="1171"/>
                            <a:ext cx="22" cy="24"/>
                            <a:chOff x="1041" y="1171"/>
                            <a:chExt cx="22" cy="24"/>
                          </a:xfrm>
                        </p:grpSpPr>
                        <p:grpSp>
                          <p:nvGrpSpPr>
                            <p:cNvPr id="240" name="Group 1915"/>
                            <p:cNvGrpSpPr>
                              <a:grpSpLocks/>
                            </p:cNvGrpSpPr>
                            <p:nvPr/>
                          </p:nvGrpSpPr>
                          <p:grpSpPr bwMode="auto">
                            <a:xfrm>
                              <a:off x="1047" y="1171"/>
                              <a:ext cx="16" cy="24"/>
                              <a:chOff x="1047" y="1171"/>
                              <a:chExt cx="16" cy="24"/>
                            </a:xfrm>
                          </p:grpSpPr>
                          <p:sp>
                            <p:nvSpPr>
                              <p:cNvPr id="245" name="Rectangle 1916"/>
                              <p:cNvSpPr>
                                <a:spLocks noChangeArrowheads="1"/>
                              </p:cNvSpPr>
                              <p:nvPr/>
                            </p:nvSpPr>
                            <p:spPr bwMode="auto">
                              <a:xfrm>
                                <a:off x="1049" y="1180"/>
                                <a:ext cx="7" cy="8"/>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46" name="Oval 1917"/>
                              <p:cNvSpPr>
                                <a:spLocks noChangeArrowheads="1"/>
                              </p:cNvSpPr>
                              <p:nvPr/>
                            </p:nvSpPr>
                            <p:spPr bwMode="auto">
                              <a:xfrm>
                                <a:off x="1049" y="1182"/>
                                <a:ext cx="1"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47" name="Freeform 1918"/>
                              <p:cNvSpPr>
                                <a:spLocks/>
                              </p:cNvSpPr>
                              <p:nvPr/>
                            </p:nvSpPr>
                            <p:spPr bwMode="auto">
                              <a:xfrm>
                                <a:off x="1050" y="1171"/>
                                <a:ext cx="13" cy="24"/>
                              </a:xfrm>
                              <a:custGeom>
                                <a:avLst/>
                                <a:gdLst>
                                  <a:gd name="T0" fmla="*/ 1 w 13"/>
                                  <a:gd name="T1" fmla="*/ 0 h 24"/>
                                  <a:gd name="T2" fmla="*/ 12 w 13"/>
                                  <a:gd name="T3" fmla="*/ 0 h 24"/>
                                  <a:gd name="T4" fmla="*/ 12 w 13"/>
                                  <a:gd name="T5" fmla="*/ 23 h 24"/>
                                  <a:gd name="T6" fmla="*/ 0 w 13"/>
                                  <a:gd name="T7" fmla="*/ 23 h 24"/>
                                  <a:gd name="T8" fmla="*/ 0 w 13"/>
                                  <a:gd name="T9" fmla="*/ 23 h 24"/>
                                  <a:gd name="T10" fmla="*/ 0 60000 65536"/>
                                  <a:gd name="T11" fmla="*/ 0 60000 65536"/>
                                  <a:gd name="T12" fmla="*/ 0 60000 65536"/>
                                  <a:gd name="T13" fmla="*/ 0 60000 65536"/>
                                  <a:gd name="T14" fmla="*/ 0 60000 65536"/>
                                  <a:gd name="T15" fmla="*/ 0 w 13"/>
                                  <a:gd name="T16" fmla="*/ 0 h 24"/>
                                  <a:gd name="T17" fmla="*/ 13 w 13"/>
                                  <a:gd name="T18" fmla="*/ 24 h 24"/>
                                </a:gdLst>
                                <a:ahLst/>
                                <a:cxnLst>
                                  <a:cxn ang="T10">
                                    <a:pos x="T0" y="T1"/>
                                  </a:cxn>
                                  <a:cxn ang="T11">
                                    <a:pos x="T2" y="T3"/>
                                  </a:cxn>
                                  <a:cxn ang="T12">
                                    <a:pos x="T4" y="T5"/>
                                  </a:cxn>
                                  <a:cxn ang="T13">
                                    <a:pos x="T6" y="T7"/>
                                  </a:cxn>
                                  <a:cxn ang="T14">
                                    <a:pos x="T8" y="T9"/>
                                  </a:cxn>
                                </a:cxnLst>
                                <a:rect l="T15" t="T16" r="T17" b="T18"/>
                                <a:pathLst>
                                  <a:path w="13" h="24">
                                    <a:moveTo>
                                      <a:pt x="1" y="0"/>
                                    </a:moveTo>
                                    <a:lnTo>
                                      <a:pt x="12" y="0"/>
                                    </a:lnTo>
                                    <a:lnTo>
                                      <a:pt x="12" y="23"/>
                                    </a:lnTo>
                                    <a:lnTo>
                                      <a:pt x="0" y="23"/>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48" name="Freeform 1919"/>
                              <p:cNvSpPr>
                                <a:spLocks/>
                              </p:cNvSpPr>
                              <p:nvPr/>
                            </p:nvSpPr>
                            <p:spPr bwMode="auto">
                              <a:xfrm>
                                <a:off x="1047" y="1189"/>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49" name="Freeform 1920"/>
                              <p:cNvSpPr>
                                <a:spLocks/>
                              </p:cNvSpPr>
                              <p:nvPr/>
                            </p:nvSpPr>
                            <p:spPr bwMode="auto">
                              <a:xfrm>
                                <a:off x="1047" y="1171"/>
                                <a:ext cx="16" cy="8"/>
                              </a:xfrm>
                              <a:custGeom>
                                <a:avLst/>
                                <a:gdLst>
                                  <a:gd name="T0" fmla="*/ 15 w 16"/>
                                  <a:gd name="T1" fmla="*/ 7 h 8"/>
                                  <a:gd name="T2" fmla="*/ 3 w 16"/>
                                  <a:gd name="T3" fmla="*/ 7 h 8"/>
                                  <a:gd name="T4" fmla="*/ 2 w 16"/>
                                  <a:gd name="T5" fmla="*/ 7 h 8"/>
                                  <a:gd name="T6" fmla="*/ 1 w 16"/>
                                  <a:gd name="T7" fmla="*/ 6 h 8"/>
                                  <a:gd name="T8" fmla="*/ 0 w 16"/>
                                  <a:gd name="T9" fmla="*/ 5 h 8"/>
                                  <a:gd name="T10" fmla="*/ 0 w 16"/>
                                  <a:gd name="T11" fmla="*/ 4 h 8"/>
                                  <a:gd name="T12" fmla="*/ 0 w 16"/>
                                  <a:gd name="T13" fmla="*/ 3 h 8"/>
                                  <a:gd name="T14" fmla="*/ 1 w 16"/>
                                  <a:gd name="T15" fmla="*/ 1 h 8"/>
                                  <a:gd name="T16" fmla="*/ 1 w 16"/>
                                  <a:gd name="T17" fmla="*/ 1 h 8"/>
                                  <a:gd name="T18" fmla="*/ 2 w 16"/>
                                  <a:gd name="T19" fmla="*/ 0 h 8"/>
                                  <a:gd name="T20" fmla="*/ 3 w 16"/>
                                  <a:gd name="T21" fmla="*/ 0 h 8"/>
                                  <a:gd name="T22" fmla="*/ 15 w 16"/>
                                  <a:gd name="T23" fmla="*/ 0 h 8"/>
                                  <a:gd name="T24" fmla="*/ 15 w 16"/>
                                  <a:gd name="T25" fmla="*/ 7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8"/>
                                  <a:gd name="T41" fmla="*/ 16 w 16"/>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8">
                                    <a:moveTo>
                                      <a:pt x="15" y="7"/>
                                    </a:moveTo>
                                    <a:lnTo>
                                      <a:pt x="3" y="7"/>
                                    </a:lnTo>
                                    <a:lnTo>
                                      <a:pt x="2" y="7"/>
                                    </a:lnTo>
                                    <a:lnTo>
                                      <a:pt x="1" y="6"/>
                                    </a:lnTo>
                                    <a:lnTo>
                                      <a:pt x="0" y="5"/>
                                    </a:lnTo>
                                    <a:lnTo>
                                      <a:pt x="0" y="4"/>
                                    </a:lnTo>
                                    <a:lnTo>
                                      <a:pt x="0" y="3"/>
                                    </a:lnTo>
                                    <a:lnTo>
                                      <a:pt x="1" y="1"/>
                                    </a:lnTo>
                                    <a:lnTo>
                                      <a:pt x="2" y="0"/>
                                    </a:lnTo>
                                    <a:lnTo>
                                      <a:pt x="3" y="0"/>
                                    </a:lnTo>
                                    <a:lnTo>
                                      <a:pt x="15" y="0"/>
                                    </a:lnTo>
                                    <a:lnTo>
                                      <a:pt x="15" y="7"/>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41" name="Group 1921"/>
                            <p:cNvGrpSpPr>
                              <a:grpSpLocks/>
                            </p:cNvGrpSpPr>
                            <p:nvPr/>
                          </p:nvGrpSpPr>
                          <p:grpSpPr bwMode="auto">
                            <a:xfrm>
                              <a:off x="1041" y="1181"/>
                              <a:ext cx="6" cy="4"/>
                              <a:chOff x="1041" y="1181"/>
                              <a:chExt cx="6" cy="4"/>
                            </a:xfrm>
                          </p:grpSpPr>
                          <p:sp>
                            <p:nvSpPr>
                              <p:cNvPr id="242" name="AutoShape 1922"/>
                              <p:cNvSpPr>
                                <a:spLocks noChangeArrowheads="1"/>
                              </p:cNvSpPr>
                              <p:nvPr/>
                            </p:nvSpPr>
                            <p:spPr bwMode="auto">
                              <a:xfrm>
                                <a:off x="1043" y="1181"/>
                                <a:ext cx="1" cy="4"/>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43" name="Line 1923"/>
                              <p:cNvSpPr>
                                <a:spLocks noChangeShapeType="1"/>
                              </p:cNvSpPr>
                              <p:nvPr/>
                            </p:nvSpPr>
                            <p:spPr bwMode="auto">
                              <a:xfrm>
                                <a:off x="1043" y="1182"/>
                                <a:ext cx="4" cy="3"/>
                              </a:xfrm>
                              <a:prstGeom prst="line">
                                <a:avLst/>
                              </a:prstGeom>
                              <a:noFill/>
                              <a:ln w="12700">
                                <a:solidFill>
                                  <a:schemeClr val="tx1"/>
                                </a:solidFill>
                                <a:round/>
                                <a:headEnd/>
                                <a:tailEnd/>
                              </a:ln>
                            </p:spPr>
                            <p:txBody>
                              <a:bodyPr wrap="none" anchor="ctr"/>
                              <a:lstStyle/>
                              <a:p>
                                <a:endParaRPr lang="it-IT"/>
                              </a:p>
                            </p:txBody>
                          </p:sp>
                          <p:sp>
                            <p:nvSpPr>
                              <p:cNvPr id="244" name="Line 1924"/>
                              <p:cNvSpPr>
                                <a:spLocks noChangeShapeType="1"/>
                              </p:cNvSpPr>
                              <p:nvPr/>
                            </p:nvSpPr>
                            <p:spPr bwMode="auto">
                              <a:xfrm>
                                <a:off x="1041" y="1182"/>
                                <a:ext cx="1" cy="3"/>
                              </a:xfrm>
                              <a:prstGeom prst="line">
                                <a:avLst/>
                              </a:prstGeom>
                              <a:noFill/>
                              <a:ln w="12700">
                                <a:solidFill>
                                  <a:schemeClr val="tx1"/>
                                </a:solidFill>
                                <a:round/>
                                <a:headEnd/>
                                <a:tailEnd/>
                              </a:ln>
                            </p:spPr>
                            <p:txBody>
                              <a:bodyPr wrap="none" anchor="ctr"/>
                              <a:lstStyle/>
                              <a:p>
                                <a:endParaRPr lang="it-IT"/>
                              </a:p>
                            </p:txBody>
                          </p:sp>
                        </p:grpSp>
                      </p:grpSp>
                      <p:grpSp>
                        <p:nvGrpSpPr>
                          <p:cNvPr id="207" name="Group 1925"/>
                          <p:cNvGrpSpPr>
                            <a:grpSpLocks/>
                          </p:cNvGrpSpPr>
                          <p:nvPr/>
                        </p:nvGrpSpPr>
                        <p:grpSpPr bwMode="auto">
                          <a:xfrm>
                            <a:off x="1041" y="1145"/>
                            <a:ext cx="22" cy="23"/>
                            <a:chOff x="1041" y="1145"/>
                            <a:chExt cx="22" cy="23"/>
                          </a:xfrm>
                        </p:grpSpPr>
                        <p:grpSp>
                          <p:nvGrpSpPr>
                            <p:cNvPr id="230" name="Group 1926"/>
                            <p:cNvGrpSpPr>
                              <a:grpSpLocks/>
                            </p:cNvGrpSpPr>
                            <p:nvPr/>
                          </p:nvGrpSpPr>
                          <p:grpSpPr bwMode="auto">
                            <a:xfrm>
                              <a:off x="1047" y="1145"/>
                              <a:ext cx="16" cy="23"/>
                              <a:chOff x="1047" y="1145"/>
                              <a:chExt cx="16" cy="23"/>
                            </a:xfrm>
                          </p:grpSpPr>
                          <p:sp>
                            <p:nvSpPr>
                              <p:cNvPr id="235" name="Rectangle 1927"/>
                              <p:cNvSpPr>
                                <a:spLocks noChangeArrowheads="1"/>
                              </p:cNvSpPr>
                              <p:nvPr/>
                            </p:nvSpPr>
                            <p:spPr bwMode="auto">
                              <a:xfrm>
                                <a:off x="1049" y="1151"/>
                                <a:ext cx="7" cy="10"/>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36" name="Oval 1928"/>
                              <p:cNvSpPr>
                                <a:spLocks noChangeArrowheads="1"/>
                              </p:cNvSpPr>
                              <p:nvPr/>
                            </p:nvSpPr>
                            <p:spPr bwMode="auto">
                              <a:xfrm>
                                <a:off x="1049" y="1154"/>
                                <a:ext cx="1"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37" name="Freeform 1929"/>
                              <p:cNvSpPr>
                                <a:spLocks/>
                              </p:cNvSpPr>
                              <p:nvPr/>
                            </p:nvSpPr>
                            <p:spPr bwMode="auto">
                              <a:xfrm>
                                <a:off x="1050" y="1145"/>
                                <a:ext cx="13" cy="23"/>
                              </a:xfrm>
                              <a:custGeom>
                                <a:avLst/>
                                <a:gdLst>
                                  <a:gd name="T0" fmla="*/ 1 w 13"/>
                                  <a:gd name="T1" fmla="*/ 0 h 23"/>
                                  <a:gd name="T2" fmla="*/ 12 w 13"/>
                                  <a:gd name="T3" fmla="*/ 0 h 23"/>
                                  <a:gd name="T4" fmla="*/ 12 w 13"/>
                                  <a:gd name="T5" fmla="*/ 22 h 23"/>
                                  <a:gd name="T6" fmla="*/ 0 w 13"/>
                                  <a:gd name="T7" fmla="*/ 22 h 23"/>
                                  <a:gd name="T8" fmla="*/ 0 w 13"/>
                                  <a:gd name="T9" fmla="*/ 22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1" y="0"/>
                                    </a:moveTo>
                                    <a:lnTo>
                                      <a:pt x="12" y="0"/>
                                    </a:lnTo>
                                    <a:lnTo>
                                      <a:pt x="12"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38" name="Freeform 1930"/>
                              <p:cNvSpPr>
                                <a:spLocks/>
                              </p:cNvSpPr>
                              <p:nvPr/>
                            </p:nvSpPr>
                            <p:spPr bwMode="auto">
                              <a:xfrm>
                                <a:off x="1047" y="1162"/>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39" name="Freeform 1931"/>
                              <p:cNvSpPr>
                                <a:spLocks/>
                              </p:cNvSpPr>
                              <p:nvPr/>
                            </p:nvSpPr>
                            <p:spPr bwMode="auto">
                              <a:xfrm>
                                <a:off x="1047" y="1145"/>
                                <a:ext cx="16" cy="6"/>
                              </a:xfrm>
                              <a:custGeom>
                                <a:avLst/>
                                <a:gdLst>
                                  <a:gd name="T0" fmla="*/ 15 w 16"/>
                                  <a:gd name="T1" fmla="*/ 5 h 6"/>
                                  <a:gd name="T2" fmla="*/ 3 w 16"/>
                                  <a:gd name="T3" fmla="*/ 5 h 6"/>
                                  <a:gd name="T4" fmla="*/ 2 w 16"/>
                                  <a:gd name="T5" fmla="*/ 5 h 6"/>
                                  <a:gd name="T6" fmla="*/ 1 w 16"/>
                                  <a:gd name="T7" fmla="*/ 4 h 6"/>
                                  <a:gd name="T8" fmla="*/ 0 w 16"/>
                                  <a:gd name="T9" fmla="*/ 3 h 6"/>
                                  <a:gd name="T10" fmla="*/ 0 w 16"/>
                                  <a:gd name="T11" fmla="*/ 3 h 6"/>
                                  <a:gd name="T12" fmla="*/ 0 w 16"/>
                                  <a:gd name="T13" fmla="*/ 2 h 6"/>
                                  <a:gd name="T14" fmla="*/ 1 w 16"/>
                                  <a:gd name="T15" fmla="*/ 1 h 6"/>
                                  <a:gd name="T16" fmla="*/ 1 w 16"/>
                                  <a:gd name="T17" fmla="*/ 1 h 6"/>
                                  <a:gd name="T18" fmla="*/ 2 w 16"/>
                                  <a:gd name="T19" fmla="*/ 0 h 6"/>
                                  <a:gd name="T20" fmla="*/ 3 w 16"/>
                                  <a:gd name="T21" fmla="*/ 0 h 6"/>
                                  <a:gd name="T22" fmla="*/ 15 w 16"/>
                                  <a:gd name="T23" fmla="*/ 0 h 6"/>
                                  <a:gd name="T24" fmla="*/ 15 w 16"/>
                                  <a:gd name="T25" fmla="*/ 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6"/>
                                  <a:gd name="T41" fmla="*/ 16 w 16"/>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6">
                                    <a:moveTo>
                                      <a:pt x="15" y="5"/>
                                    </a:moveTo>
                                    <a:lnTo>
                                      <a:pt x="3" y="5"/>
                                    </a:lnTo>
                                    <a:lnTo>
                                      <a:pt x="2" y="5"/>
                                    </a:lnTo>
                                    <a:lnTo>
                                      <a:pt x="1" y="4"/>
                                    </a:lnTo>
                                    <a:lnTo>
                                      <a:pt x="0" y="3"/>
                                    </a:lnTo>
                                    <a:lnTo>
                                      <a:pt x="0" y="2"/>
                                    </a:lnTo>
                                    <a:lnTo>
                                      <a:pt x="1" y="1"/>
                                    </a:lnTo>
                                    <a:lnTo>
                                      <a:pt x="2" y="0"/>
                                    </a:lnTo>
                                    <a:lnTo>
                                      <a:pt x="3" y="0"/>
                                    </a:lnTo>
                                    <a:lnTo>
                                      <a:pt x="15" y="0"/>
                                    </a:lnTo>
                                    <a:lnTo>
                                      <a:pt x="15" y="5"/>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31" name="Group 1932"/>
                            <p:cNvGrpSpPr>
                              <a:grpSpLocks/>
                            </p:cNvGrpSpPr>
                            <p:nvPr/>
                          </p:nvGrpSpPr>
                          <p:grpSpPr bwMode="auto">
                            <a:xfrm>
                              <a:off x="1041" y="1153"/>
                              <a:ext cx="6" cy="6"/>
                              <a:chOff x="1041" y="1153"/>
                              <a:chExt cx="6" cy="6"/>
                            </a:xfrm>
                          </p:grpSpPr>
                          <p:sp>
                            <p:nvSpPr>
                              <p:cNvPr id="232" name="AutoShape 1933"/>
                              <p:cNvSpPr>
                                <a:spLocks noChangeArrowheads="1"/>
                              </p:cNvSpPr>
                              <p:nvPr/>
                            </p:nvSpPr>
                            <p:spPr bwMode="auto">
                              <a:xfrm>
                                <a:off x="1043" y="1153"/>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33" name="Line 1934"/>
                              <p:cNvSpPr>
                                <a:spLocks noChangeShapeType="1"/>
                              </p:cNvSpPr>
                              <p:nvPr/>
                            </p:nvSpPr>
                            <p:spPr bwMode="auto">
                              <a:xfrm>
                                <a:off x="1043" y="1155"/>
                                <a:ext cx="4" cy="3"/>
                              </a:xfrm>
                              <a:prstGeom prst="line">
                                <a:avLst/>
                              </a:prstGeom>
                              <a:noFill/>
                              <a:ln w="12700">
                                <a:solidFill>
                                  <a:schemeClr val="tx1"/>
                                </a:solidFill>
                                <a:round/>
                                <a:headEnd/>
                                <a:tailEnd/>
                              </a:ln>
                            </p:spPr>
                            <p:txBody>
                              <a:bodyPr wrap="none" anchor="ctr"/>
                              <a:lstStyle/>
                              <a:p>
                                <a:endParaRPr lang="it-IT"/>
                              </a:p>
                            </p:txBody>
                          </p:sp>
                          <p:sp>
                            <p:nvSpPr>
                              <p:cNvPr id="234" name="Line 1935"/>
                              <p:cNvSpPr>
                                <a:spLocks noChangeShapeType="1"/>
                              </p:cNvSpPr>
                              <p:nvPr/>
                            </p:nvSpPr>
                            <p:spPr bwMode="auto">
                              <a:xfrm>
                                <a:off x="1041" y="1154"/>
                                <a:ext cx="1" cy="4"/>
                              </a:xfrm>
                              <a:prstGeom prst="line">
                                <a:avLst/>
                              </a:prstGeom>
                              <a:noFill/>
                              <a:ln w="12700">
                                <a:solidFill>
                                  <a:schemeClr val="tx1"/>
                                </a:solidFill>
                                <a:round/>
                                <a:headEnd/>
                                <a:tailEnd/>
                              </a:ln>
                            </p:spPr>
                            <p:txBody>
                              <a:bodyPr wrap="none" anchor="ctr"/>
                              <a:lstStyle/>
                              <a:p>
                                <a:endParaRPr lang="it-IT"/>
                              </a:p>
                            </p:txBody>
                          </p:sp>
                        </p:grpSp>
                      </p:grpSp>
                      <p:grpSp>
                        <p:nvGrpSpPr>
                          <p:cNvPr id="208" name="Group 1936"/>
                          <p:cNvGrpSpPr>
                            <a:grpSpLocks/>
                          </p:cNvGrpSpPr>
                          <p:nvPr/>
                        </p:nvGrpSpPr>
                        <p:grpSpPr bwMode="auto">
                          <a:xfrm>
                            <a:off x="1040" y="1030"/>
                            <a:ext cx="22" cy="22"/>
                            <a:chOff x="1040" y="1030"/>
                            <a:chExt cx="22" cy="22"/>
                          </a:xfrm>
                        </p:grpSpPr>
                        <p:grpSp>
                          <p:nvGrpSpPr>
                            <p:cNvPr id="220" name="Group 1937"/>
                            <p:cNvGrpSpPr>
                              <a:grpSpLocks/>
                            </p:cNvGrpSpPr>
                            <p:nvPr/>
                          </p:nvGrpSpPr>
                          <p:grpSpPr bwMode="auto">
                            <a:xfrm>
                              <a:off x="1045" y="1030"/>
                              <a:ext cx="17" cy="22"/>
                              <a:chOff x="1045" y="1030"/>
                              <a:chExt cx="17" cy="22"/>
                            </a:xfrm>
                          </p:grpSpPr>
                          <p:sp>
                            <p:nvSpPr>
                              <p:cNvPr id="225" name="Rectangle 1938"/>
                              <p:cNvSpPr>
                                <a:spLocks noChangeArrowheads="1"/>
                              </p:cNvSpPr>
                              <p:nvPr/>
                            </p:nvSpPr>
                            <p:spPr bwMode="auto">
                              <a:xfrm>
                                <a:off x="1049" y="1036"/>
                                <a:ext cx="7" cy="9"/>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26" name="Oval 1939"/>
                              <p:cNvSpPr>
                                <a:spLocks noChangeArrowheads="1"/>
                              </p:cNvSpPr>
                              <p:nvPr/>
                            </p:nvSpPr>
                            <p:spPr bwMode="auto">
                              <a:xfrm>
                                <a:off x="1045" y="1039"/>
                                <a:ext cx="7" cy="4"/>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27" name="Freeform 1940"/>
                              <p:cNvSpPr>
                                <a:spLocks/>
                              </p:cNvSpPr>
                              <p:nvPr/>
                            </p:nvSpPr>
                            <p:spPr bwMode="auto">
                              <a:xfrm>
                                <a:off x="1050" y="1030"/>
                                <a:ext cx="12" cy="22"/>
                              </a:xfrm>
                              <a:custGeom>
                                <a:avLst/>
                                <a:gdLst>
                                  <a:gd name="T0" fmla="*/ 1 w 12"/>
                                  <a:gd name="T1" fmla="*/ 0 h 22"/>
                                  <a:gd name="T2" fmla="*/ 11 w 12"/>
                                  <a:gd name="T3" fmla="*/ 0 h 22"/>
                                  <a:gd name="T4" fmla="*/ 11 w 12"/>
                                  <a:gd name="T5" fmla="*/ 21 h 22"/>
                                  <a:gd name="T6" fmla="*/ 0 w 12"/>
                                  <a:gd name="T7" fmla="*/ 21 h 22"/>
                                  <a:gd name="T8" fmla="*/ 0 w 12"/>
                                  <a:gd name="T9" fmla="*/ 21 h 22"/>
                                  <a:gd name="T10" fmla="*/ 0 60000 65536"/>
                                  <a:gd name="T11" fmla="*/ 0 60000 65536"/>
                                  <a:gd name="T12" fmla="*/ 0 60000 65536"/>
                                  <a:gd name="T13" fmla="*/ 0 60000 65536"/>
                                  <a:gd name="T14" fmla="*/ 0 60000 65536"/>
                                  <a:gd name="T15" fmla="*/ 0 w 12"/>
                                  <a:gd name="T16" fmla="*/ 0 h 22"/>
                                  <a:gd name="T17" fmla="*/ 12 w 12"/>
                                  <a:gd name="T18" fmla="*/ 22 h 22"/>
                                </a:gdLst>
                                <a:ahLst/>
                                <a:cxnLst>
                                  <a:cxn ang="T10">
                                    <a:pos x="T0" y="T1"/>
                                  </a:cxn>
                                  <a:cxn ang="T11">
                                    <a:pos x="T2" y="T3"/>
                                  </a:cxn>
                                  <a:cxn ang="T12">
                                    <a:pos x="T4" y="T5"/>
                                  </a:cxn>
                                  <a:cxn ang="T13">
                                    <a:pos x="T6" y="T7"/>
                                  </a:cxn>
                                  <a:cxn ang="T14">
                                    <a:pos x="T8" y="T9"/>
                                  </a:cxn>
                                </a:cxnLst>
                                <a:rect l="T15" t="T16" r="T17" b="T18"/>
                                <a:pathLst>
                                  <a:path w="12" h="22">
                                    <a:moveTo>
                                      <a:pt x="1" y="0"/>
                                    </a:moveTo>
                                    <a:lnTo>
                                      <a:pt x="11" y="0"/>
                                    </a:lnTo>
                                    <a:lnTo>
                                      <a:pt x="11" y="21"/>
                                    </a:lnTo>
                                    <a:lnTo>
                                      <a:pt x="0" y="21"/>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28" name="Freeform 1941"/>
                              <p:cNvSpPr>
                                <a:spLocks/>
                              </p:cNvSpPr>
                              <p:nvPr/>
                            </p:nvSpPr>
                            <p:spPr bwMode="auto">
                              <a:xfrm>
                                <a:off x="1045" y="1047"/>
                                <a:ext cx="17" cy="5"/>
                              </a:xfrm>
                              <a:custGeom>
                                <a:avLst/>
                                <a:gdLst>
                                  <a:gd name="T0" fmla="*/ 16 w 17"/>
                                  <a:gd name="T1" fmla="*/ 4 h 5"/>
                                  <a:gd name="T2" fmla="*/ 3 w 17"/>
                                  <a:gd name="T3" fmla="*/ 4 h 5"/>
                                  <a:gd name="T4" fmla="*/ 2 w 17"/>
                                  <a:gd name="T5" fmla="*/ 4 h 5"/>
                                  <a:gd name="T6" fmla="*/ 1 w 17"/>
                                  <a:gd name="T7" fmla="*/ 3 h 5"/>
                                  <a:gd name="T8" fmla="*/ 0 w 17"/>
                                  <a:gd name="T9" fmla="*/ 3 h 5"/>
                                  <a:gd name="T10" fmla="*/ 0 w 17"/>
                                  <a:gd name="T11" fmla="*/ 2 h 5"/>
                                  <a:gd name="T12" fmla="*/ 0 w 17"/>
                                  <a:gd name="T13" fmla="*/ 2 h 5"/>
                                  <a:gd name="T14" fmla="*/ 1 w 17"/>
                                  <a:gd name="T15" fmla="*/ 1 h 5"/>
                                  <a:gd name="T16" fmla="*/ 2 w 17"/>
                                  <a:gd name="T17" fmla="*/ 0 h 5"/>
                                  <a:gd name="T18" fmla="*/ 2 w 17"/>
                                  <a:gd name="T19" fmla="*/ 0 h 5"/>
                                  <a:gd name="T20" fmla="*/ 3 w 17"/>
                                  <a:gd name="T21" fmla="*/ 0 h 5"/>
                                  <a:gd name="T22" fmla="*/ 16 w 17"/>
                                  <a:gd name="T23" fmla="*/ 0 h 5"/>
                                  <a:gd name="T24" fmla="*/ 16 w 17"/>
                                  <a:gd name="T25" fmla="*/ 4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5"/>
                                  <a:gd name="T41" fmla="*/ 17 w 17"/>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5">
                                    <a:moveTo>
                                      <a:pt x="16" y="4"/>
                                    </a:moveTo>
                                    <a:lnTo>
                                      <a:pt x="3" y="4"/>
                                    </a:lnTo>
                                    <a:lnTo>
                                      <a:pt x="2" y="4"/>
                                    </a:lnTo>
                                    <a:lnTo>
                                      <a:pt x="1" y="3"/>
                                    </a:lnTo>
                                    <a:lnTo>
                                      <a:pt x="0" y="3"/>
                                    </a:lnTo>
                                    <a:lnTo>
                                      <a:pt x="0" y="2"/>
                                    </a:lnTo>
                                    <a:lnTo>
                                      <a:pt x="1" y="1"/>
                                    </a:lnTo>
                                    <a:lnTo>
                                      <a:pt x="2" y="0"/>
                                    </a:lnTo>
                                    <a:lnTo>
                                      <a:pt x="3" y="0"/>
                                    </a:lnTo>
                                    <a:lnTo>
                                      <a:pt x="16" y="0"/>
                                    </a:lnTo>
                                    <a:lnTo>
                                      <a:pt x="16" y="4"/>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29" name="Freeform 1942"/>
                              <p:cNvSpPr>
                                <a:spLocks/>
                              </p:cNvSpPr>
                              <p:nvPr/>
                            </p:nvSpPr>
                            <p:spPr bwMode="auto">
                              <a:xfrm>
                                <a:off x="1045" y="1030"/>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21" name="Group 1943"/>
                            <p:cNvGrpSpPr>
                              <a:grpSpLocks/>
                            </p:cNvGrpSpPr>
                            <p:nvPr/>
                          </p:nvGrpSpPr>
                          <p:grpSpPr bwMode="auto">
                            <a:xfrm>
                              <a:off x="1040" y="1039"/>
                              <a:ext cx="5" cy="6"/>
                              <a:chOff x="1040" y="1039"/>
                              <a:chExt cx="5" cy="6"/>
                            </a:xfrm>
                          </p:grpSpPr>
                          <p:sp>
                            <p:nvSpPr>
                              <p:cNvPr id="222" name="AutoShape 1944"/>
                              <p:cNvSpPr>
                                <a:spLocks noChangeArrowheads="1"/>
                              </p:cNvSpPr>
                              <p:nvPr/>
                            </p:nvSpPr>
                            <p:spPr bwMode="auto">
                              <a:xfrm>
                                <a:off x="1043" y="1039"/>
                                <a:ext cx="1" cy="6"/>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23" name="Line 1945"/>
                              <p:cNvSpPr>
                                <a:spLocks noChangeShapeType="1"/>
                              </p:cNvSpPr>
                              <p:nvPr/>
                            </p:nvSpPr>
                            <p:spPr bwMode="auto">
                              <a:xfrm>
                                <a:off x="1042" y="1041"/>
                                <a:ext cx="3" cy="2"/>
                              </a:xfrm>
                              <a:prstGeom prst="line">
                                <a:avLst/>
                              </a:prstGeom>
                              <a:noFill/>
                              <a:ln w="12700">
                                <a:solidFill>
                                  <a:schemeClr val="tx1"/>
                                </a:solidFill>
                                <a:round/>
                                <a:headEnd/>
                                <a:tailEnd/>
                              </a:ln>
                            </p:spPr>
                            <p:txBody>
                              <a:bodyPr wrap="none" anchor="ctr"/>
                              <a:lstStyle/>
                              <a:p>
                                <a:endParaRPr lang="it-IT"/>
                              </a:p>
                            </p:txBody>
                          </p:sp>
                          <p:sp>
                            <p:nvSpPr>
                              <p:cNvPr id="224" name="Line 1946"/>
                              <p:cNvSpPr>
                                <a:spLocks noChangeShapeType="1"/>
                              </p:cNvSpPr>
                              <p:nvPr/>
                            </p:nvSpPr>
                            <p:spPr bwMode="auto">
                              <a:xfrm>
                                <a:off x="1040" y="1040"/>
                                <a:ext cx="2" cy="3"/>
                              </a:xfrm>
                              <a:prstGeom prst="line">
                                <a:avLst/>
                              </a:prstGeom>
                              <a:noFill/>
                              <a:ln w="12700">
                                <a:solidFill>
                                  <a:schemeClr val="tx1"/>
                                </a:solidFill>
                                <a:round/>
                                <a:headEnd/>
                                <a:tailEnd/>
                              </a:ln>
                            </p:spPr>
                            <p:txBody>
                              <a:bodyPr wrap="none" anchor="ctr"/>
                              <a:lstStyle/>
                              <a:p>
                                <a:endParaRPr lang="it-IT"/>
                              </a:p>
                            </p:txBody>
                          </p:sp>
                        </p:grpSp>
                      </p:grpSp>
                      <p:grpSp>
                        <p:nvGrpSpPr>
                          <p:cNvPr id="209" name="Group 1947"/>
                          <p:cNvGrpSpPr>
                            <a:grpSpLocks/>
                          </p:cNvGrpSpPr>
                          <p:nvPr/>
                        </p:nvGrpSpPr>
                        <p:grpSpPr bwMode="auto">
                          <a:xfrm>
                            <a:off x="1040" y="1001"/>
                            <a:ext cx="22" cy="23"/>
                            <a:chOff x="1040" y="1001"/>
                            <a:chExt cx="22" cy="23"/>
                          </a:xfrm>
                        </p:grpSpPr>
                        <p:grpSp>
                          <p:nvGrpSpPr>
                            <p:cNvPr id="210" name="Group 1948"/>
                            <p:cNvGrpSpPr>
                              <a:grpSpLocks/>
                            </p:cNvGrpSpPr>
                            <p:nvPr/>
                          </p:nvGrpSpPr>
                          <p:grpSpPr bwMode="auto">
                            <a:xfrm>
                              <a:off x="1045" y="1001"/>
                              <a:ext cx="17" cy="23"/>
                              <a:chOff x="1045" y="1001"/>
                              <a:chExt cx="17" cy="23"/>
                            </a:xfrm>
                          </p:grpSpPr>
                          <p:sp>
                            <p:nvSpPr>
                              <p:cNvPr id="215" name="Rectangle 1949"/>
                              <p:cNvSpPr>
                                <a:spLocks noChangeArrowheads="1"/>
                              </p:cNvSpPr>
                              <p:nvPr/>
                            </p:nvSpPr>
                            <p:spPr bwMode="auto">
                              <a:xfrm>
                                <a:off x="1049" y="1008"/>
                                <a:ext cx="7" cy="7"/>
                              </a:xfrm>
                              <a:prstGeom prst="rect">
                                <a:avLst/>
                              </a:prstGeom>
                              <a:solidFill>
                                <a:srgbClr val="009688"/>
                              </a:solidFill>
                              <a:ln w="12700">
                                <a:solidFill>
                                  <a:schemeClr val="tx1"/>
                                </a:solidFill>
                                <a:miter lim="800000"/>
                                <a:headEnd/>
                                <a:tailEnd/>
                              </a:ln>
                            </p:spPr>
                            <p:txBody>
                              <a:bodyPr wrap="none" anchor="ctr"/>
                              <a:lstStyle/>
                              <a:p>
                                <a:endParaRPr lang="it-IT">
                                  <a:cs typeface="Times New Roman" pitchFamily="18" charset="0"/>
                                </a:endParaRPr>
                              </a:p>
                            </p:txBody>
                          </p:sp>
                          <p:sp>
                            <p:nvSpPr>
                              <p:cNvPr id="216" name="Oval 1950"/>
                              <p:cNvSpPr>
                                <a:spLocks noChangeArrowheads="1"/>
                              </p:cNvSpPr>
                              <p:nvPr/>
                            </p:nvSpPr>
                            <p:spPr bwMode="auto">
                              <a:xfrm>
                                <a:off x="1045" y="1010"/>
                                <a:ext cx="7" cy="3"/>
                              </a:xfrm>
                              <a:prstGeom prst="ellipse">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17" name="Freeform 1951"/>
                              <p:cNvSpPr>
                                <a:spLocks/>
                              </p:cNvSpPr>
                              <p:nvPr/>
                            </p:nvSpPr>
                            <p:spPr bwMode="auto">
                              <a:xfrm>
                                <a:off x="1050" y="1001"/>
                                <a:ext cx="12" cy="23"/>
                              </a:xfrm>
                              <a:custGeom>
                                <a:avLst/>
                                <a:gdLst>
                                  <a:gd name="T0" fmla="*/ 1 w 12"/>
                                  <a:gd name="T1" fmla="*/ 0 h 23"/>
                                  <a:gd name="T2" fmla="*/ 11 w 12"/>
                                  <a:gd name="T3" fmla="*/ 0 h 23"/>
                                  <a:gd name="T4" fmla="*/ 11 w 12"/>
                                  <a:gd name="T5" fmla="*/ 22 h 23"/>
                                  <a:gd name="T6" fmla="*/ 0 w 12"/>
                                  <a:gd name="T7" fmla="*/ 22 h 23"/>
                                  <a:gd name="T8" fmla="*/ 0 w 12"/>
                                  <a:gd name="T9" fmla="*/ 22 h 23"/>
                                  <a:gd name="T10" fmla="*/ 0 60000 65536"/>
                                  <a:gd name="T11" fmla="*/ 0 60000 65536"/>
                                  <a:gd name="T12" fmla="*/ 0 60000 65536"/>
                                  <a:gd name="T13" fmla="*/ 0 60000 65536"/>
                                  <a:gd name="T14" fmla="*/ 0 60000 65536"/>
                                  <a:gd name="T15" fmla="*/ 0 w 12"/>
                                  <a:gd name="T16" fmla="*/ 0 h 23"/>
                                  <a:gd name="T17" fmla="*/ 12 w 12"/>
                                  <a:gd name="T18" fmla="*/ 23 h 23"/>
                                </a:gdLst>
                                <a:ahLst/>
                                <a:cxnLst>
                                  <a:cxn ang="T10">
                                    <a:pos x="T0" y="T1"/>
                                  </a:cxn>
                                  <a:cxn ang="T11">
                                    <a:pos x="T2" y="T3"/>
                                  </a:cxn>
                                  <a:cxn ang="T12">
                                    <a:pos x="T4" y="T5"/>
                                  </a:cxn>
                                  <a:cxn ang="T13">
                                    <a:pos x="T6" y="T7"/>
                                  </a:cxn>
                                  <a:cxn ang="T14">
                                    <a:pos x="T8" y="T9"/>
                                  </a:cxn>
                                </a:cxnLst>
                                <a:rect l="T15" t="T16" r="T17" b="T18"/>
                                <a:pathLst>
                                  <a:path w="12" h="23">
                                    <a:moveTo>
                                      <a:pt x="1" y="0"/>
                                    </a:moveTo>
                                    <a:lnTo>
                                      <a:pt x="11" y="0"/>
                                    </a:lnTo>
                                    <a:lnTo>
                                      <a:pt x="11" y="22"/>
                                    </a:lnTo>
                                    <a:lnTo>
                                      <a:pt x="0" y="22"/>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218" name="Freeform 1952"/>
                              <p:cNvSpPr>
                                <a:spLocks/>
                              </p:cNvSpPr>
                              <p:nvPr/>
                            </p:nvSpPr>
                            <p:spPr bwMode="auto">
                              <a:xfrm>
                                <a:off x="1045" y="1017"/>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219" name="Freeform 1953"/>
                              <p:cNvSpPr>
                                <a:spLocks/>
                              </p:cNvSpPr>
                              <p:nvPr/>
                            </p:nvSpPr>
                            <p:spPr bwMode="auto">
                              <a:xfrm>
                                <a:off x="1045" y="1001"/>
                                <a:ext cx="17" cy="7"/>
                              </a:xfrm>
                              <a:custGeom>
                                <a:avLst/>
                                <a:gdLst>
                                  <a:gd name="T0" fmla="*/ 16 w 17"/>
                                  <a:gd name="T1" fmla="*/ 6 h 7"/>
                                  <a:gd name="T2" fmla="*/ 3 w 17"/>
                                  <a:gd name="T3" fmla="*/ 6 h 7"/>
                                  <a:gd name="T4" fmla="*/ 2 w 17"/>
                                  <a:gd name="T5" fmla="*/ 6 h 7"/>
                                  <a:gd name="T6" fmla="*/ 1 w 17"/>
                                  <a:gd name="T7" fmla="*/ 5 h 7"/>
                                  <a:gd name="T8" fmla="*/ 0 w 17"/>
                                  <a:gd name="T9" fmla="*/ 4 h 7"/>
                                  <a:gd name="T10" fmla="*/ 0 w 17"/>
                                  <a:gd name="T11" fmla="*/ 3 h 7"/>
                                  <a:gd name="T12" fmla="*/ 0 w 17"/>
                                  <a:gd name="T13" fmla="*/ 2 h 7"/>
                                  <a:gd name="T14" fmla="*/ 1 w 17"/>
                                  <a:gd name="T15" fmla="*/ 1 h 7"/>
                                  <a:gd name="T16" fmla="*/ 2 w 17"/>
                                  <a:gd name="T17" fmla="*/ 1 h 7"/>
                                  <a:gd name="T18" fmla="*/ 2 w 17"/>
                                  <a:gd name="T19" fmla="*/ 0 h 7"/>
                                  <a:gd name="T20" fmla="*/ 3 w 17"/>
                                  <a:gd name="T21" fmla="*/ 0 h 7"/>
                                  <a:gd name="T22" fmla="*/ 16 w 17"/>
                                  <a:gd name="T23" fmla="*/ 0 h 7"/>
                                  <a:gd name="T24" fmla="*/ 16 w 17"/>
                                  <a:gd name="T25" fmla="*/ 6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7"/>
                                  <a:gd name="T41" fmla="*/ 17 w 1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7">
                                    <a:moveTo>
                                      <a:pt x="16" y="6"/>
                                    </a:moveTo>
                                    <a:lnTo>
                                      <a:pt x="3" y="6"/>
                                    </a:lnTo>
                                    <a:lnTo>
                                      <a:pt x="2" y="6"/>
                                    </a:lnTo>
                                    <a:lnTo>
                                      <a:pt x="1" y="5"/>
                                    </a:lnTo>
                                    <a:lnTo>
                                      <a:pt x="0" y="4"/>
                                    </a:lnTo>
                                    <a:lnTo>
                                      <a:pt x="0" y="3"/>
                                    </a:lnTo>
                                    <a:lnTo>
                                      <a:pt x="0" y="2"/>
                                    </a:lnTo>
                                    <a:lnTo>
                                      <a:pt x="1" y="1"/>
                                    </a:lnTo>
                                    <a:lnTo>
                                      <a:pt x="2" y="1"/>
                                    </a:lnTo>
                                    <a:lnTo>
                                      <a:pt x="2" y="0"/>
                                    </a:lnTo>
                                    <a:lnTo>
                                      <a:pt x="3" y="0"/>
                                    </a:lnTo>
                                    <a:lnTo>
                                      <a:pt x="16" y="0"/>
                                    </a:lnTo>
                                    <a:lnTo>
                                      <a:pt x="16" y="6"/>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211" name="Group 1954"/>
                            <p:cNvGrpSpPr>
                              <a:grpSpLocks/>
                            </p:cNvGrpSpPr>
                            <p:nvPr/>
                          </p:nvGrpSpPr>
                          <p:grpSpPr bwMode="auto">
                            <a:xfrm>
                              <a:off x="1040" y="1010"/>
                              <a:ext cx="5" cy="5"/>
                              <a:chOff x="1040" y="1010"/>
                              <a:chExt cx="5" cy="5"/>
                            </a:xfrm>
                          </p:grpSpPr>
                          <p:sp>
                            <p:nvSpPr>
                              <p:cNvPr id="212" name="AutoShape 1955"/>
                              <p:cNvSpPr>
                                <a:spLocks noChangeArrowheads="1"/>
                              </p:cNvSpPr>
                              <p:nvPr/>
                            </p:nvSpPr>
                            <p:spPr bwMode="auto">
                              <a:xfrm>
                                <a:off x="1043" y="1010"/>
                                <a:ext cx="1" cy="5"/>
                              </a:xfrm>
                              <a:prstGeom prst="roundRect">
                                <a:avLst>
                                  <a:gd name="adj" fmla="val 12495"/>
                                </a:avLst>
                              </a:prstGeom>
                              <a:solidFill>
                                <a:srgbClr val="009688"/>
                              </a:solidFill>
                              <a:ln w="12700">
                                <a:solidFill>
                                  <a:schemeClr val="tx1"/>
                                </a:solidFill>
                                <a:round/>
                                <a:headEnd/>
                                <a:tailEnd/>
                              </a:ln>
                            </p:spPr>
                            <p:txBody>
                              <a:bodyPr wrap="none" anchor="ctr"/>
                              <a:lstStyle/>
                              <a:p>
                                <a:endParaRPr lang="it-IT">
                                  <a:cs typeface="Times New Roman" pitchFamily="18" charset="0"/>
                                </a:endParaRPr>
                              </a:p>
                            </p:txBody>
                          </p:sp>
                          <p:sp>
                            <p:nvSpPr>
                              <p:cNvPr id="213" name="Line 1956"/>
                              <p:cNvSpPr>
                                <a:spLocks noChangeShapeType="1"/>
                              </p:cNvSpPr>
                              <p:nvPr/>
                            </p:nvSpPr>
                            <p:spPr bwMode="auto">
                              <a:xfrm>
                                <a:off x="1042" y="1011"/>
                                <a:ext cx="3" cy="2"/>
                              </a:xfrm>
                              <a:prstGeom prst="line">
                                <a:avLst/>
                              </a:prstGeom>
                              <a:noFill/>
                              <a:ln w="12700">
                                <a:solidFill>
                                  <a:schemeClr val="tx1"/>
                                </a:solidFill>
                                <a:round/>
                                <a:headEnd/>
                                <a:tailEnd/>
                              </a:ln>
                            </p:spPr>
                            <p:txBody>
                              <a:bodyPr wrap="none" anchor="ctr"/>
                              <a:lstStyle/>
                              <a:p>
                                <a:endParaRPr lang="it-IT"/>
                              </a:p>
                            </p:txBody>
                          </p:sp>
                          <p:sp>
                            <p:nvSpPr>
                              <p:cNvPr id="214" name="Line 1957"/>
                              <p:cNvSpPr>
                                <a:spLocks noChangeShapeType="1"/>
                              </p:cNvSpPr>
                              <p:nvPr/>
                            </p:nvSpPr>
                            <p:spPr bwMode="auto">
                              <a:xfrm>
                                <a:off x="1040" y="1011"/>
                                <a:ext cx="2" cy="2"/>
                              </a:xfrm>
                              <a:prstGeom prst="line">
                                <a:avLst/>
                              </a:prstGeom>
                              <a:noFill/>
                              <a:ln w="12700">
                                <a:solidFill>
                                  <a:schemeClr val="tx1"/>
                                </a:solidFill>
                                <a:round/>
                                <a:headEnd/>
                                <a:tailEnd/>
                              </a:ln>
                            </p:spPr>
                            <p:txBody>
                              <a:bodyPr wrap="none" anchor="ctr"/>
                              <a:lstStyle/>
                              <a:p>
                                <a:endParaRPr lang="it-IT"/>
                              </a:p>
                            </p:txBody>
                          </p:sp>
                        </p:grpSp>
                      </p:grpSp>
                    </p:grpSp>
                  </p:grpSp>
                  <p:sp>
                    <p:nvSpPr>
                      <p:cNvPr id="199" name="AutoShape 1958"/>
                      <p:cNvSpPr>
                        <a:spLocks noChangeArrowheads="1"/>
                      </p:cNvSpPr>
                      <p:nvPr/>
                    </p:nvSpPr>
                    <p:spPr bwMode="auto">
                      <a:xfrm rot="5400000">
                        <a:off x="3015" y="1854"/>
                        <a:ext cx="255" cy="273"/>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52 w 21600"/>
                          <a:gd name="T13" fmla="*/ 2927 h 21600"/>
                          <a:gd name="T14" fmla="*/ 18212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gradFill rotWithShape="0">
                        <a:gsLst>
                          <a:gs pos="0">
                            <a:srgbClr val="394C4A"/>
                          </a:gs>
                          <a:gs pos="50000">
                            <a:srgbClr val="C0FEF9"/>
                          </a:gs>
                          <a:gs pos="100000">
                            <a:srgbClr val="394C4A"/>
                          </a:gs>
                        </a:gsLst>
                        <a:lin ang="18900000" scaled="1"/>
                      </a:gradFill>
                      <a:ln w="12700">
                        <a:solidFill>
                          <a:schemeClr val="tx1"/>
                        </a:solidFill>
                        <a:miter lim="800000"/>
                        <a:headEnd/>
                        <a:tailEnd/>
                      </a:ln>
                    </p:spPr>
                    <p:txBody>
                      <a:bodyPr wrap="none" anchor="ctr"/>
                      <a:lstStyle/>
                      <a:p>
                        <a:endParaRPr lang="it-IT"/>
                      </a:p>
                    </p:txBody>
                  </p:sp>
                </p:grpSp>
              </p:grpSp>
              <p:grpSp>
                <p:nvGrpSpPr>
                  <p:cNvPr id="55" name="Group 1959"/>
                  <p:cNvGrpSpPr>
                    <a:grpSpLocks/>
                  </p:cNvGrpSpPr>
                  <p:nvPr/>
                </p:nvGrpSpPr>
                <p:grpSpPr bwMode="auto">
                  <a:xfrm flipV="1">
                    <a:off x="1768" y="1819"/>
                    <a:ext cx="204" cy="87"/>
                    <a:chOff x="1386" y="2597"/>
                    <a:chExt cx="286" cy="54"/>
                  </a:xfrm>
                </p:grpSpPr>
                <p:grpSp>
                  <p:nvGrpSpPr>
                    <p:cNvPr id="101" name="Group 1960"/>
                    <p:cNvGrpSpPr>
                      <a:grpSpLocks/>
                    </p:cNvGrpSpPr>
                    <p:nvPr/>
                  </p:nvGrpSpPr>
                  <p:grpSpPr bwMode="auto">
                    <a:xfrm>
                      <a:off x="1386" y="2598"/>
                      <a:ext cx="83" cy="52"/>
                      <a:chOff x="1380" y="2598"/>
                      <a:chExt cx="83" cy="52"/>
                    </a:xfrm>
                  </p:grpSpPr>
                  <p:grpSp>
                    <p:nvGrpSpPr>
                      <p:cNvPr id="135" name="Group 1961"/>
                      <p:cNvGrpSpPr>
                        <a:grpSpLocks/>
                      </p:cNvGrpSpPr>
                      <p:nvPr/>
                    </p:nvGrpSpPr>
                    <p:grpSpPr bwMode="auto">
                      <a:xfrm>
                        <a:off x="1380" y="2598"/>
                        <a:ext cx="83" cy="36"/>
                        <a:chOff x="1380" y="2598"/>
                        <a:chExt cx="83" cy="36"/>
                      </a:xfrm>
                    </p:grpSpPr>
                    <p:sp>
                      <p:nvSpPr>
                        <p:cNvPr id="140" name="Rectangle 1962"/>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41" name="Oval 1963"/>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42" name="Freeform 1964"/>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43" name="Freeform 1965"/>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44" name="Freeform 1966"/>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36" name="Group 1967"/>
                      <p:cNvGrpSpPr>
                        <a:grpSpLocks/>
                      </p:cNvGrpSpPr>
                      <p:nvPr/>
                    </p:nvGrpSpPr>
                    <p:grpSpPr bwMode="auto">
                      <a:xfrm>
                        <a:off x="1400" y="2629"/>
                        <a:ext cx="43" cy="21"/>
                        <a:chOff x="1400" y="2629"/>
                        <a:chExt cx="43" cy="21"/>
                      </a:xfrm>
                    </p:grpSpPr>
                    <p:sp>
                      <p:nvSpPr>
                        <p:cNvPr id="137" name="AutoShape 1968"/>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38" name="Line 1969"/>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139" name="Line 1970"/>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102" name="Group 1971"/>
                    <p:cNvGrpSpPr>
                      <a:grpSpLocks/>
                    </p:cNvGrpSpPr>
                    <p:nvPr/>
                  </p:nvGrpSpPr>
                  <p:grpSpPr bwMode="auto">
                    <a:xfrm>
                      <a:off x="1428" y="2599"/>
                      <a:ext cx="83" cy="52"/>
                      <a:chOff x="1422" y="2599"/>
                      <a:chExt cx="83" cy="52"/>
                    </a:xfrm>
                  </p:grpSpPr>
                  <p:grpSp>
                    <p:nvGrpSpPr>
                      <p:cNvPr id="125" name="Group 1972"/>
                      <p:cNvGrpSpPr>
                        <a:grpSpLocks/>
                      </p:cNvGrpSpPr>
                      <p:nvPr/>
                    </p:nvGrpSpPr>
                    <p:grpSpPr bwMode="auto">
                      <a:xfrm>
                        <a:off x="1422" y="2599"/>
                        <a:ext cx="83" cy="36"/>
                        <a:chOff x="1422" y="2599"/>
                        <a:chExt cx="83" cy="36"/>
                      </a:xfrm>
                    </p:grpSpPr>
                    <p:sp>
                      <p:nvSpPr>
                        <p:cNvPr id="130" name="Rectangle 1973"/>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31" name="Oval 1974"/>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32" name="Freeform 1975"/>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33" name="Freeform 1976"/>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34" name="Freeform 1977"/>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26" name="Group 1978"/>
                      <p:cNvGrpSpPr>
                        <a:grpSpLocks/>
                      </p:cNvGrpSpPr>
                      <p:nvPr/>
                    </p:nvGrpSpPr>
                    <p:grpSpPr bwMode="auto">
                      <a:xfrm>
                        <a:off x="1443" y="2630"/>
                        <a:ext cx="42" cy="21"/>
                        <a:chOff x="1443" y="2630"/>
                        <a:chExt cx="42" cy="21"/>
                      </a:xfrm>
                    </p:grpSpPr>
                    <p:sp>
                      <p:nvSpPr>
                        <p:cNvPr id="127" name="AutoShape 1979"/>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28" name="Line 1980"/>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129" name="Line 1981"/>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103" name="Group 1982"/>
                    <p:cNvGrpSpPr>
                      <a:grpSpLocks/>
                    </p:cNvGrpSpPr>
                    <p:nvPr/>
                  </p:nvGrpSpPr>
                  <p:grpSpPr bwMode="auto">
                    <a:xfrm>
                      <a:off x="1492" y="2597"/>
                      <a:ext cx="83" cy="53"/>
                      <a:chOff x="1486" y="2597"/>
                      <a:chExt cx="83" cy="53"/>
                    </a:xfrm>
                  </p:grpSpPr>
                  <p:grpSp>
                    <p:nvGrpSpPr>
                      <p:cNvPr id="115" name="Group 1983"/>
                      <p:cNvGrpSpPr>
                        <a:grpSpLocks/>
                      </p:cNvGrpSpPr>
                      <p:nvPr/>
                    </p:nvGrpSpPr>
                    <p:grpSpPr bwMode="auto">
                      <a:xfrm>
                        <a:off x="1486" y="2597"/>
                        <a:ext cx="83" cy="36"/>
                        <a:chOff x="1486" y="2597"/>
                        <a:chExt cx="83" cy="36"/>
                      </a:xfrm>
                    </p:grpSpPr>
                    <p:sp>
                      <p:nvSpPr>
                        <p:cNvPr id="120" name="Rectangle 1984"/>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21" name="Oval 1985"/>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22" name="Freeform 1986"/>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23" name="Freeform 1987"/>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24" name="Freeform 1988"/>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16" name="Group 1989"/>
                      <p:cNvGrpSpPr>
                        <a:grpSpLocks/>
                      </p:cNvGrpSpPr>
                      <p:nvPr/>
                    </p:nvGrpSpPr>
                    <p:grpSpPr bwMode="auto">
                      <a:xfrm>
                        <a:off x="1507" y="2628"/>
                        <a:ext cx="41" cy="22"/>
                        <a:chOff x="1507" y="2628"/>
                        <a:chExt cx="41" cy="22"/>
                      </a:xfrm>
                    </p:grpSpPr>
                    <p:sp>
                      <p:nvSpPr>
                        <p:cNvPr id="117" name="AutoShape 1990"/>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18" name="Line 1991"/>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119" name="Line 1992"/>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104" name="Group 1993"/>
                    <p:cNvGrpSpPr>
                      <a:grpSpLocks/>
                    </p:cNvGrpSpPr>
                    <p:nvPr/>
                  </p:nvGrpSpPr>
                  <p:grpSpPr bwMode="auto">
                    <a:xfrm>
                      <a:off x="1588" y="2598"/>
                      <a:ext cx="84" cy="52"/>
                      <a:chOff x="1582" y="2598"/>
                      <a:chExt cx="84" cy="52"/>
                    </a:xfrm>
                  </p:grpSpPr>
                  <p:grpSp>
                    <p:nvGrpSpPr>
                      <p:cNvPr id="105" name="Group 1994"/>
                      <p:cNvGrpSpPr>
                        <a:grpSpLocks/>
                      </p:cNvGrpSpPr>
                      <p:nvPr/>
                    </p:nvGrpSpPr>
                    <p:grpSpPr bwMode="auto">
                      <a:xfrm>
                        <a:off x="1582" y="2598"/>
                        <a:ext cx="84" cy="36"/>
                        <a:chOff x="1582" y="2598"/>
                        <a:chExt cx="84" cy="36"/>
                      </a:xfrm>
                    </p:grpSpPr>
                    <p:sp>
                      <p:nvSpPr>
                        <p:cNvPr id="110" name="Rectangle 1995"/>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111" name="Oval 1996"/>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12" name="Freeform 1997"/>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113" name="Freeform 1998"/>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14" name="Freeform 1999"/>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106" name="Group 2000"/>
                      <p:cNvGrpSpPr>
                        <a:grpSpLocks/>
                      </p:cNvGrpSpPr>
                      <p:nvPr/>
                    </p:nvGrpSpPr>
                    <p:grpSpPr bwMode="auto">
                      <a:xfrm>
                        <a:off x="1603" y="2629"/>
                        <a:ext cx="43" cy="21"/>
                        <a:chOff x="1603" y="2629"/>
                        <a:chExt cx="43" cy="21"/>
                      </a:xfrm>
                    </p:grpSpPr>
                    <p:sp>
                      <p:nvSpPr>
                        <p:cNvPr id="107" name="AutoShape 2001"/>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108" name="Line 2002"/>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109" name="Line 2003"/>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grpSp>
                <p:nvGrpSpPr>
                  <p:cNvPr id="56" name="Group 2004"/>
                  <p:cNvGrpSpPr>
                    <a:grpSpLocks/>
                  </p:cNvGrpSpPr>
                  <p:nvPr/>
                </p:nvGrpSpPr>
                <p:grpSpPr bwMode="auto">
                  <a:xfrm flipV="1">
                    <a:off x="1989" y="1819"/>
                    <a:ext cx="204" cy="87"/>
                    <a:chOff x="1386" y="2597"/>
                    <a:chExt cx="286" cy="54"/>
                  </a:xfrm>
                </p:grpSpPr>
                <p:grpSp>
                  <p:nvGrpSpPr>
                    <p:cNvPr id="57" name="Group 2005"/>
                    <p:cNvGrpSpPr>
                      <a:grpSpLocks/>
                    </p:cNvGrpSpPr>
                    <p:nvPr/>
                  </p:nvGrpSpPr>
                  <p:grpSpPr bwMode="auto">
                    <a:xfrm>
                      <a:off x="1386" y="2598"/>
                      <a:ext cx="83" cy="52"/>
                      <a:chOff x="1380" y="2598"/>
                      <a:chExt cx="83" cy="52"/>
                    </a:xfrm>
                  </p:grpSpPr>
                  <p:grpSp>
                    <p:nvGrpSpPr>
                      <p:cNvPr id="91" name="Group 2006"/>
                      <p:cNvGrpSpPr>
                        <a:grpSpLocks/>
                      </p:cNvGrpSpPr>
                      <p:nvPr/>
                    </p:nvGrpSpPr>
                    <p:grpSpPr bwMode="auto">
                      <a:xfrm>
                        <a:off x="1380" y="2598"/>
                        <a:ext cx="83" cy="36"/>
                        <a:chOff x="1380" y="2598"/>
                        <a:chExt cx="83" cy="36"/>
                      </a:xfrm>
                    </p:grpSpPr>
                    <p:sp>
                      <p:nvSpPr>
                        <p:cNvPr id="96" name="Rectangle 2007"/>
                        <p:cNvSpPr>
                          <a:spLocks noChangeArrowheads="1"/>
                        </p:cNvSpPr>
                        <p:nvPr/>
                      </p:nvSpPr>
                      <p:spPr bwMode="auto">
                        <a:xfrm>
                          <a:off x="1393"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97" name="Oval 2008"/>
                        <p:cNvSpPr>
                          <a:spLocks noChangeArrowheads="1"/>
                        </p:cNvSpPr>
                        <p:nvPr/>
                      </p:nvSpPr>
                      <p:spPr bwMode="auto">
                        <a:xfrm>
                          <a:off x="1402"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98" name="Freeform 2009"/>
                        <p:cNvSpPr>
                          <a:spLocks/>
                        </p:cNvSpPr>
                        <p:nvPr/>
                      </p:nvSpPr>
                      <p:spPr bwMode="auto">
                        <a:xfrm>
                          <a:off x="1380" y="2598"/>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99" name="Freeform 2010"/>
                        <p:cNvSpPr>
                          <a:spLocks/>
                        </p:cNvSpPr>
                        <p:nvPr/>
                      </p:nvSpPr>
                      <p:spPr bwMode="auto">
                        <a:xfrm>
                          <a:off x="1442"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100" name="Freeform 2011"/>
                        <p:cNvSpPr>
                          <a:spLocks/>
                        </p:cNvSpPr>
                        <p:nvPr/>
                      </p:nvSpPr>
                      <p:spPr bwMode="auto">
                        <a:xfrm>
                          <a:off x="1380"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92" name="Group 2012"/>
                      <p:cNvGrpSpPr>
                        <a:grpSpLocks/>
                      </p:cNvGrpSpPr>
                      <p:nvPr/>
                    </p:nvGrpSpPr>
                    <p:grpSpPr bwMode="auto">
                      <a:xfrm>
                        <a:off x="1400" y="2629"/>
                        <a:ext cx="43" cy="21"/>
                        <a:chOff x="1400" y="2629"/>
                        <a:chExt cx="43" cy="21"/>
                      </a:xfrm>
                    </p:grpSpPr>
                    <p:sp>
                      <p:nvSpPr>
                        <p:cNvPr id="93" name="AutoShape 2013"/>
                        <p:cNvSpPr>
                          <a:spLocks noChangeArrowheads="1"/>
                        </p:cNvSpPr>
                        <p:nvPr/>
                      </p:nvSpPr>
                      <p:spPr bwMode="auto">
                        <a:xfrm>
                          <a:off x="1400"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94" name="Line 2014"/>
                        <p:cNvSpPr>
                          <a:spLocks noChangeShapeType="1"/>
                        </p:cNvSpPr>
                        <p:nvPr/>
                      </p:nvSpPr>
                      <p:spPr bwMode="auto">
                        <a:xfrm flipV="1">
                          <a:off x="1405" y="2629"/>
                          <a:ext cx="33" cy="15"/>
                        </a:xfrm>
                        <a:prstGeom prst="line">
                          <a:avLst/>
                        </a:prstGeom>
                        <a:noFill/>
                        <a:ln w="12700">
                          <a:solidFill>
                            <a:schemeClr val="tx1"/>
                          </a:solidFill>
                          <a:round/>
                          <a:headEnd/>
                          <a:tailEnd/>
                        </a:ln>
                      </p:spPr>
                      <p:txBody>
                        <a:bodyPr wrap="none" anchor="ctr"/>
                        <a:lstStyle/>
                        <a:p>
                          <a:endParaRPr lang="it-IT"/>
                        </a:p>
                      </p:txBody>
                    </p:sp>
                    <p:sp>
                      <p:nvSpPr>
                        <p:cNvPr id="95" name="Line 2015"/>
                        <p:cNvSpPr>
                          <a:spLocks noChangeShapeType="1"/>
                        </p:cNvSpPr>
                        <p:nvPr/>
                      </p:nvSpPr>
                      <p:spPr bwMode="auto">
                        <a:xfrm flipV="1">
                          <a:off x="1403" y="2636"/>
                          <a:ext cx="36" cy="14"/>
                        </a:xfrm>
                        <a:prstGeom prst="line">
                          <a:avLst/>
                        </a:prstGeom>
                        <a:noFill/>
                        <a:ln w="12700">
                          <a:solidFill>
                            <a:schemeClr val="tx1"/>
                          </a:solidFill>
                          <a:round/>
                          <a:headEnd/>
                          <a:tailEnd/>
                        </a:ln>
                      </p:spPr>
                      <p:txBody>
                        <a:bodyPr wrap="none" anchor="ctr"/>
                        <a:lstStyle/>
                        <a:p>
                          <a:endParaRPr lang="it-IT"/>
                        </a:p>
                      </p:txBody>
                    </p:sp>
                  </p:grpSp>
                </p:grpSp>
                <p:grpSp>
                  <p:nvGrpSpPr>
                    <p:cNvPr id="58" name="Group 2016"/>
                    <p:cNvGrpSpPr>
                      <a:grpSpLocks/>
                    </p:cNvGrpSpPr>
                    <p:nvPr/>
                  </p:nvGrpSpPr>
                  <p:grpSpPr bwMode="auto">
                    <a:xfrm>
                      <a:off x="1428" y="2599"/>
                      <a:ext cx="83" cy="52"/>
                      <a:chOff x="1422" y="2599"/>
                      <a:chExt cx="83" cy="52"/>
                    </a:xfrm>
                  </p:grpSpPr>
                  <p:grpSp>
                    <p:nvGrpSpPr>
                      <p:cNvPr id="81" name="Group 2017"/>
                      <p:cNvGrpSpPr>
                        <a:grpSpLocks/>
                      </p:cNvGrpSpPr>
                      <p:nvPr/>
                    </p:nvGrpSpPr>
                    <p:grpSpPr bwMode="auto">
                      <a:xfrm>
                        <a:off x="1422" y="2599"/>
                        <a:ext cx="83" cy="36"/>
                        <a:chOff x="1422" y="2599"/>
                        <a:chExt cx="83" cy="36"/>
                      </a:xfrm>
                    </p:grpSpPr>
                    <p:sp>
                      <p:nvSpPr>
                        <p:cNvPr id="86" name="Rectangle 2018"/>
                        <p:cNvSpPr>
                          <a:spLocks noChangeArrowheads="1"/>
                        </p:cNvSpPr>
                        <p:nvPr/>
                      </p:nvSpPr>
                      <p:spPr bwMode="auto">
                        <a:xfrm>
                          <a:off x="1436" y="2605"/>
                          <a:ext cx="55" cy="25"/>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87" name="Oval 2019"/>
                        <p:cNvSpPr>
                          <a:spLocks noChangeArrowheads="1"/>
                        </p:cNvSpPr>
                        <p:nvPr/>
                      </p:nvSpPr>
                      <p:spPr bwMode="auto">
                        <a:xfrm>
                          <a:off x="1445" y="2622"/>
                          <a:ext cx="37" cy="8"/>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88" name="Freeform 2020"/>
                        <p:cNvSpPr>
                          <a:spLocks/>
                        </p:cNvSpPr>
                        <p:nvPr/>
                      </p:nvSpPr>
                      <p:spPr bwMode="auto">
                        <a:xfrm>
                          <a:off x="1422" y="2599"/>
                          <a:ext cx="83" cy="28"/>
                        </a:xfrm>
                        <a:custGeom>
                          <a:avLst/>
                          <a:gdLst>
                            <a:gd name="T0" fmla="*/ 0 w 83"/>
                            <a:gd name="T1" fmla="*/ 25 h 28"/>
                            <a:gd name="T2" fmla="*/ 0 w 83"/>
                            <a:gd name="T3" fmla="*/ 0 h 28"/>
                            <a:gd name="T4" fmla="*/ 82 w 83"/>
                            <a:gd name="T5" fmla="*/ 0 h 28"/>
                            <a:gd name="T6" fmla="*/ 82 w 83"/>
                            <a:gd name="T7" fmla="*/ 27 h 28"/>
                            <a:gd name="T8" fmla="*/ 82 w 83"/>
                            <a:gd name="T9" fmla="*/ 27 h 28"/>
                            <a:gd name="T10" fmla="*/ 0 60000 65536"/>
                            <a:gd name="T11" fmla="*/ 0 60000 65536"/>
                            <a:gd name="T12" fmla="*/ 0 60000 65536"/>
                            <a:gd name="T13" fmla="*/ 0 60000 65536"/>
                            <a:gd name="T14" fmla="*/ 0 60000 65536"/>
                            <a:gd name="T15" fmla="*/ 0 w 83"/>
                            <a:gd name="T16" fmla="*/ 0 h 28"/>
                            <a:gd name="T17" fmla="*/ 83 w 83"/>
                            <a:gd name="T18" fmla="*/ 28 h 28"/>
                          </a:gdLst>
                          <a:ahLst/>
                          <a:cxnLst>
                            <a:cxn ang="T10">
                              <a:pos x="T0" y="T1"/>
                            </a:cxn>
                            <a:cxn ang="T11">
                              <a:pos x="T2" y="T3"/>
                            </a:cxn>
                            <a:cxn ang="T12">
                              <a:pos x="T4" y="T5"/>
                            </a:cxn>
                            <a:cxn ang="T13">
                              <a:pos x="T6" y="T7"/>
                            </a:cxn>
                            <a:cxn ang="T14">
                              <a:pos x="T8" y="T9"/>
                            </a:cxn>
                          </a:cxnLst>
                          <a:rect l="T15" t="T16" r="T17" b="T18"/>
                          <a:pathLst>
                            <a:path w="83" h="28">
                              <a:moveTo>
                                <a:pt x="0" y="25"/>
                              </a:moveTo>
                              <a:lnTo>
                                <a:pt x="0" y="0"/>
                              </a:lnTo>
                              <a:lnTo>
                                <a:pt x="82" y="0"/>
                              </a:lnTo>
                              <a:lnTo>
                                <a:pt x="82" y="27"/>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89" name="Freeform 2021"/>
                        <p:cNvSpPr>
                          <a:spLocks/>
                        </p:cNvSpPr>
                        <p:nvPr/>
                      </p:nvSpPr>
                      <p:spPr bwMode="auto">
                        <a:xfrm>
                          <a:off x="1486" y="2599"/>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90" name="Freeform 2022"/>
                        <p:cNvSpPr>
                          <a:spLocks/>
                        </p:cNvSpPr>
                        <p:nvPr/>
                      </p:nvSpPr>
                      <p:spPr bwMode="auto">
                        <a:xfrm>
                          <a:off x="1422" y="2599"/>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82" name="Group 2023"/>
                      <p:cNvGrpSpPr>
                        <a:grpSpLocks/>
                      </p:cNvGrpSpPr>
                      <p:nvPr/>
                    </p:nvGrpSpPr>
                    <p:grpSpPr bwMode="auto">
                      <a:xfrm>
                        <a:off x="1443" y="2630"/>
                        <a:ext cx="42" cy="21"/>
                        <a:chOff x="1443" y="2630"/>
                        <a:chExt cx="42" cy="21"/>
                      </a:xfrm>
                    </p:grpSpPr>
                    <p:sp>
                      <p:nvSpPr>
                        <p:cNvPr id="83" name="AutoShape 2024"/>
                        <p:cNvSpPr>
                          <a:spLocks noChangeArrowheads="1"/>
                        </p:cNvSpPr>
                        <p:nvPr/>
                      </p:nvSpPr>
                      <p:spPr bwMode="auto">
                        <a:xfrm>
                          <a:off x="1443" y="2635"/>
                          <a:ext cx="42"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84" name="Line 2025"/>
                        <p:cNvSpPr>
                          <a:spLocks noChangeShapeType="1"/>
                        </p:cNvSpPr>
                        <p:nvPr/>
                      </p:nvSpPr>
                      <p:spPr bwMode="auto">
                        <a:xfrm flipV="1">
                          <a:off x="1448" y="2630"/>
                          <a:ext cx="31" cy="14"/>
                        </a:xfrm>
                        <a:prstGeom prst="line">
                          <a:avLst/>
                        </a:prstGeom>
                        <a:noFill/>
                        <a:ln w="12700">
                          <a:solidFill>
                            <a:schemeClr val="tx1"/>
                          </a:solidFill>
                          <a:round/>
                          <a:headEnd/>
                          <a:tailEnd/>
                        </a:ln>
                      </p:spPr>
                      <p:txBody>
                        <a:bodyPr wrap="none" anchor="ctr"/>
                        <a:lstStyle/>
                        <a:p>
                          <a:endParaRPr lang="it-IT"/>
                        </a:p>
                      </p:txBody>
                    </p:sp>
                    <p:sp>
                      <p:nvSpPr>
                        <p:cNvPr id="85" name="Line 2026"/>
                        <p:cNvSpPr>
                          <a:spLocks noChangeShapeType="1"/>
                        </p:cNvSpPr>
                        <p:nvPr/>
                      </p:nvSpPr>
                      <p:spPr bwMode="auto">
                        <a:xfrm flipV="1">
                          <a:off x="1446" y="2637"/>
                          <a:ext cx="36" cy="14"/>
                        </a:xfrm>
                        <a:prstGeom prst="line">
                          <a:avLst/>
                        </a:prstGeom>
                        <a:noFill/>
                        <a:ln w="12700">
                          <a:solidFill>
                            <a:schemeClr val="tx1"/>
                          </a:solidFill>
                          <a:round/>
                          <a:headEnd/>
                          <a:tailEnd/>
                        </a:ln>
                      </p:spPr>
                      <p:txBody>
                        <a:bodyPr wrap="none" anchor="ctr"/>
                        <a:lstStyle/>
                        <a:p>
                          <a:endParaRPr lang="it-IT"/>
                        </a:p>
                      </p:txBody>
                    </p:sp>
                  </p:grpSp>
                </p:grpSp>
                <p:grpSp>
                  <p:nvGrpSpPr>
                    <p:cNvPr id="59" name="Group 2027"/>
                    <p:cNvGrpSpPr>
                      <a:grpSpLocks/>
                    </p:cNvGrpSpPr>
                    <p:nvPr/>
                  </p:nvGrpSpPr>
                  <p:grpSpPr bwMode="auto">
                    <a:xfrm>
                      <a:off x="1492" y="2597"/>
                      <a:ext cx="83" cy="53"/>
                      <a:chOff x="1486" y="2597"/>
                      <a:chExt cx="83" cy="53"/>
                    </a:xfrm>
                  </p:grpSpPr>
                  <p:grpSp>
                    <p:nvGrpSpPr>
                      <p:cNvPr id="71" name="Group 2028"/>
                      <p:cNvGrpSpPr>
                        <a:grpSpLocks/>
                      </p:cNvGrpSpPr>
                      <p:nvPr/>
                    </p:nvGrpSpPr>
                    <p:grpSpPr bwMode="auto">
                      <a:xfrm>
                        <a:off x="1486" y="2597"/>
                        <a:ext cx="83" cy="36"/>
                        <a:chOff x="1486" y="2597"/>
                        <a:chExt cx="83" cy="36"/>
                      </a:xfrm>
                    </p:grpSpPr>
                    <p:sp>
                      <p:nvSpPr>
                        <p:cNvPr id="76" name="Rectangle 2029"/>
                        <p:cNvSpPr>
                          <a:spLocks noChangeArrowheads="1"/>
                        </p:cNvSpPr>
                        <p:nvPr/>
                      </p:nvSpPr>
                      <p:spPr bwMode="auto">
                        <a:xfrm>
                          <a:off x="1500" y="2603"/>
                          <a:ext cx="55" cy="27"/>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77" name="Oval 2030"/>
                        <p:cNvSpPr>
                          <a:spLocks noChangeArrowheads="1"/>
                        </p:cNvSpPr>
                        <p:nvPr/>
                      </p:nvSpPr>
                      <p:spPr bwMode="auto">
                        <a:xfrm>
                          <a:off x="1508" y="2621"/>
                          <a:ext cx="38"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78" name="Freeform 2031"/>
                        <p:cNvSpPr>
                          <a:spLocks/>
                        </p:cNvSpPr>
                        <p:nvPr/>
                      </p:nvSpPr>
                      <p:spPr bwMode="auto">
                        <a:xfrm>
                          <a:off x="1486" y="2597"/>
                          <a:ext cx="83" cy="29"/>
                        </a:xfrm>
                        <a:custGeom>
                          <a:avLst/>
                          <a:gdLst>
                            <a:gd name="T0" fmla="*/ 0 w 83"/>
                            <a:gd name="T1" fmla="*/ 26 h 29"/>
                            <a:gd name="T2" fmla="*/ 0 w 83"/>
                            <a:gd name="T3" fmla="*/ 0 h 29"/>
                            <a:gd name="T4" fmla="*/ 82 w 83"/>
                            <a:gd name="T5" fmla="*/ 0 h 29"/>
                            <a:gd name="T6" fmla="*/ 82 w 83"/>
                            <a:gd name="T7" fmla="*/ 28 h 29"/>
                            <a:gd name="T8" fmla="*/ 82 w 83"/>
                            <a:gd name="T9" fmla="*/ 28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0" y="26"/>
                              </a:moveTo>
                              <a:lnTo>
                                <a:pt x="0" y="0"/>
                              </a:lnTo>
                              <a:lnTo>
                                <a:pt x="82" y="0"/>
                              </a:lnTo>
                              <a:lnTo>
                                <a:pt x="82"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79" name="Freeform 2032"/>
                        <p:cNvSpPr>
                          <a:spLocks/>
                        </p:cNvSpPr>
                        <p:nvPr/>
                      </p:nvSpPr>
                      <p:spPr bwMode="auto">
                        <a:xfrm>
                          <a:off x="1549" y="2597"/>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80" name="Freeform 2033"/>
                        <p:cNvSpPr>
                          <a:spLocks/>
                        </p:cNvSpPr>
                        <p:nvPr/>
                      </p:nvSpPr>
                      <p:spPr bwMode="auto">
                        <a:xfrm>
                          <a:off x="1486" y="2597"/>
                          <a:ext cx="19" cy="36"/>
                        </a:xfrm>
                        <a:custGeom>
                          <a:avLst/>
                          <a:gdLst>
                            <a:gd name="T0" fmla="*/ 18 w 19"/>
                            <a:gd name="T1" fmla="*/ 0 h 36"/>
                            <a:gd name="T2" fmla="*/ 18 w 19"/>
                            <a:gd name="T3" fmla="*/ 29 h 36"/>
                            <a:gd name="T4" fmla="*/ 17 w 19"/>
                            <a:gd name="T5" fmla="*/ 31 h 36"/>
                            <a:gd name="T6" fmla="*/ 15 w 19"/>
                            <a:gd name="T7" fmla="*/ 33 h 36"/>
                            <a:gd name="T8" fmla="*/ 13 w 19"/>
                            <a:gd name="T9" fmla="*/ 34 h 36"/>
                            <a:gd name="T10" fmla="*/ 10 w 19"/>
                            <a:gd name="T11" fmla="*/ 35 h 36"/>
                            <a:gd name="T12" fmla="*/ 7 w 19"/>
                            <a:gd name="T13" fmla="*/ 35 h 36"/>
                            <a:gd name="T14" fmla="*/ 4 w 19"/>
                            <a:gd name="T15" fmla="*/ 34 h 36"/>
                            <a:gd name="T16" fmla="*/ 2 w 19"/>
                            <a:gd name="T17" fmla="*/ 32 h 36"/>
                            <a:gd name="T18" fmla="*/ 1 w 19"/>
                            <a:gd name="T19" fmla="*/ 30 h 36"/>
                            <a:gd name="T20" fmla="*/ 0 w 19"/>
                            <a:gd name="T21" fmla="*/ 28 h 36"/>
                            <a:gd name="T22" fmla="*/ 0 w 19"/>
                            <a:gd name="T23" fmla="*/ 0 h 36"/>
                            <a:gd name="T24" fmla="*/ 18 w 19"/>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36"/>
                            <a:gd name="T41" fmla="*/ 19 w 19"/>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36">
                              <a:moveTo>
                                <a:pt x="18" y="0"/>
                              </a:moveTo>
                              <a:lnTo>
                                <a:pt x="18" y="29"/>
                              </a:lnTo>
                              <a:lnTo>
                                <a:pt x="17" y="31"/>
                              </a:lnTo>
                              <a:lnTo>
                                <a:pt x="15" y="33"/>
                              </a:lnTo>
                              <a:lnTo>
                                <a:pt x="13" y="34"/>
                              </a:lnTo>
                              <a:lnTo>
                                <a:pt x="10" y="35"/>
                              </a:lnTo>
                              <a:lnTo>
                                <a:pt x="7" y="35"/>
                              </a:lnTo>
                              <a:lnTo>
                                <a:pt x="4" y="34"/>
                              </a:lnTo>
                              <a:lnTo>
                                <a:pt x="2" y="32"/>
                              </a:lnTo>
                              <a:lnTo>
                                <a:pt x="1" y="30"/>
                              </a:lnTo>
                              <a:lnTo>
                                <a:pt x="0" y="28"/>
                              </a:lnTo>
                              <a:lnTo>
                                <a:pt x="0" y="0"/>
                              </a:lnTo>
                              <a:lnTo>
                                <a:pt x="18"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72" name="Group 2034"/>
                      <p:cNvGrpSpPr>
                        <a:grpSpLocks/>
                      </p:cNvGrpSpPr>
                      <p:nvPr/>
                    </p:nvGrpSpPr>
                    <p:grpSpPr bwMode="auto">
                      <a:xfrm>
                        <a:off x="1507" y="2628"/>
                        <a:ext cx="41" cy="22"/>
                        <a:chOff x="1507" y="2628"/>
                        <a:chExt cx="41" cy="22"/>
                      </a:xfrm>
                    </p:grpSpPr>
                    <p:sp>
                      <p:nvSpPr>
                        <p:cNvPr id="73" name="AutoShape 2035"/>
                        <p:cNvSpPr>
                          <a:spLocks noChangeArrowheads="1"/>
                        </p:cNvSpPr>
                        <p:nvPr/>
                      </p:nvSpPr>
                      <p:spPr bwMode="auto">
                        <a:xfrm>
                          <a:off x="1507" y="2634"/>
                          <a:ext cx="41"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74" name="Line 2036"/>
                        <p:cNvSpPr>
                          <a:spLocks noChangeShapeType="1"/>
                        </p:cNvSpPr>
                        <p:nvPr/>
                      </p:nvSpPr>
                      <p:spPr bwMode="auto">
                        <a:xfrm flipV="1">
                          <a:off x="1512" y="2628"/>
                          <a:ext cx="31" cy="15"/>
                        </a:xfrm>
                        <a:prstGeom prst="line">
                          <a:avLst/>
                        </a:prstGeom>
                        <a:noFill/>
                        <a:ln w="12700">
                          <a:solidFill>
                            <a:schemeClr val="tx1"/>
                          </a:solidFill>
                          <a:round/>
                          <a:headEnd/>
                          <a:tailEnd/>
                        </a:ln>
                      </p:spPr>
                      <p:txBody>
                        <a:bodyPr wrap="none" anchor="ctr"/>
                        <a:lstStyle/>
                        <a:p>
                          <a:endParaRPr lang="it-IT"/>
                        </a:p>
                      </p:txBody>
                    </p:sp>
                    <p:sp>
                      <p:nvSpPr>
                        <p:cNvPr id="75" name="Line 2037"/>
                        <p:cNvSpPr>
                          <a:spLocks noChangeShapeType="1"/>
                        </p:cNvSpPr>
                        <p:nvPr/>
                      </p:nvSpPr>
                      <p:spPr bwMode="auto">
                        <a:xfrm flipV="1">
                          <a:off x="1508" y="2636"/>
                          <a:ext cx="38" cy="14"/>
                        </a:xfrm>
                        <a:prstGeom prst="line">
                          <a:avLst/>
                        </a:prstGeom>
                        <a:noFill/>
                        <a:ln w="12700">
                          <a:solidFill>
                            <a:schemeClr val="tx1"/>
                          </a:solidFill>
                          <a:round/>
                          <a:headEnd/>
                          <a:tailEnd/>
                        </a:ln>
                      </p:spPr>
                      <p:txBody>
                        <a:bodyPr wrap="none" anchor="ctr"/>
                        <a:lstStyle/>
                        <a:p>
                          <a:endParaRPr lang="it-IT"/>
                        </a:p>
                      </p:txBody>
                    </p:sp>
                  </p:grpSp>
                </p:grpSp>
                <p:grpSp>
                  <p:nvGrpSpPr>
                    <p:cNvPr id="60" name="Group 2038"/>
                    <p:cNvGrpSpPr>
                      <a:grpSpLocks/>
                    </p:cNvGrpSpPr>
                    <p:nvPr/>
                  </p:nvGrpSpPr>
                  <p:grpSpPr bwMode="auto">
                    <a:xfrm>
                      <a:off x="1588" y="2598"/>
                      <a:ext cx="84" cy="52"/>
                      <a:chOff x="1582" y="2598"/>
                      <a:chExt cx="84" cy="52"/>
                    </a:xfrm>
                  </p:grpSpPr>
                  <p:grpSp>
                    <p:nvGrpSpPr>
                      <p:cNvPr id="61" name="Group 2039"/>
                      <p:cNvGrpSpPr>
                        <a:grpSpLocks/>
                      </p:cNvGrpSpPr>
                      <p:nvPr/>
                    </p:nvGrpSpPr>
                    <p:grpSpPr bwMode="auto">
                      <a:xfrm>
                        <a:off x="1582" y="2598"/>
                        <a:ext cx="84" cy="36"/>
                        <a:chOff x="1582" y="2598"/>
                        <a:chExt cx="84" cy="36"/>
                      </a:xfrm>
                    </p:grpSpPr>
                    <p:sp>
                      <p:nvSpPr>
                        <p:cNvPr id="66" name="Rectangle 2040"/>
                        <p:cNvSpPr>
                          <a:spLocks noChangeArrowheads="1"/>
                        </p:cNvSpPr>
                        <p:nvPr/>
                      </p:nvSpPr>
                      <p:spPr bwMode="auto">
                        <a:xfrm>
                          <a:off x="1596" y="2604"/>
                          <a:ext cx="55" cy="26"/>
                        </a:xfrm>
                        <a:prstGeom prst="rect">
                          <a:avLst/>
                        </a:prstGeom>
                        <a:solidFill>
                          <a:srgbClr val="009688"/>
                        </a:solidFill>
                        <a:ln w="12700">
                          <a:solidFill>
                            <a:schemeClr val="tx1"/>
                          </a:solidFill>
                          <a:miter lim="800000"/>
                          <a:headEnd/>
                          <a:tailEnd/>
                        </a:ln>
                      </p:spPr>
                      <p:txBody>
                        <a:bodyPr rot="10800000" wrap="none" anchor="ctr"/>
                        <a:lstStyle/>
                        <a:p>
                          <a:endParaRPr lang="it-IT">
                            <a:cs typeface="Times New Roman" pitchFamily="18" charset="0"/>
                          </a:endParaRPr>
                        </a:p>
                      </p:txBody>
                    </p:sp>
                    <p:sp>
                      <p:nvSpPr>
                        <p:cNvPr id="67" name="Oval 2041"/>
                        <p:cNvSpPr>
                          <a:spLocks noChangeArrowheads="1"/>
                        </p:cNvSpPr>
                        <p:nvPr/>
                      </p:nvSpPr>
                      <p:spPr bwMode="auto">
                        <a:xfrm>
                          <a:off x="1605" y="2621"/>
                          <a:ext cx="37" cy="9"/>
                        </a:xfrm>
                        <a:prstGeom prst="ellipse">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68" name="Freeform 2042"/>
                        <p:cNvSpPr>
                          <a:spLocks/>
                        </p:cNvSpPr>
                        <p:nvPr/>
                      </p:nvSpPr>
                      <p:spPr bwMode="auto">
                        <a:xfrm>
                          <a:off x="1582" y="2598"/>
                          <a:ext cx="84" cy="29"/>
                        </a:xfrm>
                        <a:custGeom>
                          <a:avLst/>
                          <a:gdLst>
                            <a:gd name="T0" fmla="*/ 0 w 84"/>
                            <a:gd name="T1" fmla="*/ 26 h 29"/>
                            <a:gd name="T2" fmla="*/ 0 w 84"/>
                            <a:gd name="T3" fmla="*/ 0 h 29"/>
                            <a:gd name="T4" fmla="*/ 83 w 84"/>
                            <a:gd name="T5" fmla="*/ 0 h 29"/>
                            <a:gd name="T6" fmla="*/ 83 w 84"/>
                            <a:gd name="T7" fmla="*/ 28 h 29"/>
                            <a:gd name="T8" fmla="*/ 83 w 84"/>
                            <a:gd name="T9" fmla="*/ 28 h 29"/>
                            <a:gd name="T10" fmla="*/ 0 60000 65536"/>
                            <a:gd name="T11" fmla="*/ 0 60000 65536"/>
                            <a:gd name="T12" fmla="*/ 0 60000 65536"/>
                            <a:gd name="T13" fmla="*/ 0 60000 65536"/>
                            <a:gd name="T14" fmla="*/ 0 60000 65536"/>
                            <a:gd name="T15" fmla="*/ 0 w 84"/>
                            <a:gd name="T16" fmla="*/ 0 h 29"/>
                            <a:gd name="T17" fmla="*/ 84 w 84"/>
                            <a:gd name="T18" fmla="*/ 29 h 29"/>
                          </a:gdLst>
                          <a:ahLst/>
                          <a:cxnLst>
                            <a:cxn ang="T10">
                              <a:pos x="T0" y="T1"/>
                            </a:cxn>
                            <a:cxn ang="T11">
                              <a:pos x="T2" y="T3"/>
                            </a:cxn>
                            <a:cxn ang="T12">
                              <a:pos x="T4" y="T5"/>
                            </a:cxn>
                            <a:cxn ang="T13">
                              <a:pos x="T6" y="T7"/>
                            </a:cxn>
                            <a:cxn ang="T14">
                              <a:pos x="T8" y="T9"/>
                            </a:cxn>
                          </a:cxnLst>
                          <a:rect l="T15" t="T16" r="T17" b="T18"/>
                          <a:pathLst>
                            <a:path w="84" h="29">
                              <a:moveTo>
                                <a:pt x="0" y="26"/>
                              </a:moveTo>
                              <a:lnTo>
                                <a:pt x="0" y="0"/>
                              </a:lnTo>
                              <a:lnTo>
                                <a:pt x="83" y="0"/>
                              </a:lnTo>
                              <a:lnTo>
                                <a:pt x="83" y="28"/>
                              </a:lnTo>
                            </a:path>
                          </a:pathLst>
                        </a:custGeom>
                        <a:solidFill>
                          <a:srgbClr val="009688"/>
                        </a:solidFill>
                        <a:ln w="12700" cap="rnd" cmpd="sng">
                          <a:solidFill>
                            <a:schemeClr val="tx1"/>
                          </a:solidFill>
                          <a:prstDash val="solid"/>
                          <a:round/>
                          <a:headEnd type="none" w="med" len="med"/>
                          <a:tailEnd type="none" w="med" len="med"/>
                        </a:ln>
                      </p:spPr>
                      <p:txBody>
                        <a:bodyPr/>
                        <a:lstStyle/>
                        <a:p>
                          <a:endParaRPr lang="it-IT"/>
                        </a:p>
                      </p:txBody>
                    </p:sp>
                    <p:sp>
                      <p:nvSpPr>
                        <p:cNvPr id="69" name="Freeform 2043"/>
                        <p:cNvSpPr>
                          <a:spLocks/>
                        </p:cNvSpPr>
                        <p:nvPr/>
                      </p:nvSpPr>
                      <p:spPr bwMode="auto">
                        <a:xfrm>
                          <a:off x="1645" y="2598"/>
                          <a:ext cx="21" cy="36"/>
                        </a:xfrm>
                        <a:custGeom>
                          <a:avLst/>
                          <a:gdLst>
                            <a:gd name="T0" fmla="*/ 20 w 21"/>
                            <a:gd name="T1" fmla="*/ 0 h 36"/>
                            <a:gd name="T2" fmla="*/ 20 w 21"/>
                            <a:gd name="T3" fmla="*/ 29 h 36"/>
                            <a:gd name="T4" fmla="*/ 19 w 21"/>
                            <a:gd name="T5" fmla="*/ 31 h 36"/>
                            <a:gd name="T6" fmla="*/ 16 w 21"/>
                            <a:gd name="T7" fmla="*/ 33 h 36"/>
                            <a:gd name="T8" fmla="*/ 14 w 21"/>
                            <a:gd name="T9" fmla="*/ 34 h 36"/>
                            <a:gd name="T10" fmla="*/ 11 w 21"/>
                            <a:gd name="T11" fmla="*/ 35 h 36"/>
                            <a:gd name="T12" fmla="*/ 8 w 21"/>
                            <a:gd name="T13" fmla="*/ 35 h 36"/>
                            <a:gd name="T14" fmla="*/ 4 w 21"/>
                            <a:gd name="T15" fmla="*/ 34 h 36"/>
                            <a:gd name="T16" fmla="*/ 2 w 21"/>
                            <a:gd name="T17" fmla="*/ 32 h 36"/>
                            <a:gd name="T18" fmla="*/ 1 w 21"/>
                            <a:gd name="T19" fmla="*/ 30 h 36"/>
                            <a:gd name="T20" fmla="*/ 0 w 21"/>
                            <a:gd name="T21" fmla="*/ 28 h 36"/>
                            <a:gd name="T22" fmla="*/ 0 w 21"/>
                            <a:gd name="T23" fmla="*/ 0 h 36"/>
                            <a:gd name="T24" fmla="*/ 20 w 21"/>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36"/>
                            <a:gd name="T41" fmla="*/ 21 w 21"/>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36">
                              <a:moveTo>
                                <a:pt x="20" y="0"/>
                              </a:moveTo>
                              <a:lnTo>
                                <a:pt x="20" y="29"/>
                              </a:lnTo>
                              <a:lnTo>
                                <a:pt x="19" y="31"/>
                              </a:lnTo>
                              <a:lnTo>
                                <a:pt x="16" y="33"/>
                              </a:lnTo>
                              <a:lnTo>
                                <a:pt x="14" y="34"/>
                              </a:lnTo>
                              <a:lnTo>
                                <a:pt x="11" y="35"/>
                              </a:lnTo>
                              <a:lnTo>
                                <a:pt x="8" y="35"/>
                              </a:lnTo>
                              <a:lnTo>
                                <a:pt x="4" y="34"/>
                              </a:lnTo>
                              <a:lnTo>
                                <a:pt x="2" y="32"/>
                              </a:lnTo>
                              <a:lnTo>
                                <a:pt x="1" y="30"/>
                              </a:lnTo>
                              <a:lnTo>
                                <a:pt x="0" y="28"/>
                              </a:lnTo>
                              <a:lnTo>
                                <a:pt x="0" y="0"/>
                              </a:lnTo>
                              <a:lnTo>
                                <a:pt x="20" y="0"/>
                              </a:lnTo>
                            </a:path>
                          </a:pathLst>
                        </a:custGeom>
                        <a:solidFill>
                          <a:srgbClr val="00B7A5"/>
                        </a:solidFill>
                        <a:ln w="12700" cap="rnd" cmpd="sng">
                          <a:solidFill>
                            <a:schemeClr val="tx1"/>
                          </a:solidFill>
                          <a:prstDash val="solid"/>
                          <a:round/>
                          <a:headEnd type="none" w="med" len="med"/>
                          <a:tailEnd type="none" w="med" len="med"/>
                        </a:ln>
                      </p:spPr>
                      <p:txBody>
                        <a:bodyPr/>
                        <a:lstStyle/>
                        <a:p>
                          <a:endParaRPr lang="it-IT"/>
                        </a:p>
                      </p:txBody>
                    </p:sp>
                    <p:sp>
                      <p:nvSpPr>
                        <p:cNvPr id="70" name="Freeform 2044"/>
                        <p:cNvSpPr>
                          <a:spLocks/>
                        </p:cNvSpPr>
                        <p:nvPr/>
                      </p:nvSpPr>
                      <p:spPr bwMode="auto">
                        <a:xfrm>
                          <a:off x="1582" y="2598"/>
                          <a:ext cx="20" cy="36"/>
                        </a:xfrm>
                        <a:custGeom>
                          <a:avLst/>
                          <a:gdLst>
                            <a:gd name="T0" fmla="*/ 19 w 20"/>
                            <a:gd name="T1" fmla="*/ 0 h 36"/>
                            <a:gd name="T2" fmla="*/ 19 w 20"/>
                            <a:gd name="T3" fmla="*/ 29 h 36"/>
                            <a:gd name="T4" fmla="*/ 18 w 20"/>
                            <a:gd name="T5" fmla="*/ 31 h 36"/>
                            <a:gd name="T6" fmla="*/ 16 w 20"/>
                            <a:gd name="T7" fmla="*/ 33 h 36"/>
                            <a:gd name="T8" fmla="*/ 13 w 20"/>
                            <a:gd name="T9" fmla="*/ 34 h 36"/>
                            <a:gd name="T10" fmla="*/ 10 w 20"/>
                            <a:gd name="T11" fmla="*/ 35 h 36"/>
                            <a:gd name="T12" fmla="*/ 7 w 20"/>
                            <a:gd name="T13" fmla="*/ 35 h 36"/>
                            <a:gd name="T14" fmla="*/ 4 w 20"/>
                            <a:gd name="T15" fmla="*/ 34 h 36"/>
                            <a:gd name="T16" fmla="*/ 2 w 20"/>
                            <a:gd name="T17" fmla="*/ 32 h 36"/>
                            <a:gd name="T18" fmla="*/ 1 w 20"/>
                            <a:gd name="T19" fmla="*/ 30 h 36"/>
                            <a:gd name="T20" fmla="*/ 0 w 20"/>
                            <a:gd name="T21" fmla="*/ 28 h 36"/>
                            <a:gd name="T22" fmla="*/ 0 w 20"/>
                            <a:gd name="T23" fmla="*/ 0 h 36"/>
                            <a:gd name="T24" fmla="*/ 19 w 20"/>
                            <a:gd name="T25" fmla="*/ 0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36"/>
                            <a:gd name="T41" fmla="*/ 20 w 20"/>
                            <a:gd name="T42" fmla="*/ 36 h 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36">
                              <a:moveTo>
                                <a:pt x="19" y="0"/>
                              </a:moveTo>
                              <a:lnTo>
                                <a:pt x="19" y="29"/>
                              </a:lnTo>
                              <a:lnTo>
                                <a:pt x="18" y="31"/>
                              </a:lnTo>
                              <a:lnTo>
                                <a:pt x="16" y="33"/>
                              </a:lnTo>
                              <a:lnTo>
                                <a:pt x="13" y="34"/>
                              </a:lnTo>
                              <a:lnTo>
                                <a:pt x="10" y="35"/>
                              </a:lnTo>
                              <a:lnTo>
                                <a:pt x="7" y="35"/>
                              </a:lnTo>
                              <a:lnTo>
                                <a:pt x="4" y="34"/>
                              </a:lnTo>
                              <a:lnTo>
                                <a:pt x="2" y="32"/>
                              </a:lnTo>
                              <a:lnTo>
                                <a:pt x="1" y="30"/>
                              </a:lnTo>
                              <a:lnTo>
                                <a:pt x="0" y="28"/>
                              </a:lnTo>
                              <a:lnTo>
                                <a:pt x="0" y="0"/>
                              </a:lnTo>
                              <a:lnTo>
                                <a:pt x="19" y="0"/>
                              </a:lnTo>
                            </a:path>
                          </a:pathLst>
                        </a:custGeom>
                        <a:solidFill>
                          <a:srgbClr val="006B61"/>
                        </a:solidFill>
                        <a:ln w="12700" cap="rnd" cmpd="sng">
                          <a:solidFill>
                            <a:schemeClr val="tx1"/>
                          </a:solidFill>
                          <a:prstDash val="solid"/>
                          <a:round/>
                          <a:headEnd type="none" w="med" len="med"/>
                          <a:tailEnd type="none" w="med" len="med"/>
                        </a:ln>
                      </p:spPr>
                      <p:txBody>
                        <a:bodyPr/>
                        <a:lstStyle/>
                        <a:p>
                          <a:endParaRPr lang="it-IT"/>
                        </a:p>
                      </p:txBody>
                    </p:sp>
                  </p:grpSp>
                  <p:grpSp>
                    <p:nvGrpSpPr>
                      <p:cNvPr id="62" name="Group 2045"/>
                      <p:cNvGrpSpPr>
                        <a:grpSpLocks/>
                      </p:cNvGrpSpPr>
                      <p:nvPr/>
                    </p:nvGrpSpPr>
                    <p:grpSpPr bwMode="auto">
                      <a:xfrm>
                        <a:off x="1603" y="2629"/>
                        <a:ext cx="43" cy="21"/>
                        <a:chOff x="1603" y="2629"/>
                        <a:chExt cx="43" cy="21"/>
                      </a:xfrm>
                    </p:grpSpPr>
                    <p:sp>
                      <p:nvSpPr>
                        <p:cNvPr id="63" name="AutoShape 2046"/>
                        <p:cNvSpPr>
                          <a:spLocks noChangeArrowheads="1"/>
                        </p:cNvSpPr>
                        <p:nvPr/>
                      </p:nvSpPr>
                      <p:spPr bwMode="auto">
                        <a:xfrm>
                          <a:off x="1603" y="2635"/>
                          <a:ext cx="43" cy="12"/>
                        </a:xfrm>
                        <a:prstGeom prst="roundRect">
                          <a:avLst>
                            <a:gd name="adj" fmla="val 12495"/>
                          </a:avLst>
                        </a:prstGeom>
                        <a:solidFill>
                          <a:srgbClr val="009688"/>
                        </a:solidFill>
                        <a:ln w="12700">
                          <a:solidFill>
                            <a:schemeClr val="tx1"/>
                          </a:solidFill>
                          <a:round/>
                          <a:headEnd/>
                          <a:tailEnd/>
                        </a:ln>
                      </p:spPr>
                      <p:txBody>
                        <a:bodyPr rot="10800000" wrap="none" anchor="ctr"/>
                        <a:lstStyle/>
                        <a:p>
                          <a:endParaRPr lang="it-IT">
                            <a:cs typeface="Times New Roman" pitchFamily="18" charset="0"/>
                          </a:endParaRPr>
                        </a:p>
                      </p:txBody>
                    </p:sp>
                    <p:sp>
                      <p:nvSpPr>
                        <p:cNvPr id="64" name="Line 2047"/>
                        <p:cNvSpPr>
                          <a:spLocks noChangeShapeType="1"/>
                        </p:cNvSpPr>
                        <p:nvPr/>
                      </p:nvSpPr>
                      <p:spPr bwMode="auto">
                        <a:xfrm flipV="1">
                          <a:off x="1608" y="2629"/>
                          <a:ext cx="33" cy="15"/>
                        </a:xfrm>
                        <a:prstGeom prst="line">
                          <a:avLst/>
                        </a:prstGeom>
                        <a:noFill/>
                        <a:ln w="12700">
                          <a:solidFill>
                            <a:schemeClr val="tx1"/>
                          </a:solidFill>
                          <a:round/>
                          <a:headEnd/>
                          <a:tailEnd/>
                        </a:ln>
                      </p:spPr>
                      <p:txBody>
                        <a:bodyPr wrap="none" anchor="ctr"/>
                        <a:lstStyle/>
                        <a:p>
                          <a:endParaRPr lang="it-IT"/>
                        </a:p>
                      </p:txBody>
                    </p:sp>
                    <p:sp>
                      <p:nvSpPr>
                        <p:cNvPr id="65" name="Line 2048"/>
                        <p:cNvSpPr>
                          <a:spLocks noChangeShapeType="1"/>
                        </p:cNvSpPr>
                        <p:nvPr/>
                      </p:nvSpPr>
                      <p:spPr bwMode="auto">
                        <a:xfrm flipV="1">
                          <a:off x="1605" y="2636"/>
                          <a:ext cx="37" cy="14"/>
                        </a:xfrm>
                        <a:prstGeom prst="line">
                          <a:avLst/>
                        </a:prstGeom>
                        <a:noFill/>
                        <a:ln w="12700">
                          <a:solidFill>
                            <a:schemeClr val="tx1"/>
                          </a:solidFill>
                          <a:round/>
                          <a:headEnd/>
                          <a:tailEnd/>
                        </a:ln>
                      </p:spPr>
                      <p:txBody>
                        <a:bodyPr wrap="none" anchor="ctr"/>
                        <a:lstStyle/>
                        <a:p>
                          <a:endParaRPr lang="it-IT"/>
                        </a:p>
                      </p:txBody>
                    </p:sp>
                  </p:grpSp>
                </p:grpSp>
              </p:grpSp>
            </p:grpSp>
          </p:grpSp>
          <p:sp>
            <p:nvSpPr>
              <p:cNvPr id="19" name="Line 2049"/>
              <p:cNvSpPr>
                <a:spLocks noChangeShapeType="1"/>
              </p:cNvSpPr>
              <p:nvPr/>
            </p:nvSpPr>
            <p:spPr bwMode="auto">
              <a:xfrm>
                <a:off x="3233" y="2044"/>
                <a:ext cx="2025" cy="0"/>
              </a:xfrm>
              <a:prstGeom prst="line">
                <a:avLst/>
              </a:prstGeom>
              <a:noFill/>
              <a:ln w="12700">
                <a:solidFill>
                  <a:schemeClr val="tx1"/>
                </a:solidFill>
                <a:round/>
                <a:headEnd/>
                <a:tailEnd/>
              </a:ln>
            </p:spPr>
            <p:txBody>
              <a:bodyPr lIns="90488" tIns="44450" rIns="90488" bIns="44450" anchor="ctr"/>
              <a:lstStyle/>
              <a:p>
                <a:endParaRPr lang="it-IT"/>
              </a:p>
            </p:txBody>
          </p:sp>
          <p:sp>
            <p:nvSpPr>
              <p:cNvPr id="20" name="Line 2050"/>
              <p:cNvSpPr>
                <a:spLocks noChangeShapeType="1"/>
              </p:cNvSpPr>
              <p:nvPr/>
            </p:nvSpPr>
            <p:spPr bwMode="auto">
              <a:xfrm>
                <a:off x="3225" y="1990"/>
                <a:ext cx="2025" cy="0"/>
              </a:xfrm>
              <a:prstGeom prst="line">
                <a:avLst/>
              </a:prstGeom>
              <a:noFill/>
              <a:ln w="12700">
                <a:solidFill>
                  <a:schemeClr val="tx1"/>
                </a:solidFill>
                <a:round/>
                <a:headEnd/>
                <a:tailEnd/>
              </a:ln>
            </p:spPr>
            <p:txBody>
              <a:bodyPr lIns="90488" tIns="44450" rIns="90488" bIns="44450" anchor="ctr"/>
              <a:lstStyle/>
              <a:p>
                <a:endParaRPr lang="it-IT"/>
              </a:p>
            </p:txBody>
          </p:sp>
          <p:sp>
            <p:nvSpPr>
              <p:cNvPr id="21" name="Line 2051"/>
              <p:cNvSpPr>
                <a:spLocks noChangeShapeType="1"/>
              </p:cNvSpPr>
              <p:nvPr/>
            </p:nvSpPr>
            <p:spPr bwMode="auto">
              <a:xfrm flipH="1">
                <a:off x="1263" y="2044"/>
                <a:ext cx="1886" cy="9"/>
              </a:xfrm>
              <a:prstGeom prst="line">
                <a:avLst/>
              </a:prstGeom>
              <a:noFill/>
              <a:ln w="12700">
                <a:solidFill>
                  <a:schemeClr val="tx1"/>
                </a:solidFill>
                <a:round/>
                <a:headEnd/>
                <a:tailEnd/>
              </a:ln>
            </p:spPr>
            <p:txBody>
              <a:bodyPr lIns="90488" tIns="44450" rIns="90488" bIns="44450" anchor="ctr"/>
              <a:lstStyle/>
              <a:p>
                <a:endParaRPr lang="it-IT"/>
              </a:p>
            </p:txBody>
          </p:sp>
          <p:sp>
            <p:nvSpPr>
              <p:cNvPr id="22" name="Line 2052"/>
              <p:cNvSpPr>
                <a:spLocks noChangeShapeType="1"/>
              </p:cNvSpPr>
              <p:nvPr/>
            </p:nvSpPr>
            <p:spPr bwMode="auto">
              <a:xfrm flipH="1">
                <a:off x="1277" y="1995"/>
                <a:ext cx="1886" cy="9"/>
              </a:xfrm>
              <a:prstGeom prst="line">
                <a:avLst/>
              </a:prstGeom>
              <a:noFill/>
              <a:ln w="12700">
                <a:solidFill>
                  <a:schemeClr val="tx1"/>
                </a:solidFill>
                <a:round/>
                <a:headEnd/>
                <a:tailEnd/>
              </a:ln>
            </p:spPr>
            <p:txBody>
              <a:bodyPr lIns="90488" tIns="44450" rIns="90488" bIns="44450" anchor="ctr"/>
              <a:lstStyle/>
              <a:p>
                <a:endParaRPr lang="it-IT"/>
              </a:p>
            </p:txBody>
          </p:sp>
          <p:sp>
            <p:nvSpPr>
              <p:cNvPr id="23" name="AutoShape 2053"/>
              <p:cNvSpPr>
                <a:spLocks noChangeArrowheads="1"/>
              </p:cNvSpPr>
              <p:nvPr/>
            </p:nvSpPr>
            <p:spPr bwMode="auto">
              <a:xfrm rot="5400000">
                <a:off x="2863" y="2108"/>
                <a:ext cx="306" cy="223"/>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24 w 21600"/>
                  <a:gd name="T13" fmla="*/ 2906 h 21600"/>
                  <a:gd name="T14" fmla="*/ 18212 w 21600"/>
                  <a:gd name="T15" fmla="*/ 920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12700">
                <a:solidFill>
                  <a:schemeClr val="tx1"/>
                </a:solidFill>
                <a:miter lim="800000"/>
                <a:headEnd/>
                <a:tailEnd/>
              </a:ln>
            </p:spPr>
            <p:txBody>
              <a:bodyPr wrap="none" lIns="90488" tIns="44450" rIns="90488" bIns="44450" anchor="ctr"/>
              <a:lstStyle/>
              <a:p>
                <a:endParaRPr lang="it-IT"/>
              </a:p>
            </p:txBody>
          </p:sp>
          <p:sp>
            <p:nvSpPr>
              <p:cNvPr id="24" name="AutoShape 2054"/>
              <p:cNvSpPr>
                <a:spLocks noChangeArrowheads="1"/>
              </p:cNvSpPr>
              <p:nvPr/>
            </p:nvSpPr>
            <p:spPr bwMode="auto">
              <a:xfrm>
                <a:off x="1404" y="2075"/>
                <a:ext cx="474" cy="140"/>
              </a:xfrm>
              <a:prstGeom prst="rightArrow">
                <a:avLst>
                  <a:gd name="adj1" fmla="val 50000"/>
                  <a:gd name="adj2" fmla="val 84643"/>
                </a:avLst>
              </a:prstGeom>
              <a:solidFill>
                <a:srgbClr val="00FF00"/>
              </a:solidFill>
              <a:ln w="12700">
                <a:solidFill>
                  <a:schemeClr val="tx1"/>
                </a:solidFill>
                <a:miter lim="800000"/>
                <a:headEnd/>
                <a:tailEnd/>
              </a:ln>
            </p:spPr>
            <p:txBody>
              <a:bodyPr wrap="none" lIns="90488" tIns="44450" rIns="90488" bIns="44450" anchor="ctr"/>
              <a:lstStyle/>
              <a:p>
                <a:pPr algn="ctr"/>
                <a:endParaRPr lang="it-IT" sz="2000">
                  <a:solidFill>
                    <a:schemeClr val="tx2"/>
                  </a:solidFill>
                  <a:latin typeface="Verdana" pitchFamily="34" charset="0"/>
                  <a:cs typeface="Times New Roman" pitchFamily="18" charset="0"/>
                </a:endParaRPr>
              </a:p>
            </p:txBody>
          </p:sp>
          <p:sp>
            <p:nvSpPr>
              <p:cNvPr id="25" name="Text Box 2055"/>
              <p:cNvSpPr txBox="1">
                <a:spLocks noChangeArrowheads="1"/>
              </p:cNvSpPr>
              <p:nvPr/>
            </p:nvSpPr>
            <p:spPr bwMode="auto">
              <a:xfrm>
                <a:off x="2116" y="2058"/>
                <a:ext cx="751" cy="231"/>
              </a:xfrm>
              <a:prstGeom prst="rect">
                <a:avLst/>
              </a:prstGeom>
              <a:noFill/>
              <a:ln w="12700">
                <a:noFill/>
                <a:miter lim="800000"/>
                <a:headEnd/>
                <a:tailEnd/>
              </a:ln>
            </p:spPr>
            <p:txBody>
              <a:bodyPr wrap="none" lIns="90488" tIns="44450" rIns="90488" bIns="44450">
                <a:spAutoFit/>
              </a:bodyPr>
              <a:lstStyle/>
              <a:p>
                <a:pPr algn="ctr"/>
                <a:r>
                  <a:rPr lang="it-IT" sz="1000">
                    <a:solidFill>
                      <a:schemeClr val="tx2"/>
                    </a:solidFill>
                    <a:latin typeface="Verdana" pitchFamily="34" charset="0"/>
                    <a:cs typeface="Times New Roman" pitchFamily="18" charset="0"/>
                  </a:rPr>
                  <a:t>Iniezione </a:t>
                </a:r>
              </a:p>
            </p:txBody>
          </p:sp>
          <p:sp>
            <p:nvSpPr>
              <p:cNvPr id="26" name="AutoShape 2056"/>
              <p:cNvSpPr>
                <a:spLocks noChangeArrowheads="1"/>
              </p:cNvSpPr>
              <p:nvPr/>
            </p:nvSpPr>
            <p:spPr bwMode="auto">
              <a:xfrm>
                <a:off x="3328" y="2074"/>
                <a:ext cx="260" cy="259"/>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62 w 21600"/>
                  <a:gd name="T13" fmla="*/ 2919 h 21600"/>
                  <a:gd name="T14" fmla="*/ 18194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00FF00"/>
              </a:solidFill>
              <a:ln w="12700">
                <a:solidFill>
                  <a:schemeClr val="tx1"/>
                </a:solidFill>
                <a:miter lim="800000"/>
                <a:headEnd/>
                <a:tailEnd/>
              </a:ln>
            </p:spPr>
            <p:txBody>
              <a:bodyPr wrap="none" lIns="90488" tIns="44450" rIns="90488" bIns="44450" anchor="ctr"/>
              <a:lstStyle/>
              <a:p>
                <a:endParaRPr lang="it-IT"/>
              </a:p>
            </p:txBody>
          </p:sp>
          <p:sp>
            <p:nvSpPr>
              <p:cNvPr id="27" name="Text Box 2057"/>
              <p:cNvSpPr txBox="1">
                <a:spLocks noChangeArrowheads="1"/>
              </p:cNvSpPr>
              <p:nvPr/>
            </p:nvSpPr>
            <p:spPr bwMode="auto">
              <a:xfrm>
                <a:off x="3571" y="2058"/>
                <a:ext cx="865" cy="231"/>
              </a:xfrm>
              <a:prstGeom prst="rect">
                <a:avLst/>
              </a:prstGeom>
              <a:noFill/>
              <a:ln w="12700">
                <a:noFill/>
                <a:miter lim="800000"/>
                <a:headEnd/>
                <a:tailEnd/>
              </a:ln>
            </p:spPr>
            <p:txBody>
              <a:bodyPr wrap="none" lIns="90488" tIns="44450" rIns="90488" bIns="44450">
                <a:spAutoFit/>
              </a:bodyPr>
              <a:lstStyle/>
              <a:p>
                <a:pPr algn="ctr"/>
                <a:r>
                  <a:rPr lang="it-IT" sz="1000">
                    <a:solidFill>
                      <a:schemeClr val="tx2"/>
                    </a:solidFill>
                    <a:latin typeface="Verdana" pitchFamily="34" charset="0"/>
                    <a:cs typeface="Times New Roman" pitchFamily="18" charset="0"/>
                  </a:rPr>
                  <a:t>Erogazione </a:t>
                </a:r>
              </a:p>
            </p:txBody>
          </p:sp>
          <p:sp>
            <p:nvSpPr>
              <p:cNvPr id="28" name="AutoShape 2058"/>
              <p:cNvSpPr>
                <a:spLocks noChangeArrowheads="1"/>
              </p:cNvSpPr>
              <p:nvPr/>
            </p:nvSpPr>
            <p:spPr bwMode="auto">
              <a:xfrm>
                <a:off x="4425" y="2058"/>
                <a:ext cx="474" cy="140"/>
              </a:xfrm>
              <a:prstGeom prst="rightArrow">
                <a:avLst>
                  <a:gd name="adj1" fmla="val 50000"/>
                  <a:gd name="adj2" fmla="val 84643"/>
                </a:avLst>
              </a:prstGeom>
              <a:solidFill>
                <a:srgbClr val="00FF00"/>
              </a:solidFill>
              <a:ln w="12700">
                <a:solidFill>
                  <a:schemeClr val="tx1"/>
                </a:solidFill>
                <a:miter lim="800000"/>
                <a:headEnd/>
                <a:tailEnd/>
              </a:ln>
            </p:spPr>
            <p:txBody>
              <a:bodyPr wrap="none" lIns="90488" tIns="44450" rIns="90488" bIns="44450" anchor="ctr"/>
              <a:lstStyle/>
              <a:p>
                <a:pPr algn="ctr"/>
                <a:endParaRPr lang="it-IT" sz="2000">
                  <a:solidFill>
                    <a:schemeClr val="tx2"/>
                  </a:solidFill>
                  <a:latin typeface="Verdana" pitchFamily="34" charset="0"/>
                  <a:cs typeface="Times New Roman" pitchFamily="18" charset="0"/>
                </a:endParaRPr>
              </a:p>
            </p:txBody>
          </p:sp>
          <p:sp>
            <p:nvSpPr>
              <p:cNvPr id="29" name="AutoShape 2059"/>
              <p:cNvSpPr>
                <a:spLocks noChangeArrowheads="1"/>
              </p:cNvSpPr>
              <p:nvPr/>
            </p:nvSpPr>
            <p:spPr bwMode="auto">
              <a:xfrm>
                <a:off x="3094" y="2498"/>
                <a:ext cx="130" cy="279"/>
              </a:xfrm>
              <a:prstGeom prst="downArrow">
                <a:avLst>
                  <a:gd name="adj1" fmla="val 50000"/>
                  <a:gd name="adj2" fmla="val 53654"/>
                </a:avLst>
              </a:prstGeom>
              <a:solidFill>
                <a:srgbClr val="00FF00"/>
              </a:solidFill>
              <a:ln w="12700">
                <a:solidFill>
                  <a:schemeClr val="tx1"/>
                </a:solidFill>
                <a:miter lim="800000"/>
                <a:headEnd/>
                <a:tailEnd/>
              </a:ln>
            </p:spPr>
            <p:txBody>
              <a:bodyPr wrap="none" lIns="90488" tIns="44450" rIns="90488" bIns="44450" anchor="ctr"/>
              <a:lstStyle/>
              <a:p>
                <a:endParaRPr lang="it-IT">
                  <a:cs typeface="Times New Roman" pitchFamily="18" charset="0"/>
                </a:endParaRPr>
              </a:p>
            </p:txBody>
          </p:sp>
          <p:sp>
            <p:nvSpPr>
              <p:cNvPr id="30" name="AutoShape 2060"/>
              <p:cNvSpPr>
                <a:spLocks noChangeArrowheads="1"/>
              </p:cNvSpPr>
              <p:nvPr/>
            </p:nvSpPr>
            <p:spPr bwMode="auto">
              <a:xfrm rot="10800000">
                <a:off x="3261" y="2476"/>
                <a:ext cx="130" cy="279"/>
              </a:xfrm>
              <a:prstGeom prst="downArrow">
                <a:avLst>
                  <a:gd name="adj1" fmla="val 50000"/>
                  <a:gd name="adj2" fmla="val 53654"/>
                </a:avLst>
              </a:prstGeom>
              <a:solidFill>
                <a:srgbClr val="00FF00"/>
              </a:solidFill>
              <a:ln w="12700">
                <a:solidFill>
                  <a:schemeClr val="tx1"/>
                </a:solidFill>
                <a:miter lim="800000"/>
                <a:headEnd/>
                <a:tailEnd/>
              </a:ln>
            </p:spPr>
            <p:txBody>
              <a:bodyPr rot="10800000" wrap="none" lIns="90488" tIns="44450" rIns="90488" bIns="44450" anchor="ctr"/>
              <a:lstStyle/>
              <a:p>
                <a:endParaRPr lang="it-IT">
                  <a:cs typeface="Times New Roman" pitchFamily="18" charset="0"/>
                </a:endParaRPr>
              </a:p>
            </p:txBody>
          </p:sp>
          <p:pic>
            <p:nvPicPr>
              <p:cNvPr id="31" name="Picture 2061" descr="Processo di Stoccaggio"/>
              <p:cNvPicPr>
                <a:picLocks noChangeAspect="1" noChangeArrowheads="1"/>
              </p:cNvPicPr>
              <p:nvPr/>
            </p:nvPicPr>
            <p:blipFill>
              <a:blip r:embed="rId4" cstate="print"/>
              <a:srcRect l="53149" t="26935" r="30022" b="61423"/>
              <a:stretch>
                <a:fillRect/>
              </a:stretch>
            </p:blipFill>
            <p:spPr bwMode="auto">
              <a:xfrm>
                <a:off x="3602" y="1619"/>
                <a:ext cx="788" cy="375"/>
              </a:xfrm>
              <a:prstGeom prst="rect">
                <a:avLst/>
              </a:prstGeom>
              <a:noFill/>
              <a:ln w="9525">
                <a:noFill/>
                <a:miter lim="800000"/>
                <a:headEnd/>
                <a:tailEnd/>
              </a:ln>
            </p:spPr>
          </p:pic>
          <p:pic>
            <p:nvPicPr>
              <p:cNvPr id="32" name="Picture 2062" descr="Processo di Stoccaggio"/>
              <p:cNvPicPr>
                <a:picLocks noChangeAspect="1" noChangeArrowheads="1"/>
              </p:cNvPicPr>
              <p:nvPr/>
            </p:nvPicPr>
            <p:blipFill>
              <a:blip r:embed="rId4" cstate="print"/>
              <a:srcRect l="22478" t="31499" r="63626" b="62761"/>
              <a:stretch>
                <a:fillRect/>
              </a:stretch>
            </p:blipFill>
            <p:spPr bwMode="auto">
              <a:xfrm>
                <a:off x="1780" y="1691"/>
                <a:ext cx="1093" cy="310"/>
              </a:xfrm>
              <a:prstGeom prst="rect">
                <a:avLst/>
              </a:prstGeom>
              <a:noFill/>
              <a:ln w="9525">
                <a:noFill/>
                <a:miter lim="800000"/>
                <a:headEnd/>
                <a:tailEnd/>
              </a:ln>
            </p:spPr>
          </p:pic>
          <p:sp>
            <p:nvSpPr>
              <p:cNvPr id="33" name="Text Box 2063"/>
              <p:cNvSpPr txBox="1">
                <a:spLocks noChangeArrowheads="1"/>
              </p:cNvSpPr>
              <p:nvPr/>
            </p:nvSpPr>
            <p:spPr bwMode="auto">
              <a:xfrm>
                <a:off x="2955" y="1659"/>
                <a:ext cx="717" cy="231"/>
              </a:xfrm>
              <a:prstGeom prst="rect">
                <a:avLst/>
              </a:prstGeom>
              <a:noFill/>
              <a:ln w="12700">
                <a:noFill/>
                <a:miter lim="800000"/>
                <a:headEnd/>
                <a:tailEnd/>
              </a:ln>
              <a:effectLst/>
            </p:spPr>
            <p:txBody>
              <a:bodyPr lIns="90488" tIns="44450" rIns="90488" bIns="44450">
                <a:spAutoFit/>
              </a:bodyPr>
              <a:lstStyle/>
              <a:p>
                <a:pPr algn="ctr">
                  <a:defRPr/>
                </a:pPr>
                <a:r>
                  <a:rPr lang="it-IT" sz="1050" dirty="0">
                    <a:solidFill>
                      <a:schemeClr val="tx2"/>
                    </a:solidFill>
                    <a:latin typeface="Verdana" pitchFamily="34" charset="0"/>
                  </a:rPr>
                  <a:t>Pozz</a:t>
                </a:r>
                <a:r>
                  <a:rPr lang="it-IT" sz="1000" dirty="0">
                    <a:solidFill>
                      <a:schemeClr val="tx2"/>
                    </a:solidFill>
                    <a:latin typeface="Verdana" pitchFamily="34" charset="0"/>
                  </a:rPr>
                  <a:t>i</a:t>
                </a:r>
              </a:p>
            </p:txBody>
          </p:sp>
          <p:grpSp>
            <p:nvGrpSpPr>
              <p:cNvPr id="34" name="Group 2064"/>
              <p:cNvGrpSpPr>
                <a:grpSpLocks/>
              </p:cNvGrpSpPr>
              <p:nvPr/>
            </p:nvGrpSpPr>
            <p:grpSpPr bwMode="auto">
              <a:xfrm>
                <a:off x="4078" y="2899"/>
                <a:ext cx="2066" cy="243"/>
                <a:chOff x="4078" y="2728"/>
                <a:chExt cx="2066" cy="243"/>
              </a:xfrm>
            </p:grpSpPr>
            <p:sp>
              <p:nvSpPr>
                <p:cNvPr id="44" name="Text Box 2065"/>
                <p:cNvSpPr txBox="1">
                  <a:spLocks noChangeArrowheads="1"/>
                </p:cNvSpPr>
                <p:nvPr/>
              </p:nvSpPr>
              <p:spPr bwMode="auto">
                <a:xfrm>
                  <a:off x="5160" y="2728"/>
                  <a:ext cx="984" cy="243"/>
                </a:xfrm>
                <a:prstGeom prst="rect">
                  <a:avLst/>
                </a:prstGeom>
                <a:solidFill>
                  <a:srgbClr val="008000"/>
                </a:solidFill>
                <a:ln w="12700">
                  <a:solidFill>
                    <a:schemeClr val="tx1"/>
                  </a:solidFill>
                  <a:miter lim="800000"/>
                  <a:headEnd/>
                  <a:tailEnd/>
                </a:ln>
              </p:spPr>
              <p:txBody>
                <a:bodyPr lIns="90488" tIns="44450" rIns="90488" bIns="44450">
                  <a:spAutoFit/>
                </a:bodyPr>
                <a:lstStyle/>
                <a:p>
                  <a:pPr algn="ctr"/>
                  <a:r>
                    <a:rPr lang="it-IT" sz="1000">
                      <a:solidFill>
                        <a:schemeClr val="bg1"/>
                      </a:solidFill>
                      <a:latin typeface="Verdana" pitchFamily="34" charset="0"/>
                      <a:cs typeface="Times New Roman" pitchFamily="18" charset="0"/>
                    </a:rPr>
                    <a:t>Cushion Gas</a:t>
                  </a:r>
                </a:p>
              </p:txBody>
            </p:sp>
            <p:sp>
              <p:nvSpPr>
                <p:cNvPr id="45" name="Line 2066"/>
                <p:cNvSpPr>
                  <a:spLocks noChangeShapeType="1"/>
                </p:cNvSpPr>
                <p:nvPr/>
              </p:nvSpPr>
              <p:spPr bwMode="auto">
                <a:xfrm flipH="1" flipV="1">
                  <a:off x="4078" y="2871"/>
                  <a:ext cx="995" cy="37"/>
                </a:xfrm>
                <a:prstGeom prst="line">
                  <a:avLst/>
                </a:prstGeom>
                <a:noFill/>
                <a:ln w="25400">
                  <a:solidFill>
                    <a:schemeClr val="tx1"/>
                  </a:solidFill>
                  <a:round/>
                  <a:headEnd/>
                  <a:tailEnd type="triangle" w="med" len="med"/>
                </a:ln>
              </p:spPr>
              <p:txBody>
                <a:bodyPr lIns="90488" tIns="44450" rIns="90488" bIns="44450" anchor="ctr"/>
                <a:lstStyle/>
                <a:p>
                  <a:endParaRPr lang="it-IT"/>
                </a:p>
              </p:txBody>
            </p:sp>
          </p:grpSp>
          <p:sp>
            <p:nvSpPr>
              <p:cNvPr id="35" name="Text Box 2067"/>
              <p:cNvSpPr txBox="1">
                <a:spLocks noChangeArrowheads="1"/>
              </p:cNvSpPr>
              <p:nvPr/>
            </p:nvSpPr>
            <p:spPr bwMode="auto">
              <a:xfrm>
                <a:off x="5148" y="2455"/>
                <a:ext cx="1184" cy="243"/>
              </a:xfrm>
              <a:prstGeom prst="rect">
                <a:avLst/>
              </a:prstGeom>
              <a:solidFill>
                <a:srgbClr val="00FF00"/>
              </a:solidFill>
              <a:ln w="12700">
                <a:solidFill>
                  <a:schemeClr val="tx1"/>
                </a:solidFill>
                <a:miter lim="800000"/>
                <a:headEnd/>
                <a:tailEnd/>
              </a:ln>
            </p:spPr>
            <p:txBody>
              <a:bodyPr lIns="90488" tIns="44450" rIns="90488" bIns="44450">
                <a:spAutoFit/>
              </a:bodyPr>
              <a:lstStyle/>
              <a:p>
                <a:pPr algn="ctr"/>
                <a:r>
                  <a:rPr lang="it-IT" sz="1000">
                    <a:solidFill>
                      <a:schemeClr val="tx2"/>
                    </a:solidFill>
                    <a:latin typeface="Verdana" pitchFamily="34" charset="0"/>
                    <a:cs typeface="Times New Roman" pitchFamily="18" charset="0"/>
                  </a:rPr>
                  <a:t>Working Gas</a:t>
                </a:r>
              </a:p>
            </p:txBody>
          </p:sp>
          <p:sp>
            <p:nvSpPr>
              <p:cNvPr id="36" name="Line 2068"/>
              <p:cNvSpPr>
                <a:spLocks noChangeShapeType="1"/>
              </p:cNvSpPr>
              <p:nvPr/>
            </p:nvSpPr>
            <p:spPr bwMode="auto">
              <a:xfrm flipH="1">
                <a:off x="3939" y="2698"/>
                <a:ext cx="1134" cy="112"/>
              </a:xfrm>
              <a:prstGeom prst="line">
                <a:avLst/>
              </a:prstGeom>
              <a:noFill/>
              <a:ln w="25400">
                <a:solidFill>
                  <a:schemeClr val="tx1"/>
                </a:solidFill>
                <a:round/>
                <a:headEnd/>
                <a:tailEnd type="triangle" w="med" len="med"/>
              </a:ln>
            </p:spPr>
            <p:txBody>
              <a:bodyPr lIns="90488" tIns="44450" rIns="90488" bIns="44450" anchor="ctr"/>
              <a:lstStyle/>
              <a:p>
                <a:endParaRPr lang="it-IT"/>
              </a:p>
            </p:txBody>
          </p:sp>
          <p:sp>
            <p:nvSpPr>
              <p:cNvPr id="37" name="Text Box 2069"/>
              <p:cNvSpPr txBox="1">
                <a:spLocks noChangeArrowheads="1"/>
              </p:cNvSpPr>
              <p:nvPr/>
            </p:nvSpPr>
            <p:spPr bwMode="auto">
              <a:xfrm>
                <a:off x="5172" y="3409"/>
                <a:ext cx="971" cy="242"/>
              </a:xfrm>
              <a:prstGeom prst="rect">
                <a:avLst/>
              </a:prstGeom>
              <a:solidFill>
                <a:srgbClr val="00FFFF"/>
              </a:solidFill>
              <a:ln w="12700">
                <a:solidFill>
                  <a:schemeClr val="tx1"/>
                </a:solidFill>
                <a:miter lim="800000"/>
                <a:headEnd/>
                <a:tailEnd/>
              </a:ln>
            </p:spPr>
            <p:txBody>
              <a:bodyPr lIns="90488" tIns="44450" rIns="90488" bIns="44450">
                <a:spAutoFit/>
              </a:bodyPr>
              <a:lstStyle/>
              <a:p>
                <a:pPr algn="ctr"/>
                <a:r>
                  <a:rPr lang="it-IT" sz="1000">
                    <a:solidFill>
                      <a:schemeClr val="tx2"/>
                    </a:solidFill>
                    <a:latin typeface="Verdana" pitchFamily="34" charset="0"/>
                    <a:cs typeface="Times New Roman" pitchFamily="18" charset="0"/>
                  </a:rPr>
                  <a:t>Acquifero</a:t>
                </a:r>
              </a:p>
            </p:txBody>
          </p:sp>
          <p:sp>
            <p:nvSpPr>
              <p:cNvPr id="38" name="Line 2070"/>
              <p:cNvSpPr>
                <a:spLocks noChangeShapeType="1"/>
              </p:cNvSpPr>
              <p:nvPr/>
            </p:nvSpPr>
            <p:spPr bwMode="auto">
              <a:xfrm flipH="1" flipV="1">
                <a:off x="4506" y="3391"/>
                <a:ext cx="576" cy="167"/>
              </a:xfrm>
              <a:prstGeom prst="line">
                <a:avLst/>
              </a:prstGeom>
              <a:noFill/>
              <a:ln w="25400">
                <a:solidFill>
                  <a:schemeClr val="tx1"/>
                </a:solidFill>
                <a:round/>
                <a:headEnd/>
                <a:tailEnd type="triangle" w="med" len="med"/>
              </a:ln>
            </p:spPr>
            <p:txBody>
              <a:bodyPr lIns="90488" tIns="44450" rIns="90488" bIns="44450" anchor="ctr"/>
              <a:lstStyle/>
              <a:p>
                <a:endParaRPr lang="it-IT"/>
              </a:p>
            </p:txBody>
          </p:sp>
          <p:sp>
            <p:nvSpPr>
              <p:cNvPr id="39" name="Text Box 2071"/>
              <p:cNvSpPr txBox="1">
                <a:spLocks noChangeArrowheads="1"/>
              </p:cNvSpPr>
              <p:nvPr/>
            </p:nvSpPr>
            <p:spPr bwMode="auto">
              <a:xfrm>
                <a:off x="6" y="1412"/>
                <a:ext cx="1714" cy="231"/>
              </a:xfrm>
              <a:prstGeom prst="rect">
                <a:avLst/>
              </a:prstGeom>
              <a:noFill/>
              <a:ln w="12700">
                <a:noFill/>
                <a:miter lim="800000"/>
                <a:headEnd/>
                <a:tailEnd/>
              </a:ln>
            </p:spPr>
            <p:txBody>
              <a:bodyPr wrap="none" lIns="90488" tIns="44450" rIns="90488" bIns="44450">
                <a:spAutoFit/>
              </a:bodyPr>
              <a:lstStyle/>
              <a:p>
                <a:pPr algn="ctr"/>
                <a:r>
                  <a:rPr lang="it-IT" sz="1000" dirty="0">
                    <a:solidFill>
                      <a:schemeClr val="tx2"/>
                    </a:solidFill>
                    <a:latin typeface="Verdana" pitchFamily="34" charset="0"/>
                    <a:cs typeface="Times New Roman" pitchFamily="18" charset="0"/>
                  </a:rPr>
                  <a:t>Impianto di compressione</a:t>
                </a:r>
              </a:p>
            </p:txBody>
          </p:sp>
          <p:sp>
            <p:nvSpPr>
              <p:cNvPr id="40" name="Text Box 2072"/>
              <p:cNvSpPr txBox="1">
                <a:spLocks noChangeArrowheads="1"/>
              </p:cNvSpPr>
              <p:nvPr/>
            </p:nvSpPr>
            <p:spPr bwMode="auto">
              <a:xfrm>
                <a:off x="5268" y="1801"/>
                <a:ext cx="933" cy="231"/>
              </a:xfrm>
              <a:prstGeom prst="rect">
                <a:avLst/>
              </a:prstGeom>
              <a:noFill/>
              <a:ln w="12700">
                <a:noFill/>
                <a:miter lim="800000"/>
                <a:headEnd/>
                <a:tailEnd/>
              </a:ln>
            </p:spPr>
            <p:txBody>
              <a:bodyPr wrap="none" lIns="90488" tIns="44450" rIns="90488" bIns="44450">
                <a:spAutoFit/>
              </a:bodyPr>
              <a:lstStyle/>
              <a:p>
                <a:pPr algn="ctr"/>
                <a:r>
                  <a:rPr lang="it-IT" sz="1000">
                    <a:solidFill>
                      <a:schemeClr val="tx2"/>
                    </a:solidFill>
                    <a:latin typeface="Verdana" pitchFamily="34" charset="0"/>
                    <a:cs typeface="Times New Roman" pitchFamily="18" charset="0"/>
                  </a:rPr>
                  <a:t>metanodotto</a:t>
                </a:r>
              </a:p>
            </p:txBody>
          </p:sp>
          <p:sp>
            <p:nvSpPr>
              <p:cNvPr id="41" name="Text Box 2073"/>
              <p:cNvSpPr txBox="1">
                <a:spLocks noChangeArrowheads="1"/>
              </p:cNvSpPr>
              <p:nvPr/>
            </p:nvSpPr>
            <p:spPr bwMode="auto">
              <a:xfrm>
                <a:off x="-383" y="2006"/>
                <a:ext cx="933" cy="231"/>
              </a:xfrm>
              <a:prstGeom prst="rect">
                <a:avLst/>
              </a:prstGeom>
              <a:noFill/>
              <a:ln w="12700">
                <a:noFill/>
                <a:miter lim="800000"/>
                <a:headEnd/>
                <a:tailEnd/>
              </a:ln>
            </p:spPr>
            <p:txBody>
              <a:bodyPr wrap="none" lIns="90488" tIns="44450" rIns="90488" bIns="44450">
                <a:spAutoFit/>
              </a:bodyPr>
              <a:lstStyle/>
              <a:p>
                <a:pPr algn="ctr"/>
                <a:r>
                  <a:rPr lang="it-IT" sz="1000">
                    <a:solidFill>
                      <a:schemeClr val="tx2"/>
                    </a:solidFill>
                    <a:latin typeface="Verdana" pitchFamily="34" charset="0"/>
                    <a:cs typeface="Times New Roman" pitchFamily="18" charset="0"/>
                  </a:rPr>
                  <a:t>metanodotto</a:t>
                </a:r>
              </a:p>
            </p:txBody>
          </p:sp>
          <p:sp>
            <p:nvSpPr>
              <p:cNvPr id="42" name="AutoShape 2074"/>
              <p:cNvSpPr>
                <a:spLocks noChangeArrowheads="1"/>
              </p:cNvSpPr>
              <p:nvPr/>
            </p:nvSpPr>
            <p:spPr bwMode="auto">
              <a:xfrm>
                <a:off x="672" y="2077"/>
                <a:ext cx="474" cy="140"/>
              </a:xfrm>
              <a:prstGeom prst="rightArrow">
                <a:avLst>
                  <a:gd name="adj1" fmla="val 50000"/>
                  <a:gd name="adj2" fmla="val 84643"/>
                </a:avLst>
              </a:prstGeom>
              <a:solidFill>
                <a:srgbClr val="00FF00"/>
              </a:solidFill>
              <a:ln w="12700">
                <a:solidFill>
                  <a:schemeClr val="tx1"/>
                </a:solidFill>
                <a:miter lim="800000"/>
                <a:headEnd/>
                <a:tailEnd/>
              </a:ln>
            </p:spPr>
            <p:txBody>
              <a:bodyPr wrap="none" lIns="90488" tIns="44450" rIns="90488" bIns="44450" anchor="ctr"/>
              <a:lstStyle/>
              <a:p>
                <a:pPr algn="ctr"/>
                <a:endParaRPr lang="it-IT" sz="2000">
                  <a:solidFill>
                    <a:schemeClr val="tx2"/>
                  </a:solidFill>
                  <a:latin typeface="Verdana" pitchFamily="34" charset="0"/>
                  <a:cs typeface="Times New Roman" pitchFamily="18" charset="0"/>
                </a:endParaRPr>
              </a:p>
            </p:txBody>
          </p:sp>
          <p:sp>
            <p:nvSpPr>
              <p:cNvPr id="43" name="AutoShape 2075"/>
              <p:cNvSpPr>
                <a:spLocks noChangeArrowheads="1"/>
              </p:cNvSpPr>
              <p:nvPr/>
            </p:nvSpPr>
            <p:spPr bwMode="auto">
              <a:xfrm>
                <a:off x="5402" y="2069"/>
                <a:ext cx="474" cy="140"/>
              </a:xfrm>
              <a:prstGeom prst="rightArrow">
                <a:avLst>
                  <a:gd name="adj1" fmla="val 50000"/>
                  <a:gd name="adj2" fmla="val 84643"/>
                </a:avLst>
              </a:prstGeom>
              <a:solidFill>
                <a:srgbClr val="00FF00"/>
              </a:solidFill>
              <a:ln w="12700">
                <a:solidFill>
                  <a:schemeClr val="tx1"/>
                </a:solidFill>
                <a:miter lim="800000"/>
                <a:headEnd/>
                <a:tailEnd/>
              </a:ln>
            </p:spPr>
            <p:txBody>
              <a:bodyPr wrap="none" lIns="90488" tIns="44450" rIns="90488" bIns="44450" anchor="ctr"/>
              <a:lstStyle/>
              <a:p>
                <a:pPr algn="ctr"/>
                <a:endParaRPr lang="it-IT" sz="2000">
                  <a:solidFill>
                    <a:schemeClr val="tx2"/>
                  </a:solidFill>
                  <a:latin typeface="Verdana" pitchFamily="34" charset="0"/>
                  <a:cs typeface="Times New Roman" pitchFamily="18" charset="0"/>
                </a:endParaRPr>
              </a:p>
            </p:txBody>
          </p:sp>
        </p:grpSp>
        <p:sp>
          <p:nvSpPr>
            <p:cNvPr id="13" name="Line 2076"/>
            <p:cNvSpPr>
              <a:spLocks noChangeShapeType="1"/>
            </p:cNvSpPr>
            <p:nvPr/>
          </p:nvSpPr>
          <p:spPr bwMode="auto">
            <a:xfrm>
              <a:off x="1273" y="2624"/>
              <a:ext cx="781" cy="167"/>
            </a:xfrm>
            <a:prstGeom prst="line">
              <a:avLst/>
            </a:prstGeom>
            <a:noFill/>
            <a:ln w="22225">
              <a:solidFill>
                <a:schemeClr val="tx1"/>
              </a:solidFill>
              <a:round/>
              <a:headEnd/>
              <a:tailEnd type="stealth" w="med" len="med"/>
            </a:ln>
          </p:spPr>
          <p:txBody>
            <a:bodyPr lIns="90488" tIns="44450" rIns="90488" bIns="44450" anchor="ctr"/>
            <a:lstStyle/>
            <a:p>
              <a:endParaRPr lang="it-IT"/>
            </a:p>
          </p:txBody>
        </p:sp>
        <p:sp>
          <p:nvSpPr>
            <p:cNvPr id="14" name="Text Box 2077"/>
            <p:cNvSpPr txBox="1">
              <a:spLocks noChangeArrowheads="1"/>
            </p:cNvSpPr>
            <p:nvPr/>
          </p:nvSpPr>
          <p:spPr bwMode="auto">
            <a:xfrm>
              <a:off x="-368" y="2395"/>
              <a:ext cx="1536" cy="260"/>
            </a:xfrm>
            <a:prstGeom prst="rect">
              <a:avLst/>
            </a:prstGeom>
            <a:noFill/>
            <a:ln w="12700">
              <a:noFill/>
              <a:miter lim="800000"/>
              <a:headEnd/>
              <a:tailEnd/>
            </a:ln>
          </p:spPr>
          <p:txBody>
            <a:bodyPr wrap="none" lIns="90488" tIns="44450" rIns="90488" bIns="44450">
              <a:spAutoFit/>
            </a:bodyPr>
            <a:lstStyle/>
            <a:p>
              <a:pPr algn="ctr"/>
              <a:r>
                <a:rPr lang="it-IT" sz="1200">
                  <a:solidFill>
                    <a:schemeClr val="tx2"/>
                  </a:solidFill>
                  <a:latin typeface="Verdana" pitchFamily="34" charset="0"/>
                  <a:cs typeface="Times New Roman" pitchFamily="18" charset="0"/>
                </a:rPr>
                <a:t>Roccia di copertura</a:t>
              </a:r>
            </a:p>
          </p:txBody>
        </p:sp>
        <p:sp>
          <p:nvSpPr>
            <p:cNvPr id="15" name="Line 2078"/>
            <p:cNvSpPr>
              <a:spLocks noChangeShapeType="1"/>
            </p:cNvSpPr>
            <p:nvPr/>
          </p:nvSpPr>
          <p:spPr bwMode="auto">
            <a:xfrm>
              <a:off x="1031" y="2987"/>
              <a:ext cx="1571" cy="64"/>
            </a:xfrm>
            <a:prstGeom prst="line">
              <a:avLst/>
            </a:prstGeom>
            <a:noFill/>
            <a:ln w="38100">
              <a:solidFill>
                <a:schemeClr val="tx1"/>
              </a:solidFill>
              <a:round/>
              <a:headEnd/>
              <a:tailEnd type="triangle" w="med" len="med"/>
            </a:ln>
          </p:spPr>
          <p:txBody>
            <a:bodyPr lIns="90488" tIns="44450" rIns="90488" bIns="44450" anchor="ctr"/>
            <a:lstStyle/>
            <a:p>
              <a:endParaRPr lang="it-IT"/>
            </a:p>
          </p:txBody>
        </p:sp>
        <p:sp>
          <p:nvSpPr>
            <p:cNvPr id="16" name="Text Box 2079"/>
            <p:cNvSpPr txBox="1">
              <a:spLocks noChangeArrowheads="1"/>
            </p:cNvSpPr>
            <p:nvPr/>
          </p:nvSpPr>
          <p:spPr bwMode="auto">
            <a:xfrm>
              <a:off x="-277" y="2954"/>
              <a:ext cx="1277" cy="259"/>
            </a:xfrm>
            <a:prstGeom prst="rect">
              <a:avLst/>
            </a:prstGeom>
            <a:noFill/>
            <a:ln w="12700">
              <a:noFill/>
              <a:miter lim="800000"/>
              <a:headEnd/>
              <a:tailEnd/>
            </a:ln>
          </p:spPr>
          <p:txBody>
            <a:bodyPr wrap="none" lIns="90488" tIns="44450" rIns="90488" bIns="44450">
              <a:spAutoFit/>
            </a:bodyPr>
            <a:lstStyle/>
            <a:p>
              <a:pPr algn="ctr"/>
              <a:r>
                <a:rPr lang="it-IT" sz="1200" b="1">
                  <a:solidFill>
                    <a:schemeClr val="tx2"/>
                  </a:solidFill>
                  <a:latin typeface="Verdana" pitchFamily="34" charset="0"/>
                  <a:cs typeface="Times New Roman" pitchFamily="18" charset="0"/>
                </a:rPr>
                <a:t>Roccia porosa</a:t>
              </a:r>
            </a:p>
          </p:txBody>
        </p:sp>
      </p:grpSp>
      <p:sp>
        <p:nvSpPr>
          <p:cNvPr id="2085" name="CasellaDiTesto 2084"/>
          <p:cNvSpPr txBox="1"/>
          <p:nvPr/>
        </p:nvSpPr>
        <p:spPr>
          <a:xfrm>
            <a:off x="7452320" y="5445224"/>
            <a:ext cx="1404664" cy="246221"/>
          </a:xfrm>
          <a:prstGeom prst="rect">
            <a:avLst/>
          </a:prstGeom>
          <a:noFill/>
        </p:spPr>
        <p:txBody>
          <a:bodyPr wrap="square" rtlCol="0">
            <a:spAutoFit/>
          </a:bodyPr>
          <a:lstStyle/>
          <a:p>
            <a:r>
              <a:rPr lang="it-IT" sz="1000" b="1" dirty="0" smtClean="0">
                <a:solidFill>
                  <a:schemeClr val="accent1">
                    <a:lumMod val="50000"/>
                  </a:schemeClr>
                </a:solidFill>
                <a:latin typeface="+mn-lt"/>
              </a:rPr>
              <a:t>10 campi attivi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fontScale="90000"/>
          </a:bodyPr>
          <a:lstStyle/>
          <a:p>
            <a:pPr algn="ctr" eaLnBrk="1" hangingPunct="1">
              <a:defRPr/>
            </a:pPr>
            <a:r>
              <a:rPr lang="it-IT" b="1" dirty="0" smtClean="0">
                <a:solidFill>
                  <a:schemeClr val="accent1">
                    <a:lumMod val="50000"/>
                  </a:schemeClr>
                </a:solidFill>
                <a:latin typeface="+mn-lt"/>
              </a:rPr>
              <a:t>Il contributo del sottosuolo</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CCS</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17</a:t>
            </a:fld>
            <a:endParaRPr lang="it-IT" dirty="0">
              <a:solidFill>
                <a:srgbClr val="FFFFFF"/>
              </a:solidFill>
              <a:latin typeface="+mn-lt"/>
              <a:ea typeface="+mn-ea"/>
              <a:cs typeface="Arial Unicode MS" charset="0"/>
            </a:endParaRPr>
          </a:p>
        </p:txBody>
      </p:sp>
      <p:sp>
        <p:nvSpPr>
          <p:cNvPr id="7" name="Rectangle 2"/>
          <p:cNvSpPr txBox="1">
            <a:spLocks noChangeArrowheads="1"/>
          </p:cNvSpPr>
          <p:nvPr/>
        </p:nvSpPr>
        <p:spPr bwMode="auto">
          <a:xfrm>
            <a:off x="1691680" y="980728"/>
            <a:ext cx="6552728" cy="350912"/>
          </a:xfrm>
          <a:prstGeom prst="rect">
            <a:avLst/>
          </a:prstGeom>
          <a:noFill/>
          <a:ln w="9525">
            <a:noFill/>
            <a:round/>
            <a:headEnd/>
            <a:tailEnd/>
          </a:ln>
        </p:spPr>
        <p:txBody>
          <a:bodyPr vert="horz" wrap="square" lIns="0" tIns="0" rIns="90000" bIns="46800" numCol="1" anchor="b" anchorCtr="0" compatLnSpc="1">
            <a:prstTxWarp prst="textNoShape">
              <a:avLst/>
            </a:prstTxWarp>
          </a:bodyPr>
          <a:lstStyle/>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r>
              <a:rPr lang="it-IT" sz="1600" b="1" dirty="0" smtClean="0">
                <a:solidFill>
                  <a:schemeClr val="accent1">
                    <a:lumMod val="50000"/>
                  </a:schemeClr>
                </a:solidFill>
                <a:latin typeface="+mn-lt"/>
                <a:ea typeface="+mj-ea"/>
                <a:cs typeface="+mj-cs"/>
              </a:rPr>
              <a:t>UNA RISPOSTA E UN CONTRIBUTO ALL’EFFETTO SERRA</a:t>
            </a:r>
            <a:endParaRPr lang="it-IT" sz="1600" b="1" dirty="0">
              <a:solidFill>
                <a:schemeClr val="accent1">
                  <a:lumMod val="50000"/>
                </a:schemeClr>
              </a:solidFill>
              <a:latin typeface="+mn-lt"/>
              <a:ea typeface="+mj-ea"/>
              <a:cs typeface="+mj-cs"/>
            </a:endParaRPr>
          </a:p>
        </p:txBody>
      </p:sp>
      <p:sp>
        <p:nvSpPr>
          <p:cNvPr id="8" name="Rectangle 3"/>
          <p:cNvSpPr txBox="1">
            <a:spLocks noChangeArrowheads="1"/>
          </p:cNvSpPr>
          <p:nvPr/>
        </p:nvSpPr>
        <p:spPr bwMode="auto">
          <a:xfrm>
            <a:off x="806896" y="1340768"/>
            <a:ext cx="8229600" cy="4536504"/>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marL="609600" marR="0" lvl="0" indent="-609600" algn="ctr" defTabSz="449263" rtl="0" eaLnBrk="0" fontAlgn="base" latinLnBrk="0" hangingPunct="0">
              <a:lnSpc>
                <a:spcPct val="100000"/>
              </a:lnSpc>
              <a:spcBef>
                <a:spcPts val="450"/>
              </a:spcBef>
              <a:spcAft>
                <a:spcPct val="0"/>
              </a:spcAft>
              <a:buClr>
                <a:srgbClr val="000000"/>
              </a:buClr>
              <a:buSzPct val="100000"/>
              <a:buFontTx/>
              <a:buNone/>
              <a:tabLst/>
              <a:defRPr/>
            </a:pPr>
            <a:endParaRPr kumimoji="0" lang="it-IT" b="0" i="0" u="none" strike="noStrike" kern="0" cap="none" spc="0" normalizeH="0" baseline="0" noProof="0" dirty="0" smtClean="0">
              <a:ln>
                <a:noFill/>
              </a:ln>
              <a:solidFill>
                <a:srgbClr val="757575"/>
              </a:solidFill>
              <a:effectLst/>
              <a:uLnTx/>
              <a:uFillTx/>
              <a:latin typeface="+mn-lt"/>
              <a:ea typeface="+mn-ea"/>
              <a:cs typeface="+mn-cs"/>
            </a:endParaRPr>
          </a:p>
          <a:p>
            <a:pPr marL="609600" indent="-609600" eaLnBrk="0" hangingPunct="0">
              <a:spcBef>
                <a:spcPts val="450"/>
              </a:spcBef>
              <a:buClr>
                <a:srgbClr val="000000"/>
              </a:buClr>
              <a:buSzPct val="100000"/>
              <a:buFont typeface="Wingdings" pitchFamily="2" charset="2"/>
              <a:buChar char="v"/>
              <a:defRPr/>
            </a:pPr>
            <a:r>
              <a:rPr lang="it-IT" sz="1600" kern="0" dirty="0" smtClean="0">
                <a:solidFill>
                  <a:schemeClr val="accent1">
                    <a:lumMod val="50000"/>
                  </a:schemeClr>
                </a:solidFill>
                <a:latin typeface="+mn-lt"/>
              </a:rPr>
              <a:t>CCS </a:t>
            </a:r>
            <a:r>
              <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rPr>
              <a:t>- </a:t>
            </a:r>
            <a:r>
              <a:rPr kumimoji="0" lang="en-US" sz="1600" b="0" i="0" u="none" strike="noStrike" kern="0" cap="none" spc="0" normalizeH="0" baseline="0" noProof="0" dirty="0" err="1" smtClean="0">
                <a:ln>
                  <a:noFill/>
                </a:ln>
                <a:solidFill>
                  <a:schemeClr val="accent1">
                    <a:lumMod val="50000"/>
                  </a:schemeClr>
                </a:solidFill>
                <a:effectLst/>
                <a:uLnTx/>
                <a:uFillTx/>
                <a:latin typeface="+mn-lt"/>
                <a:ea typeface="+mn-ea"/>
                <a:cs typeface="+mn-cs"/>
              </a:rPr>
              <a:t>Carbondioxide</a:t>
            </a:r>
            <a:r>
              <a:rPr kumimoji="0" lang="en-US" sz="1600" b="0" i="0" u="none" strike="noStrike" kern="0" cap="none" spc="0" normalizeH="0" baseline="0" noProof="0" dirty="0" smtClean="0">
                <a:ln>
                  <a:noFill/>
                </a:ln>
                <a:solidFill>
                  <a:schemeClr val="accent1">
                    <a:lumMod val="50000"/>
                  </a:schemeClr>
                </a:solidFill>
                <a:effectLst/>
                <a:uLnTx/>
                <a:uFillTx/>
                <a:latin typeface="+mn-lt"/>
                <a:ea typeface="+mn-ea"/>
                <a:cs typeface="+mn-cs"/>
              </a:rPr>
              <a:t> Capture and (geological) Storage </a:t>
            </a:r>
          </a:p>
          <a:p>
            <a:pPr marL="609600" indent="-609600" eaLnBrk="0" hangingPunct="0">
              <a:spcBef>
                <a:spcPts val="450"/>
              </a:spcBef>
              <a:buClr>
                <a:srgbClr val="000000"/>
              </a:buClr>
              <a:buSzPct val="100000"/>
              <a:buFont typeface="Wingdings" pitchFamily="2" charset="2"/>
              <a:buChar char="v"/>
              <a:defRPr/>
            </a:pPr>
            <a:endParaRPr kumimoji="0" lang="en-US" sz="1600" b="0" i="0" u="none" strike="noStrike" kern="0" cap="none" spc="0" normalizeH="0" baseline="0" noProof="0" dirty="0" smtClean="0">
              <a:ln>
                <a:noFill/>
              </a:ln>
              <a:solidFill>
                <a:schemeClr val="accent1">
                  <a:lumMod val="50000"/>
                </a:schemeClr>
              </a:solidFill>
              <a:effectLst/>
              <a:uLnTx/>
              <a:uFillTx/>
              <a:latin typeface="+mn-lt"/>
              <a:ea typeface="+mn-ea"/>
              <a:cs typeface="+mn-cs"/>
            </a:endParaRPr>
          </a:p>
          <a:p>
            <a:pPr marL="609600" marR="0" lvl="0" indent="-609600" defTabSz="449263" rtl="0" eaLnBrk="0" fontAlgn="base" latinLnBrk="0" hangingPunct="0">
              <a:lnSpc>
                <a:spcPct val="100000"/>
              </a:lnSpc>
              <a:spcBef>
                <a:spcPts val="450"/>
              </a:spcBef>
              <a:spcAft>
                <a:spcPct val="0"/>
              </a:spcAft>
              <a:buClr>
                <a:srgbClr val="000000"/>
              </a:buClr>
              <a:buSzPct val="100000"/>
              <a:buFont typeface="Wingdings" pitchFamily="2" charset="2"/>
              <a:buChar char="v"/>
              <a:tabLst/>
              <a:defRPr/>
            </a:pPr>
            <a:r>
              <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rPr>
              <a:t>La normativa Comunitaria</a:t>
            </a:r>
          </a:p>
          <a:p>
            <a:pPr marL="609600" marR="0" lvl="0" indent="-609600" defTabSz="449263" rtl="0" eaLnBrk="0" fontAlgn="base" latinLnBrk="0" hangingPunct="0">
              <a:lnSpc>
                <a:spcPct val="100000"/>
              </a:lnSpc>
              <a:spcBef>
                <a:spcPts val="450"/>
              </a:spcBef>
              <a:spcAft>
                <a:spcPct val="0"/>
              </a:spcAft>
              <a:buClr>
                <a:srgbClr val="000000"/>
              </a:buClr>
              <a:buSzPct val="100000"/>
              <a:buFont typeface="Wingdings" pitchFamily="2" charset="2"/>
              <a:buChar char="v"/>
              <a:tabLst/>
              <a:defRPr/>
            </a:pPr>
            <a:endParaRPr kumimoji="0" lang="it-IT" sz="1600" b="0" i="0" u="none" strike="noStrike" kern="0" cap="none" spc="0" normalizeH="0" baseline="0" noProof="0" dirty="0" smtClean="0">
              <a:ln>
                <a:noFill/>
              </a:ln>
              <a:solidFill>
                <a:schemeClr val="accent1">
                  <a:lumMod val="50000"/>
                </a:schemeClr>
              </a:solidFill>
              <a:effectLst/>
              <a:uLnTx/>
              <a:uFillTx/>
              <a:latin typeface="+mn-lt"/>
              <a:ea typeface="+mn-ea"/>
              <a:cs typeface="+mn-cs"/>
            </a:endParaRPr>
          </a:p>
          <a:p>
            <a:pPr marL="609600" indent="-609600" eaLnBrk="0" hangingPunct="0">
              <a:spcBef>
                <a:spcPts val="450"/>
              </a:spcBef>
              <a:buClr>
                <a:srgbClr val="000000"/>
              </a:buClr>
              <a:buSzPct val="100000"/>
              <a:buFont typeface="Wingdings" pitchFamily="2" charset="2"/>
              <a:buChar char="v"/>
              <a:defRPr/>
            </a:pPr>
            <a:r>
              <a:rPr lang="it-IT" sz="1600" kern="0" dirty="0" smtClean="0">
                <a:solidFill>
                  <a:schemeClr val="accent1">
                    <a:lumMod val="50000"/>
                  </a:schemeClr>
                </a:solidFill>
                <a:latin typeface="+mn-lt"/>
                <a:ea typeface="+mn-ea"/>
              </a:rPr>
              <a:t>Il recepimento italiano della direttiva comunitaria 2009/31/EC </a:t>
            </a:r>
          </a:p>
          <a:p>
            <a:pPr marL="609600" indent="-609600" eaLnBrk="0" hangingPunct="0">
              <a:spcBef>
                <a:spcPts val="450"/>
              </a:spcBef>
              <a:buClr>
                <a:srgbClr val="000000"/>
              </a:buClr>
              <a:buSzPct val="100000"/>
              <a:defRPr/>
            </a:pPr>
            <a:r>
              <a:rPr lang="it-IT" sz="1600" kern="0" dirty="0" smtClean="0">
                <a:solidFill>
                  <a:schemeClr val="accent1">
                    <a:lumMod val="50000"/>
                  </a:schemeClr>
                </a:solidFill>
                <a:latin typeface="+mn-lt"/>
                <a:ea typeface="+mn-ea"/>
              </a:rPr>
              <a:t>        relativa allo stoccaggio geologico di biossido di carbonio (entro giugno 2011)</a:t>
            </a:r>
          </a:p>
          <a:p>
            <a:pPr marL="609600" marR="0" lvl="0" indent="-609600" algn="ctr" defTabSz="449263" rtl="0" eaLnBrk="0" fontAlgn="base" latinLnBrk="0" hangingPunct="0">
              <a:lnSpc>
                <a:spcPct val="100000"/>
              </a:lnSpc>
              <a:spcBef>
                <a:spcPts val="450"/>
              </a:spcBef>
              <a:spcAft>
                <a:spcPct val="0"/>
              </a:spcAft>
              <a:buClr>
                <a:srgbClr val="000000"/>
              </a:buClr>
              <a:buSzPct val="100000"/>
              <a:buFont typeface="Times New Roman" pitchFamily="18" charset="0"/>
              <a:buNone/>
              <a:tabLst/>
              <a:defRPr/>
            </a:pPr>
            <a:endParaRPr lang="it-IT" sz="1600" kern="0" dirty="0" smtClean="0">
              <a:solidFill>
                <a:schemeClr val="accent1">
                  <a:lumMod val="50000"/>
                </a:schemeClr>
              </a:solidFill>
              <a:latin typeface="+mn-lt"/>
              <a:ea typeface="+mn-ea"/>
            </a:endParaRPr>
          </a:p>
          <a:p>
            <a:pPr marL="609600" indent="-609600" algn="just" eaLnBrk="0" hangingPunct="0">
              <a:spcBef>
                <a:spcPts val="450"/>
              </a:spcBef>
              <a:buClr>
                <a:srgbClr val="000000"/>
              </a:buClr>
              <a:buSzPct val="100000"/>
              <a:defRPr/>
            </a:pPr>
            <a:r>
              <a:rPr lang="it-IT" sz="1600" kern="0" dirty="0" smtClean="0">
                <a:solidFill>
                  <a:schemeClr val="accent1">
                    <a:lumMod val="50000"/>
                  </a:schemeClr>
                </a:solidFill>
                <a:latin typeface="+mn-lt"/>
              </a:rPr>
              <a:t>        Lo stoccaggio geologico del biossido di carbonio consiste nella iniezione in formazioni geologiche profonde o giacimenti esauriti di idrocarburi di CO</a:t>
            </a:r>
            <a:r>
              <a:rPr lang="it-IT" sz="1600" kern="0" baseline="-25000" dirty="0" smtClean="0">
                <a:solidFill>
                  <a:schemeClr val="accent1">
                    <a:lumMod val="50000"/>
                  </a:schemeClr>
                </a:solidFill>
                <a:latin typeface="+mn-lt"/>
              </a:rPr>
              <a:t>2</a:t>
            </a:r>
            <a:r>
              <a:rPr lang="it-IT" sz="1600" kern="0" dirty="0" smtClean="0">
                <a:solidFill>
                  <a:schemeClr val="accent1">
                    <a:lumMod val="50000"/>
                  </a:schemeClr>
                </a:solidFill>
                <a:latin typeface="+mn-lt"/>
              </a:rPr>
              <a:t> liquida ottenuta dalla cattura nei camini di emissione di centrali elettriche a combustibili fossili e da altri grandi impianti industriali (CCS)</a:t>
            </a:r>
          </a:p>
          <a:p>
            <a:pPr marL="609600" indent="-609600" algn="just" eaLnBrk="0" hangingPunct="0">
              <a:spcBef>
                <a:spcPts val="450"/>
              </a:spcBef>
              <a:buClr>
                <a:srgbClr val="000000"/>
              </a:buClr>
              <a:buSzPct val="100000"/>
              <a:defRPr/>
            </a:pPr>
            <a:endParaRPr lang="it-IT" sz="1600" kern="0" dirty="0" smtClean="0">
              <a:solidFill>
                <a:schemeClr val="accent1">
                  <a:lumMod val="50000"/>
                </a:schemeClr>
              </a:solidFill>
              <a:latin typeface="+mn-lt"/>
            </a:endParaRPr>
          </a:p>
          <a:p>
            <a:pPr marL="609600" indent="-609600" algn="just" eaLnBrk="0" hangingPunct="0">
              <a:spcBef>
                <a:spcPts val="450"/>
              </a:spcBef>
              <a:buClr>
                <a:srgbClr val="000000"/>
              </a:buClr>
              <a:buSzPct val="100000"/>
              <a:defRPr/>
            </a:pPr>
            <a:r>
              <a:rPr lang="it-IT" sz="1600" kern="0" dirty="0" smtClean="0">
                <a:solidFill>
                  <a:schemeClr val="accent1">
                    <a:lumMod val="50000"/>
                  </a:schemeClr>
                </a:solidFill>
                <a:latin typeface="+mn-lt"/>
              </a:rPr>
              <a:t>      Stime preliminari – riduzione del 20% delle emissioni di gas entro il 2020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fontScale="90000"/>
          </a:bodyPr>
          <a:lstStyle/>
          <a:p>
            <a:pPr algn="ctr" eaLnBrk="1" hangingPunct="1">
              <a:defRPr/>
            </a:pPr>
            <a:r>
              <a:rPr lang="it-IT" b="1" dirty="0" smtClean="0">
                <a:solidFill>
                  <a:schemeClr val="accent1">
                    <a:lumMod val="50000"/>
                  </a:schemeClr>
                </a:solidFill>
                <a:latin typeface="+mn-lt"/>
              </a:rPr>
              <a:t>Il contributo del sottosuolo</a:t>
            </a:r>
            <a:br>
              <a:rPr lang="it-IT" b="1" dirty="0" smtClean="0">
                <a:solidFill>
                  <a:schemeClr val="accent1">
                    <a:lumMod val="50000"/>
                  </a:schemeClr>
                </a:solidFill>
                <a:latin typeface="+mn-lt"/>
              </a:rPr>
            </a:br>
            <a:r>
              <a:rPr lang="it-IT" b="1" dirty="0" smtClean="0">
                <a:solidFill>
                  <a:schemeClr val="accent1">
                    <a:lumMod val="50000"/>
                  </a:schemeClr>
                </a:solidFill>
                <a:latin typeface="+mn-lt"/>
              </a:rPr>
              <a:t>Materie prime e minerali strategici</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18</a:t>
            </a:fld>
            <a:endParaRPr lang="it-IT" dirty="0">
              <a:solidFill>
                <a:srgbClr val="FFFFFF"/>
              </a:solidFill>
              <a:latin typeface="+mn-lt"/>
              <a:ea typeface="+mn-ea"/>
              <a:cs typeface="Arial Unicode MS" charset="0"/>
            </a:endParaRPr>
          </a:p>
        </p:txBody>
      </p:sp>
      <p:sp>
        <p:nvSpPr>
          <p:cNvPr id="5" name="Rectangle 2"/>
          <p:cNvSpPr txBox="1">
            <a:spLocks noChangeArrowheads="1"/>
          </p:cNvSpPr>
          <p:nvPr/>
        </p:nvSpPr>
        <p:spPr bwMode="auto">
          <a:xfrm>
            <a:off x="914400" y="1484784"/>
            <a:ext cx="5601816" cy="350912"/>
          </a:xfrm>
          <a:prstGeom prst="rect">
            <a:avLst/>
          </a:prstGeom>
          <a:noFill/>
          <a:ln w="9525">
            <a:noFill/>
            <a:round/>
            <a:headEnd/>
            <a:tailEnd/>
          </a:ln>
        </p:spPr>
        <p:txBody>
          <a:bodyPr vert="horz" wrap="square" lIns="0" tIns="0" rIns="90000" bIns="46800" numCol="1" anchor="b" anchorCtr="0" compatLnSpc="1">
            <a:prstTxWarp prst="textNoShape">
              <a:avLst/>
            </a:prstTxWarp>
          </a:bodyPr>
          <a:lstStyle/>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endParaRPr lang="it-IT" sz="1000" kern="0" noProof="0" dirty="0" smtClean="0">
              <a:solidFill>
                <a:srgbClr val="000000"/>
              </a:solidFill>
              <a:latin typeface="+mj-lt"/>
              <a:ea typeface="+mj-ea"/>
              <a:cs typeface="+mj-cs"/>
            </a:endParaRPr>
          </a:p>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endParaRPr kumimoji="0" lang="it-IT" sz="1000" b="0" i="0" u="none" strike="noStrike" kern="0" cap="none" spc="0" normalizeH="0" baseline="0" dirty="0" smtClean="0">
              <a:ln>
                <a:noFill/>
              </a:ln>
              <a:solidFill>
                <a:srgbClr val="000000"/>
              </a:solidFill>
              <a:effectLst/>
              <a:uLnTx/>
              <a:uFillTx/>
              <a:latin typeface="+mj-lt"/>
              <a:ea typeface="+mj-ea"/>
              <a:cs typeface="+mj-cs"/>
            </a:endParaRPr>
          </a:p>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endParaRPr kumimoji="0" lang="it-IT" sz="1000" b="0" i="0" u="none" strike="noStrike" kern="0" cap="none" spc="0" normalizeH="0" baseline="0" noProof="0" dirty="0">
              <a:ln>
                <a:noFill/>
              </a:ln>
              <a:solidFill>
                <a:srgbClr val="000000"/>
              </a:solidFill>
              <a:effectLst/>
              <a:uLnTx/>
              <a:uFillTx/>
              <a:latin typeface="+mj-lt"/>
              <a:ea typeface="+mj-ea"/>
              <a:cs typeface="+mj-cs"/>
            </a:endParaRPr>
          </a:p>
        </p:txBody>
      </p:sp>
      <p:sp>
        <p:nvSpPr>
          <p:cNvPr id="8" name="CasellaDiTesto 7"/>
          <p:cNvSpPr txBox="1"/>
          <p:nvPr/>
        </p:nvSpPr>
        <p:spPr>
          <a:xfrm>
            <a:off x="899592" y="1475487"/>
            <a:ext cx="7776864" cy="4185761"/>
          </a:xfrm>
          <a:prstGeom prst="rect">
            <a:avLst/>
          </a:prstGeom>
          <a:noFill/>
        </p:spPr>
        <p:txBody>
          <a:bodyPr wrap="square" rtlCol="0">
            <a:spAutoFit/>
          </a:bodyPr>
          <a:lstStyle/>
          <a:p>
            <a:r>
              <a:rPr lang="it-IT" sz="1400" dirty="0" smtClean="0">
                <a:solidFill>
                  <a:schemeClr val="accent1">
                    <a:lumMod val="50000"/>
                  </a:schemeClr>
                </a:solidFill>
                <a:latin typeface="+mn-lt"/>
              </a:rPr>
              <a:t>L’Unione Europea ha avviato una politica per lo sviluppo e la valorizzazione delle materie prime a livello comunitario:  2008 principi basilari all’interno della “</a:t>
            </a:r>
            <a:r>
              <a:rPr lang="it-IT" sz="1400" b="1" dirty="0" err="1" smtClean="0">
                <a:solidFill>
                  <a:schemeClr val="accent1">
                    <a:lumMod val="50000"/>
                  </a:schemeClr>
                </a:solidFill>
                <a:latin typeface="+mn-lt"/>
              </a:rPr>
              <a:t>Raw</a:t>
            </a:r>
            <a:r>
              <a:rPr lang="it-IT" sz="1400" b="1" dirty="0" smtClean="0">
                <a:solidFill>
                  <a:schemeClr val="accent1">
                    <a:lumMod val="50000"/>
                  </a:schemeClr>
                </a:solidFill>
                <a:latin typeface="+mn-lt"/>
              </a:rPr>
              <a:t> </a:t>
            </a:r>
            <a:r>
              <a:rPr lang="it-IT" sz="1400" b="1" dirty="0" err="1" smtClean="0">
                <a:solidFill>
                  <a:schemeClr val="accent1">
                    <a:lumMod val="50000"/>
                  </a:schemeClr>
                </a:solidFill>
                <a:latin typeface="+mn-lt"/>
              </a:rPr>
              <a:t>Materials</a:t>
            </a:r>
            <a:r>
              <a:rPr lang="it-IT" sz="1400" b="1" dirty="0" smtClean="0">
                <a:solidFill>
                  <a:schemeClr val="accent1">
                    <a:lumMod val="50000"/>
                  </a:schemeClr>
                </a:solidFill>
                <a:latin typeface="+mn-lt"/>
              </a:rPr>
              <a:t> </a:t>
            </a:r>
            <a:r>
              <a:rPr lang="it-IT" sz="1400" b="1" dirty="0" err="1" smtClean="0">
                <a:solidFill>
                  <a:schemeClr val="accent1">
                    <a:lumMod val="50000"/>
                  </a:schemeClr>
                </a:solidFill>
                <a:latin typeface="+mn-lt"/>
              </a:rPr>
              <a:t>Initiative</a:t>
            </a:r>
            <a:r>
              <a:rPr lang="it-IT" sz="1400" dirty="0" smtClean="0">
                <a:solidFill>
                  <a:schemeClr val="accent1">
                    <a:lumMod val="50000"/>
                  </a:schemeClr>
                </a:solidFill>
                <a:latin typeface="+mn-lt"/>
              </a:rPr>
              <a:t>”, per garantire la crescita degli Stati membri, rimuovere le distorsioni alla concorrenza e favorire uno sviluppo sostenibile del settore estrattivo.</a:t>
            </a:r>
          </a:p>
          <a:p>
            <a:endParaRPr lang="it-IT" sz="1400" dirty="0" smtClean="0">
              <a:solidFill>
                <a:schemeClr val="accent1">
                  <a:lumMod val="50000"/>
                </a:schemeClr>
              </a:solidFill>
              <a:latin typeface="+mn-lt"/>
            </a:endParaRPr>
          </a:p>
          <a:p>
            <a:r>
              <a:rPr lang="it-IT" sz="1400" dirty="0" smtClean="0">
                <a:solidFill>
                  <a:schemeClr val="accent1">
                    <a:lumMod val="50000"/>
                  </a:schemeClr>
                </a:solidFill>
                <a:latin typeface="+mn-lt"/>
              </a:rPr>
              <a:t>Identificazione dei minerali strategici o con particolari criticità per l’economia europea, su cui fondare un programma di interventi, a livello normativo, economico, ambientale e per la sicurezza degli approvvigionamenti. </a:t>
            </a:r>
          </a:p>
          <a:p>
            <a:r>
              <a:rPr lang="it-IT" sz="1400" dirty="0" smtClean="0">
                <a:solidFill>
                  <a:schemeClr val="accent1">
                    <a:lumMod val="50000"/>
                  </a:schemeClr>
                </a:solidFill>
                <a:latin typeface="+mn-lt"/>
              </a:rPr>
              <a:t>A livello nazionale occorrerà dare applicazione ai concetti e alle direttive europee e definire i minerali strategici o critici per la nostra economia, superando le differenze di classificazione ormai non più attuali.</a:t>
            </a:r>
          </a:p>
          <a:p>
            <a:endParaRPr lang="it-IT" sz="1400" dirty="0" smtClean="0">
              <a:solidFill>
                <a:schemeClr val="accent1">
                  <a:lumMod val="50000"/>
                </a:schemeClr>
              </a:solidFill>
              <a:latin typeface="+mn-lt"/>
            </a:endParaRPr>
          </a:p>
          <a:p>
            <a:r>
              <a:rPr lang="it-IT" sz="1400" b="1" dirty="0" smtClean="0">
                <a:solidFill>
                  <a:schemeClr val="accent1">
                    <a:lumMod val="50000"/>
                  </a:schemeClr>
                </a:solidFill>
                <a:latin typeface="+mn-lt"/>
              </a:rPr>
              <a:t>Obiettivo</a:t>
            </a:r>
          </a:p>
          <a:p>
            <a:r>
              <a:rPr lang="it-IT" sz="1400" dirty="0" smtClean="0">
                <a:solidFill>
                  <a:schemeClr val="accent1">
                    <a:lumMod val="50000"/>
                  </a:schemeClr>
                </a:solidFill>
                <a:latin typeface="+mn-lt"/>
              </a:rPr>
              <a:t>Predisporre un elenco di materie prime di interesse prioritario per il paese, in relazione alle specifiche problematiche nazionali di tipo produttivo ed ambientale, accompagnato da proposte normative per la ridefinizione dei principi generali di una legge mineraria e per una politica mineraria nazionale.</a:t>
            </a:r>
          </a:p>
          <a:p>
            <a:endParaRPr lang="it-IT" sz="1400" dirty="0" smtClean="0">
              <a:solidFill>
                <a:schemeClr val="accent1">
                  <a:lumMod val="50000"/>
                </a:schemeClr>
              </a:solidFill>
              <a:latin typeface="+mn-lt"/>
            </a:endParaRPr>
          </a:p>
          <a:p>
            <a:endParaRPr lang="it-IT" sz="1400" dirty="0">
              <a:solidFill>
                <a:schemeClr val="accent1">
                  <a:lumMod val="50000"/>
                </a:schemeClr>
              </a:solidFill>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a:spLocks noGrp="1"/>
          </p:cNvSpPr>
          <p:nvPr>
            <p:ph type="ctrTitle"/>
          </p:nvPr>
        </p:nvSpPr>
        <p:spPr>
          <a:xfrm>
            <a:off x="3275856" y="116632"/>
            <a:ext cx="5760640" cy="530969"/>
          </a:xfrm>
        </p:spPr>
        <p:txBody>
          <a:bodyPr>
            <a:normAutofit/>
          </a:bodyPr>
          <a:lstStyle/>
          <a:p>
            <a:pPr algn="ctr" eaLnBrk="1" hangingPunct="1">
              <a:defRPr/>
            </a:pPr>
            <a:r>
              <a:rPr lang="it-IT" b="1" dirty="0" smtClean="0">
                <a:solidFill>
                  <a:schemeClr val="accent1">
                    <a:lumMod val="50000"/>
                  </a:schemeClr>
                </a:solidFill>
                <a:latin typeface="+mn-lt"/>
              </a:rPr>
              <a:t>Conclusioni</a:t>
            </a:r>
            <a:endParaRPr lang="it-IT" b="1" dirty="0">
              <a:solidFill>
                <a:schemeClr val="accent1">
                  <a:lumMod val="50000"/>
                </a:schemeClr>
              </a:solidFill>
              <a:latin typeface="+mn-lt"/>
            </a:endParaRPr>
          </a:p>
        </p:txBody>
      </p:sp>
      <p:sp>
        <p:nvSpPr>
          <p:cNvPr id="3" name="Segnaposto numero diapositiva 3"/>
          <p:cNvSpPr txBox="1">
            <a:spLocks/>
          </p:cNvSpPr>
          <p:nvPr/>
        </p:nvSpPr>
        <p:spPr bwMode="auto">
          <a:xfrm>
            <a:off x="84138" y="6237288"/>
            <a:ext cx="582612" cy="488950"/>
          </a:xfrm>
          <a:prstGeom prst="rect">
            <a:avLst/>
          </a:prstGeom>
          <a:noFill/>
          <a:ln w="9525">
            <a:noFill/>
            <a:round/>
            <a:headEnd/>
            <a:tailEnd/>
          </a:ln>
          <a:effectLst/>
        </p:spPr>
        <p:txBody>
          <a:bodyPr lIns="90000" tIns="46800" rIns="90000" bIns="46800"/>
          <a:lstStyle/>
          <a:p>
            <a:pPr>
              <a:buSzPct val="100000"/>
              <a:tabLst>
                <a:tab pos="723900" algn="l"/>
                <a:tab pos="1447800" algn="l"/>
              </a:tabLst>
              <a:defRPr/>
            </a:pPr>
            <a:fld id="{3BCD972D-8649-458A-8F6F-722D6A8A6220}" type="slidenum">
              <a:rPr lang="it-IT">
                <a:solidFill>
                  <a:srgbClr val="FFFFFF"/>
                </a:solidFill>
                <a:latin typeface="+mn-lt"/>
                <a:ea typeface="+mn-ea"/>
                <a:cs typeface="Arial Unicode MS" charset="0"/>
              </a:rPr>
              <a:pPr>
                <a:buSzPct val="100000"/>
                <a:tabLst>
                  <a:tab pos="723900" algn="l"/>
                  <a:tab pos="1447800" algn="l"/>
                </a:tabLst>
                <a:defRPr/>
              </a:pPr>
              <a:t>19</a:t>
            </a:fld>
            <a:endParaRPr lang="it-IT" dirty="0">
              <a:solidFill>
                <a:srgbClr val="FFFFFF"/>
              </a:solidFill>
              <a:latin typeface="+mn-lt"/>
              <a:ea typeface="+mn-ea"/>
              <a:cs typeface="Arial Unicode MS" charset="0"/>
            </a:endParaRPr>
          </a:p>
        </p:txBody>
      </p:sp>
      <p:sp>
        <p:nvSpPr>
          <p:cNvPr id="5" name="Rectangle 2"/>
          <p:cNvSpPr txBox="1">
            <a:spLocks noChangeArrowheads="1"/>
          </p:cNvSpPr>
          <p:nvPr/>
        </p:nvSpPr>
        <p:spPr bwMode="auto">
          <a:xfrm>
            <a:off x="914400" y="1484784"/>
            <a:ext cx="5601816" cy="350912"/>
          </a:xfrm>
          <a:prstGeom prst="rect">
            <a:avLst/>
          </a:prstGeom>
          <a:noFill/>
          <a:ln w="9525">
            <a:noFill/>
            <a:round/>
            <a:headEnd/>
            <a:tailEnd/>
          </a:ln>
        </p:spPr>
        <p:txBody>
          <a:bodyPr vert="horz" wrap="square" lIns="0" tIns="0" rIns="90000" bIns="46800" numCol="1" anchor="b" anchorCtr="0" compatLnSpc="1">
            <a:prstTxWarp prst="textNoShape">
              <a:avLst/>
            </a:prstTxWarp>
          </a:bodyPr>
          <a:lstStyle/>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endParaRPr lang="it-IT" sz="1000" kern="0" noProof="0" dirty="0" smtClean="0">
              <a:solidFill>
                <a:srgbClr val="000000"/>
              </a:solidFill>
              <a:latin typeface="+mj-lt"/>
              <a:ea typeface="+mj-ea"/>
              <a:cs typeface="+mj-cs"/>
            </a:endParaRPr>
          </a:p>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endParaRPr kumimoji="0" lang="it-IT" sz="1000" b="0" i="0" u="none" strike="noStrike" kern="0" cap="none" spc="0" normalizeH="0" baseline="0" dirty="0" smtClean="0">
              <a:ln>
                <a:noFill/>
              </a:ln>
              <a:solidFill>
                <a:srgbClr val="000000"/>
              </a:solidFill>
              <a:effectLst/>
              <a:uLnTx/>
              <a:uFillTx/>
              <a:latin typeface="+mj-lt"/>
              <a:ea typeface="+mj-ea"/>
              <a:cs typeface="+mj-cs"/>
            </a:endParaRPr>
          </a:p>
          <a:p>
            <a:pPr marL="0" marR="0" lvl="0" indent="0" algn="l" defTabSz="449263" rtl="0" eaLnBrk="0" fontAlgn="base" latinLnBrk="0" hangingPunct="0">
              <a:lnSpc>
                <a:spcPct val="100000"/>
              </a:lnSpc>
              <a:spcBef>
                <a:spcPct val="0"/>
              </a:spcBef>
              <a:spcAft>
                <a:spcPct val="0"/>
              </a:spcAft>
              <a:buClr>
                <a:srgbClr val="000000"/>
              </a:buClr>
              <a:buSzPct val="100000"/>
              <a:buFont typeface="Times New Roman" pitchFamily="18" charset="0"/>
              <a:buNone/>
              <a:tabLst/>
              <a:defRPr/>
            </a:pPr>
            <a:endParaRPr kumimoji="0" lang="it-IT" sz="1000" b="0" i="0" u="none" strike="noStrike" kern="0" cap="none" spc="0" normalizeH="0" baseline="0" noProof="0" dirty="0">
              <a:ln>
                <a:noFill/>
              </a:ln>
              <a:solidFill>
                <a:srgbClr val="000000"/>
              </a:solidFill>
              <a:effectLst/>
              <a:uLnTx/>
              <a:uFillTx/>
              <a:latin typeface="+mj-lt"/>
              <a:ea typeface="+mj-ea"/>
              <a:cs typeface="+mj-cs"/>
            </a:endParaRPr>
          </a:p>
        </p:txBody>
      </p:sp>
      <p:sp>
        <p:nvSpPr>
          <p:cNvPr id="8" name="CasellaDiTesto 7"/>
          <p:cNvSpPr txBox="1"/>
          <p:nvPr/>
        </p:nvSpPr>
        <p:spPr>
          <a:xfrm>
            <a:off x="1475656" y="1772816"/>
            <a:ext cx="7776864" cy="2031325"/>
          </a:xfrm>
          <a:prstGeom prst="rect">
            <a:avLst/>
          </a:prstGeom>
          <a:noFill/>
        </p:spPr>
        <p:txBody>
          <a:bodyPr wrap="square" rtlCol="0">
            <a:spAutoFit/>
          </a:bodyPr>
          <a:lstStyle/>
          <a:p>
            <a:r>
              <a:rPr lang="it-IT" sz="1400" dirty="0" smtClean="0">
                <a:solidFill>
                  <a:schemeClr val="accent1">
                    <a:lumMod val="50000"/>
                  </a:schemeClr>
                </a:solidFill>
                <a:latin typeface="+mn-lt"/>
              </a:rPr>
              <a:t>Risorse petrolifere del pianeta: 	160 anni </a:t>
            </a:r>
          </a:p>
          <a:p>
            <a:endParaRPr lang="it-IT" sz="1400" dirty="0" smtClean="0">
              <a:solidFill>
                <a:schemeClr val="accent1">
                  <a:lumMod val="50000"/>
                </a:schemeClr>
              </a:solidFill>
              <a:latin typeface="+mn-lt"/>
            </a:endParaRPr>
          </a:p>
          <a:p>
            <a:r>
              <a:rPr lang="it-IT" sz="1400" dirty="0" smtClean="0">
                <a:solidFill>
                  <a:schemeClr val="accent1">
                    <a:lumMod val="50000"/>
                  </a:schemeClr>
                </a:solidFill>
                <a:latin typeface="+mn-lt"/>
              </a:rPr>
              <a:t>Carbone:					  	500 anni</a:t>
            </a:r>
          </a:p>
          <a:p>
            <a:endParaRPr lang="it-IT" sz="1400" dirty="0" smtClean="0">
              <a:solidFill>
                <a:schemeClr val="accent1">
                  <a:lumMod val="50000"/>
                </a:schemeClr>
              </a:solidFill>
              <a:latin typeface="+mn-lt"/>
            </a:endParaRPr>
          </a:p>
          <a:p>
            <a:r>
              <a:rPr lang="it-IT" sz="1400" dirty="0" smtClean="0">
                <a:solidFill>
                  <a:schemeClr val="accent1">
                    <a:lumMod val="50000"/>
                  </a:schemeClr>
                </a:solidFill>
                <a:latin typeface="+mn-lt"/>
              </a:rPr>
              <a:t>Gas:							240 anni</a:t>
            </a:r>
          </a:p>
          <a:p>
            <a:endParaRPr lang="it-IT" sz="1400" dirty="0" smtClean="0">
              <a:solidFill>
                <a:schemeClr val="accent1">
                  <a:lumMod val="50000"/>
                </a:schemeClr>
              </a:solidFill>
              <a:latin typeface="+mn-lt"/>
            </a:endParaRPr>
          </a:p>
          <a:p>
            <a:r>
              <a:rPr lang="it-IT" sz="1400" dirty="0" smtClean="0">
                <a:solidFill>
                  <a:schemeClr val="accent1">
                    <a:lumMod val="50000"/>
                  </a:schemeClr>
                </a:solidFill>
                <a:latin typeface="+mn-lt"/>
              </a:rPr>
              <a:t>Le energie rinnovabili (solare, eolica, idroelettrica, biocarburanti, biomasse) cresceranno  ma non a sufficienza ~ 2.6%/anno</a:t>
            </a:r>
          </a:p>
          <a:p>
            <a:endParaRPr lang="it-IT" sz="1400" dirty="0">
              <a:solidFill>
                <a:schemeClr val="accent1">
                  <a:lumMod val="50000"/>
                </a:schemeClr>
              </a:solidFill>
              <a:latin typeface="+mn-lt"/>
            </a:endParaRPr>
          </a:p>
        </p:txBody>
      </p:sp>
    </p:spTree>
  </p:cSld>
  <p:clrMapOvr>
    <a:masterClrMapping/>
  </p:clrMapOvr>
</p:sld>
</file>

<file path=ppt/theme/theme1.xml><?xml version="1.0" encoding="utf-8"?>
<a:theme xmlns:a="http://schemas.openxmlformats.org/drawingml/2006/main" name="Tema1">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Verdana"/>
        <a:ea typeface="SimSun"/>
        <a:cs typeface="SimSun"/>
      </a:majorFont>
      <a:minorFont>
        <a:latin typeface="Verdana"/>
        <a:ea typeface="SimSun"/>
        <a:cs typeface="SimSu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Verdana"/>
        <a:ea typeface="SimSun"/>
        <a:cs typeface="SimSun"/>
      </a:majorFont>
      <a:minorFont>
        <a:latin typeface="Verdana"/>
        <a:ea typeface="SimSun"/>
        <a:cs typeface="SimSu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Tema1</Template>
  <TotalTime>1680</TotalTime>
  <Words>1637</Words>
  <Application>Microsoft Office PowerPoint</Application>
  <PresentationFormat>Presentazione su schermo (4:3)</PresentationFormat>
  <Paragraphs>282</Paragraphs>
  <Slides>19</Slides>
  <Notes>18</Notes>
  <HiddenSlides>0</HiddenSlides>
  <MMClips>0</MMClips>
  <ScaleCrop>false</ScaleCrop>
  <HeadingPairs>
    <vt:vector size="6" baseType="variant">
      <vt:variant>
        <vt:lpstr>Tema</vt:lpstr>
      </vt:variant>
      <vt:variant>
        <vt:i4>2</vt:i4>
      </vt:variant>
      <vt:variant>
        <vt:lpstr>Server OLE incorporati</vt:lpstr>
      </vt:variant>
      <vt:variant>
        <vt:i4>1</vt:i4>
      </vt:variant>
      <vt:variant>
        <vt:lpstr>Titoli diapositive</vt:lpstr>
      </vt:variant>
      <vt:variant>
        <vt:i4>19</vt:i4>
      </vt:variant>
    </vt:vector>
  </HeadingPairs>
  <TitlesOfParts>
    <vt:vector size="22" baseType="lpstr">
      <vt:lpstr>Tema1</vt:lpstr>
      <vt:lpstr>4_Tema di Office</vt:lpstr>
      <vt:lpstr>Immagine bitmap</vt:lpstr>
      <vt:lpstr>Diapositiva 1</vt:lpstr>
      <vt:lpstr>Diapositiva 2</vt:lpstr>
      <vt:lpstr>Diapositiva 3</vt:lpstr>
      <vt:lpstr>Diapositiva 4</vt:lpstr>
      <vt:lpstr>Gli idrocarburi nazionali Situazione Titoli</vt:lpstr>
      <vt:lpstr>Gli idrocarburi nazionali Situazione Titoli vigenti</vt:lpstr>
      <vt:lpstr>La strategia energetica nazionale (SEN)</vt:lpstr>
      <vt:lpstr>Mercato del gas naturale in Italia  Immissioni in rete nel 2010</vt:lpstr>
      <vt:lpstr>Attività estrattiva mineraria  in Italia</vt:lpstr>
      <vt:lpstr>Gli idrocarburi nazionali</vt:lpstr>
      <vt:lpstr>Gli idrocarburi nazionali Produzioni </vt:lpstr>
      <vt:lpstr>Gli idrocarburi nazionali Riserve al 31/12/2010</vt:lpstr>
      <vt:lpstr>Gli idrocarburi nazionali Gettito Royalties</vt:lpstr>
      <vt:lpstr>Gli idrocarburi nazionali</vt:lpstr>
      <vt:lpstr>Il contributo del sottosuolo Geotermia</vt:lpstr>
      <vt:lpstr>Il contributo del sottosuolo Stoccaggio di gas naturale</vt:lpstr>
      <vt:lpstr>Il contributo del sottosuolo CCS</vt:lpstr>
      <vt:lpstr>Il contributo del sottosuolo Materie prime e minerali strategici</vt:lpstr>
      <vt:lpstr>Conclusioni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Xp Professional Sp2b Italiano</dc:creator>
  <cp:lastModifiedBy> </cp:lastModifiedBy>
  <cp:revision>529</cp:revision>
  <dcterms:created xsi:type="dcterms:W3CDTF">2011-02-28T08:22:12Z</dcterms:created>
  <dcterms:modified xsi:type="dcterms:W3CDTF">2011-05-05T09:15:31Z</dcterms:modified>
</cp:coreProperties>
</file>