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72" r:id="rId2"/>
    <p:sldId id="256" r:id="rId3"/>
    <p:sldId id="257" r:id="rId4"/>
    <p:sldId id="258" r:id="rId5"/>
    <p:sldId id="260" r:id="rId6"/>
    <p:sldId id="261" r:id="rId7"/>
    <p:sldId id="263" r:id="rId8"/>
    <p:sldId id="265" r:id="rId9"/>
    <p:sldId id="269" r:id="rId10"/>
    <p:sldId id="273" r:id="rId11"/>
  </p:sldIdLst>
  <p:sldSz cx="9144000" cy="6858000" type="screen4x3"/>
  <p:notesSz cx="6797675" cy="9928225"/>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595" autoAdjust="0"/>
  </p:normalViewPr>
  <p:slideViewPr>
    <p:cSldViewPr>
      <p:cViewPr varScale="1">
        <p:scale>
          <a:sx n="69" d="100"/>
          <a:sy n="69" d="100"/>
        </p:scale>
        <p:origin x="-1404"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0EAF77FC-1A46-4D05-ABA3-AA4C61BB0AC7}" type="datetimeFigureOut">
              <a:rPr lang="it-IT" smtClean="0"/>
              <a:t>28/03/2012</a:t>
            </a:fld>
            <a:endParaRPr lang="it-IT"/>
          </a:p>
        </p:txBody>
      </p:sp>
      <p:sp>
        <p:nvSpPr>
          <p:cNvPr id="4" name="Segnaposto immagine diapositiva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63A5633F-836F-4ACA-B4BD-E4DBB55A1968}" type="slidenum">
              <a:rPr lang="it-IT" smtClean="0"/>
              <a:t>‹N›</a:t>
            </a:fld>
            <a:endParaRPr lang="it-IT"/>
          </a:p>
        </p:txBody>
      </p:sp>
    </p:spTree>
    <p:extLst>
      <p:ext uri="{BB962C8B-B14F-4D97-AF65-F5344CB8AC3E}">
        <p14:creationId xmlns:p14="http://schemas.microsoft.com/office/powerpoint/2010/main" val="1077268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E1814C5-59C8-4BE8-899A-EEC818FB8117}" type="datetimeFigureOut">
              <a:rPr lang="it-IT" smtClean="0"/>
              <a:t>28/03/2012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6DBC304-CA6F-4F6E-8421-0B86240A5B8C}" type="slidenum">
              <a:rPr lang="it-IT" smtClean="0"/>
              <a:t>‹N›</a:t>
            </a:fld>
            <a:endParaRPr lang="it-IT"/>
          </a:p>
        </p:txBody>
      </p:sp>
    </p:spTree>
    <p:extLst>
      <p:ext uri="{BB962C8B-B14F-4D97-AF65-F5344CB8AC3E}">
        <p14:creationId xmlns:p14="http://schemas.microsoft.com/office/powerpoint/2010/main" val="1204992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E1814C5-59C8-4BE8-899A-EEC818FB8117}" type="datetimeFigureOut">
              <a:rPr lang="it-IT" smtClean="0"/>
              <a:t>28/03/2012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6DBC304-CA6F-4F6E-8421-0B86240A5B8C}" type="slidenum">
              <a:rPr lang="it-IT" smtClean="0"/>
              <a:t>‹N›</a:t>
            </a:fld>
            <a:endParaRPr lang="it-IT"/>
          </a:p>
        </p:txBody>
      </p:sp>
    </p:spTree>
    <p:extLst>
      <p:ext uri="{BB962C8B-B14F-4D97-AF65-F5344CB8AC3E}">
        <p14:creationId xmlns:p14="http://schemas.microsoft.com/office/powerpoint/2010/main" val="2968158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E1814C5-59C8-4BE8-899A-EEC818FB8117}" type="datetimeFigureOut">
              <a:rPr lang="it-IT" smtClean="0"/>
              <a:t>28/03/2012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6DBC304-CA6F-4F6E-8421-0B86240A5B8C}" type="slidenum">
              <a:rPr lang="it-IT" smtClean="0"/>
              <a:t>‹N›</a:t>
            </a:fld>
            <a:endParaRPr lang="it-IT"/>
          </a:p>
        </p:txBody>
      </p:sp>
    </p:spTree>
    <p:extLst>
      <p:ext uri="{BB962C8B-B14F-4D97-AF65-F5344CB8AC3E}">
        <p14:creationId xmlns:p14="http://schemas.microsoft.com/office/powerpoint/2010/main" val="3308518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E1814C5-59C8-4BE8-899A-EEC818FB8117}" type="datetimeFigureOut">
              <a:rPr lang="it-IT" smtClean="0"/>
              <a:t>28/03/2012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6DBC304-CA6F-4F6E-8421-0B86240A5B8C}" type="slidenum">
              <a:rPr lang="it-IT" smtClean="0"/>
              <a:t>‹N›</a:t>
            </a:fld>
            <a:endParaRPr lang="it-IT"/>
          </a:p>
        </p:txBody>
      </p:sp>
    </p:spTree>
    <p:extLst>
      <p:ext uri="{BB962C8B-B14F-4D97-AF65-F5344CB8AC3E}">
        <p14:creationId xmlns:p14="http://schemas.microsoft.com/office/powerpoint/2010/main" val="2667262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E1814C5-59C8-4BE8-899A-EEC818FB8117}" type="datetimeFigureOut">
              <a:rPr lang="it-IT" smtClean="0"/>
              <a:t>28/03/2012</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6DBC304-CA6F-4F6E-8421-0B86240A5B8C}" type="slidenum">
              <a:rPr lang="it-IT" smtClean="0"/>
              <a:t>‹N›</a:t>
            </a:fld>
            <a:endParaRPr lang="it-IT"/>
          </a:p>
        </p:txBody>
      </p:sp>
    </p:spTree>
    <p:extLst>
      <p:ext uri="{BB962C8B-B14F-4D97-AF65-F5344CB8AC3E}">
        <p14:creationId xmlns:p14="http://schemas.microsoft.com/office/powerpoint/2010/main" val="1912328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E1814C5-59C8-4BE8-899A-EEC818FB8117}" type="datetimeFigureOut">
              <a:rPr lang="it-IT" smtClean="0"/>
              <a:t>28/03/2012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6DBC304-CA6F-4F6E-8421-0B86240A5B8C}" type="slidenum">
              <a:rPr lang="it-IT" smtClean="0"/>
              <a:t>‹N›</a:t>
            </a:fld>
            <a:endParaRPr lang="it-IT"/>
          </a:p>
        </p:txBody>
      </p:sp>
    </p:spTree>
    <p:extLst>
      <p:ext uri="{BB962C8B-B14F-4D97-AF65-F5344CB8AC3E}">
        <p14:creationId xmlns:p14="http://schemas.microsoft.com/office/powerpoint/2010/main" val="327306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E1814C5-59C8-4BE8-899A-EEC818FB8117}" type="datetimeFigureOut">
              <a:rPr lang="it-IT" smtClean="0"/>
              <a:t>28/03/2012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6DBC304-CA6F-4F6E-8421-0B86240A5B8C}" type="slidenum">
              <a:rPr lang="it-IT" smtClean="0"/>
              <a:t>‹N›</a:t>
            </a:fld>
            <a:endParaRPr lang="it-IT"/>
          </a:p>
        </p:txBody>
      </p:sp>
    </p:spTree>
    <p:extLst>
      <p:ext uri="{BB962C8B-B14F-4D97-AF65-F5344CB8AC3E}">
        <p14:creationId xmlns:p14="http://schemas.microsoft.com/office/powerpoint/2010/main" val="316625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E1814C5-59C8-4BE8-899A-EEC818FB8117}" type="datetimeFigureOut">
              <a:rPr lang="it-IT" smtClean="0"/>
              <a:t>28/03/2012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6DBC304-CA6F-4F6E-8421-0B86240A5B8C}" type="slidenum">
              <a:rPr lang="it-IT" smtClean="0"/>
              <a:t>‹N›</a:t>
            </a:fld>
            <a:endParaRPr lang="it-IT"/>
          </a:p>
        </p:txBody>
      </p:sp>
    </p:spTree>
    <p:extLst>
      <p:ext uri="{BB962C8B-B14F-4D97-AF65-F5344CB8AC3E}">
        <p14:creationId xmlns:p14="http://schemas.microsoft.com/office/powerpoint/2010/main" val="1468110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E1814C5-59C8-4BE8-899A-EEC818FB8117}" type="datetimeFigureOut">
              <a:rPr lang="it-IT" smtClean="0"/>
              <a:t>28/03/2012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6DBC304-CA6F-4F6E-8421-0B86240A5B8C}" type="slidenum">
              <a:rPr lang="it-IT" smtClean="0"/>
              <a:t>‹N›</a:t>
            </a:fld>
            <a:endParaRPr lang="it-IT"/>
          </a:p>
        </p:txBody>
      </p:sp>
    </p:spTree>
    <p:extLst>
      <p:ext uri="{BB962C8B-B14F-4D97-AF65-F5344CB8AC3E}">
        <p14:creationId xmlns:p14="http://schemas.microsoft.com/office/powerpoint/2010/main" val="1398035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E1814C5-59C8-4BE8-899A-EEC818FB8117}" type="datetimeFigureOut">
              <a:rPr lang="it-IT" smtClean="0"/>
              <a:t>28/03/2012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6DBC304-CA6F-4F6E-8421-0B86240A5B8C}" type="slidenum">
              <a:rPr lang="it-IT" smtClean="0"/>
              <a:t>‹N›</a:t>
            </a:fld>
            <a:endParaRPr lang="it-IT"/>
          </a:p>
        </p:txBody>
      </p:sp>
    </p:spTree>
    <p:extLst>
      <p:ext uri="{BB962C8B-B14F-4D97-AF65-F5344CB8AC3E}">
        <p14:creationId xmlns:p14="http://schemas.microsoft.com/office/powerpoint/2010/main" val="2312499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E1814C5-59C8-4BE8-899A-EEC818FB8117}" type="datetimeFigureOut">
              <a:rPr lang="it-IT" smtClean="0"/>
              <a:t>28/03/2012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6DBC304-CA6F-4F6E-8421-0B86240A5B8C}" type="slidenum">
              <a:rPr lang="it-IT" smtClean="0"/>
              <a:t>‹N›</a:t>
            </a:fld>
            <a:endParaRPr lang="it-IT"/>
          </a:p>
        </p:txBody>
      </p:sp>
    </p:spTree>
    <p:extLst>
      <p:ext uri="{BB962C8B-B14F-4D97-AF65-F5344CB8AC3E}">
        <p14:creationId xmlns:p14="http://schemas.microsoft.com/office/powerpoint/2010/main" val="33691933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457200" y="274638"/>
            <a:ext cx="8229600" cy="58515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3" name="Segnaposto data 2"/>
          <p:cNvSpPr>
            <a:spLocks noGrp="1"/>
          </p:cNvSpPr>
          <p:nvPr>
            <p:ph type="dt" sz="half" idx="10"/>
          </p:nvPr>
        </p:nvSpPr>
        <p:spPr>
          <a:xfrm>
            <a:off x="457200" y="6245225"/>
            <a:ext cx="2133600" cy="476250"/>
          </a:xfrm>
        </p:spPr>
        <p:txBody>
          <a:bodyPr/>
          <a:lstStyle>
            <a:lvl1pPr>
              <a:defRPr/>
            </a:lvl1pPr>
          </a:lstStyle>
          <a:p>
            <a:endParaRPr lang="it-IT"/>
          </a:p>
        </p:txBody>
      </p:sp>
      <p:sp>
        <p:nvSpPr>
          <p:cNvPr id="4" name="Segnaposto piè di pagina 3"/>
          <p:cNvSpPr>
            <a:spLocks noGrp="1"/>
          </p:cNvSpPr>
          <p:nvPr>
            <p:ph type="ftr" sz="quarter" idx="11"/>
          </p:nvPr>
        </p:nvSpPr>
        <p:spPr>
          <a:xfrm>
            <a:off x="3124200" y="6245225"/>
            <a:ext cx="2895600" cy="476250"/>
          </a:xfrm>
        </p:spPr>
        <p:txBody>
          <a:bodyPr/>
          <a:lstStyle>
            <a:lvl1pPr>
              <a:defRPr/>
            </a:lvl1pPr>
          </a:lstStyle>
          <a:p>
            <a:endParaRPr lang="it-IT"/>
          </a:p>
        </p:txBody>
      </p:sp>
      <p:sp>
        <p:nvSpPr>
          <p:cNvPr id="5" name="Segnaposto numero diapositiva 4"/>
          <p:cNvSpPr>
            <a:spLocks noGrp="1"/>
          </p:cNvSpPr>
          <p:nvPr>
            <p:ph type="sldNum" sz="quarter" idx="12"/>
          </p:nvPr>
        </p:nvSpPr>
        <p:spPr>
          <a:xfrm>
            <a:off x="6553200" y="6245225"/>
            <a:ext cx="2133600" cy="476250"/>
          </a:xfrm>
        </p:spPr>
        <p:txBody>
          <a:bodyPr/>
          <a:lstStyle>
            <a:lvl1pPr>
              <a:defRPr/>
            </a:lvl1pPr>
          </a:lstStyle>
          <a:p>
            <a:fld id="{70812C33-6C20-4098-B031-BF8F9FC9BE7A}" type="slidenum">
              <a:rPr lang="it-IT"/>
              <a:pPr/>
              <a:t>‹N›</a:t>
            </a:fld>
            <a:endParaRPr lang="it-IT"/>
          </a:p>
        </p:txBody>
      </p:sp>
    </p:spTree>
    <p:extLst>
      <p:ext uri="{BB962C8B-B14F-4D97-AF65-F5344CB8AC3E}">
        <p14:creationId xmlns:p14="http://schemas.microsoft.com/office/powerpoint/2010/main" val="3976758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1814C5-59C8-4BE8-899A-EEC818FB8117}" type="datetimeFigureOut">
              <a:rPr lang="it-IT" smtClean="0"/>
              <a:t>28/03/2012</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DBC304-CA6F-4F6E-8421-0B86240A5B8C}" type="slidenum">
              <a:rPr lang="it-IT" smtClean="0"/>
              <a:t>‹N›</a:t>
            </a:fld>
            <a:endParaRPr lang="it-IT"/>
          </a:p>
        </p:txBody>
      </p:sp>
    </p:spTree>
    <p:extLst>
      <p:ext uri="{BB962C8B-B14F-4D97-AF65-F5344CB8AC3E}">
        <p14:creationId xmlns:p14="http://schemas.microsoft.com/office/powerpoint/2010/main" val="1625856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it.wikipedia.org/wiki/Terra" TargetMode="External"/><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hyperlink" Target="http://it.wikipedia.org/wiki/Acque_sotterranee" TargetMode="External"/><Relationship Id="rId13" Type="http://schemas.openxmlformats.org/officeDocument/2006/relationships/hyperlink" Target="http://it.wikipedia.org/wiki/Infiltrazione_(idrologia)" TargetMode="External"/><Relationship Id="rId3" Type="http://schemas.openxmlformats.org/officeDocument/2006/relationships/hyperlink" Target="http://it.wikipedia.org/wiki/Idrosfera" TargetMode="External"/><Relationship Id="rId7" Type="http://schemas.openxmlformats.org/officeDocument/2006/relationships/hyperlink" Target="http://it.wikipedia.org/wiki/Acque_superficiali" TargetMode="External"/><Relationship Id="rId12" Type="http://schemas.openxmlformats.org/officeDocument/2006/relationships/hyperlink" Target="http://it.wikipedia.org/wiki/Precipitazione_(meteorologia)" TargetMode="Externa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hyperlink" Target="http://it.wikipedia.org/wiki/Terra" TargetMode="External"/><Relationship Id="rId11" Type="http://schemas.openxmlformats.org/officeDocument/2006/relationships/hyperlink" Target="http://it.wikipedia.org/wiki/Condensazione" TargetMode="External"/><Relationship Id="rId5" Type="http://schemas.openxmlformats.org/officeDocument/2006/relationships/hyperlink" Target="http://it.wikipedia.org/wiki/Atmosfera" TargetMode="External"/><Relationship Id="rId10" Type="http://schemas.openxmlformats.org/officeDocument/2006/relationships/hyperlink" Target="http://it.wikipedia.org/wiki/Evaporazione" TargetMode="External"/><Relationship Id="rId4" Type="http://schemas.openxmlformats.org/officeDocument/2006/relationships/hyperlink" Target="http://it.wikipedia.org/wiki/Acqua" TargetMode="External"/><Relationship Id="rId9" Type="http://schemas.openxmlformats.org/officeDocument/2006/relationships/hyperlink" Target="http://it.wikipedia.org/wiki/Organismo" TargetMode="External"/><Relationship Id="rId14" Type="http://schemas.openxmlformats.org/officeDocument/2006/relationships/hyperlink" Target="http://ga.water.usgs.gov/edu/watercycleitalian.html"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http://it.wikipedia.org/wiki/Ecosistema" TargetMode="External"/><Relationship Id="rId7" Type="http://schemas.openxmlformats.org/officeDocument/2006/relationships/hyperlink" Target="http://it.wikipedia.org/wiki/Ecologia" TargetMode="Externa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hyperlink" Target="http://it.wikipedia.org/wiki/Salute" TargetMode="External"/><Relationship Id="rId5" Type="http://schemas.openxmlformats.org/officeDocument/2006/relationships/hyperlink" Target="http://it.wikipedia.org/w/index.php?title=Sistemi_idrici&amp;action=edit&amp;redlink=1" TargetMode="External"/><Relationship Id="rId4" Type="http://schemas.openxmlformats.org/officeDocument/2006/relationships/hyperlink" Target="http://it.wikipedia.org/wiki/Acqua"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it.wikipedia.org/wiki/Agricoltura" TargetMode="External"/><Relationship Id="rId2" Type="http://schemas.openxmlformats.org/officeDocument/2006/relationships/hyperlink" Target="http://it.wikipedia.org/wiki/Industria" TargetMode="External"/><Relationship Id="rId1" Type="http://schemas.openxmlformats.org/officeDocument/2006/relationships/slideLayout" Target="../slideLayouts/slideLayout7.xml"/><Relationship Id="rId5" Type="http://schemas.openxmlformats.org/officeDocument/2006/relationships/hyperlink" Target="http://it.wikipedia.org/wiki/Sostanza_chimica" TargetMode="External"/><Relationship Id="rId4" Type="http://schemas.openxmlformats.org/officeDocument/2006/relationships/hyperlink" Target="http://it.wikipedia.org/wiki/Zootecni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000201" y="116632"/>
            <a:ext cx="6696744" cy="44490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Rettangolo 2"/>
          <p:cNvSpPr/>
          <p:nvPr/>
        </p:nvSpPr>
        <p:spPr>
          <a:xfrm>
            <a:off x="2195736" y="4797152"/>
            <a:ext cx="4572000" cy="1785104"/>
          </a:xfrm>
          <a:prstGeom prst="rect">
            <a:avLst/>
          </a:prstGeom>
        </p:spPr>
        <p:txBody>
          <a:bodyPr>
            <a:spAutoFit/>
          </a:bodyPr>
          <a:lstStyle/>
          <a:p>
            <a:pPr algn="ctr"/>
            <a:r>
              <a:rPr lang="it-IT" sz="2600" b="1" spc="300" dirty="0">
                <a:ln w="11430" cmpd="sng">
                  <a:solidFill>
                    <a:schemeClr val="accent1">
                      <a:tint val="10000"/>
                    </a:schemeClr>
                  </a:solidFill>
                  <a:prstDash val="solid"/>
                  <a:miter lim="800000"/>
                </a:ln>
                <a:effectLst>
                  <a:glow rad="45500">
                    <a:schemeClr val="accent1">
                      <a:satMod val="220000"/>
                      <a:alpha val="35000"/>
                    </a:schemeClr>
                  </a:glow>
                </a:effectLst>
              </a:rPr>
              <a:t>Giulia Guerrini</a:t>
            </a:r>
          </a:p>
          <a:p>
            <a:pPr algn="ctr"/>
            <a:r>
              <a:rPr lang="it-IT" sz="2000" b="1" spc="300" dirty="0">
                <a:ln w="11430" cmpd="sng">
                  <a:solidFill>
                    <a:schemeClr val="accent1">
                      <a:tint val="10000"/>
                    </a:schemeClr>
                  </a:solidFill>
                  <a:prstDash val="solid"/>
                  <a:miter lim="800000"/>
                </a:ln>
                <a:effectLst>
                  <a:glow rad="45500">
                    <a:schemeClr val="accent1">
                      <a:satMod val="220000"/>
                      <a:alpha val="35000"/>
                    </a:schemeClr>
                  </a:glow>
                </a:effectLst>
              </a:rPr>
              <a:t>Liceo Scientifico G. </a:t>
            </a:r>
            <a:r>
              <a:rPr lang="it-IT" sz="2000" b="1" spc="300" dirty="0" smtClean="0">
                <a:ln w="11430" cmpd="sng">
                  <a:solidFill>
                    <a:schemeClr val="accent1">
                      <a:tint val="10000"/>
                    </a:schemeClr>
                  </a:solidFill>
                  <a:prstDash val="solid"/>
                  <a:miter lim="800000"/>
                </a:ln>
                <a:effectLst>
                  <a:glow rad="45500">
                    <a:schemeClr val="accent1">
                      <a:satMod val="220000"/>
                      <a:alpha val="35000"/>
                    </a:schemeClr>
                  </a:glow>
                </a:effectLst>
              </a:rPr>
              <a:t>Keplero</a:t>
            </a:r>
          </a:p>
          <a:p>
            <a:pPr algn="ctr"/>
            <a:r>
              <a:rPr lang="it-IT" sz="2000" b="1" spc="300" dirty="0" smtClean="0">
                <a:ln w="11430" cmpd="sng">
                  <a:solidFill>
                    <a:schemeClr val="accent1">
                      <a:tint val="10000"/>
                    </a:schemeClr>
                  </a:solidFill>
                  <a:prstDash val="solid"/>
                  <a:miter lim="800000"/>
                </a:ln>
                <a:effectLst>
                  <a:glow rad="45500">
                    <a:schemeClr val="accent1">
                      <a:satMod val="220000"/>
                      <a:alpha val="35000"/>
                    </a:schemeClr>
                  </a:glow>
                </a:effectLst>
              </a:rPr>
              <a:t>I° F</a:t>
            </a:r>
          </a:p>
          <a:p>
            <a:pPr algn="ctr"/>
            <a:r>
              <a:rPr lang="it-IT" sz="2000" b="1" spc="300" dirty="0" smtClean="0">
                <a:ln w="11430" cmpd="sng">
                  <a:solidFill>
                    <a:schemeClr val="accent1">
                      <a:tint val="10000"/>
                    </a:schemeClr>
                  </a:solidFill>
                  <a:prstDash val="solid"/>
                  <a:miter lim="800000"/>
                </a:ln>
                <a:effectLst>
                  <a:glow rad="45500">
                    <a:schemeClr val="accent1">
                      <a:satMod val="220000"/>
                      <a:alpha val="35000"/>
                    </a:schemeClr>
                  </a:glow>
                </a:effectLst>
              </a:rPr>
              <a:t>27 Novembre 1997</a:t>
            </a:r>
            <a:endParaRPr lang="it-IT" sz="2000" b="1" spc="300" dirty="0">
              <a:ln w="11430" cmpd="sng">
                <a:solidFill>
                  <a:schemeClr val="accent1">
                    <a:tint val="10000"/>
                  </a:schemeClr>
                </a:solidFill>
                <a:prstDash val="solid"/>
                <a:miter lim="800000"/>
              </a:ln>
              <a:effectLst>
                <a:glow rad="45500">
                  <a:schemeClr val="accent1">
                    <a:satMod val="220000"/>
                    <a:alpha val="35000"/>
                  </a:schemeClr>
                </a:glow>
              </a:effectLst>
            </a:endParaRPr>
          </a:p>
          <a:p>
            <a:pPr algn="ctr"/>
            <a:r>
              <a:rPr lang="it-IT" sz="2200" b="1" spc="300" dirty="0" smtClean="0">
                <a:ln w="11430" cmpd="sng">
                  <a:solidFill>
                    <a:schemeClr val="accent1">
                      <a:tint val="10000"/>
                    </a:schemeClr>
                  </a:solidFill>
                  <a:prstDash val="solid"/>
                  <a:miter lim="800000"/>
                </a:ln>
                <a:effectLst>
                  <a:glow rad="45500">
                    <a:schemeClr val="accent1">
                      <a:satMod val="220000"/>
                      <a:alpha val="35000"/>
                    </a:schemeClr>
                  </a:glow>
                </a:effectLst>
              </a:rPr>
              <a:t>"L'ACQUA</a:t>
            </a:r>
            <a:r>
              <a:rPr lang="it-IT" sz="2200" b="1" spc="300" dirty="0">
                <a:ln w="11430" cmpd="sng">
                  <a:solidFill>
                    <a:schemeClr val="accent1">
                      <a:tint val="10000"/>
                    </a:schemeClr>
                  </a:solidFill>
                  <a:prstDash val="solid"/>
                  <a:miter lim="800000"/>
                </a:ln>
                <a:effectLst>
                  <a:glow rad="45500">
                    <a:schemeClr val="accent1">
                      <a:satMod val="220000"/>
                      <a:alpha val="35000"/>
                    </a:schemeClr>
                  </a:glow>
                </a:effectLst>
              </a:rPr>
              <a:t>"</a:t>
            </a:r>
          </a:p>
        </p:txBody>
      </p:sp>
    </p:spTree>
    <p:extLst>
      <p:ext uri="{BB962C8B-B14F-4D97-AF65-F5344CB8AC3E}">
        <p14:creationId xmlns:p14="http://schemas.microsoft.com/office/powerpoint/2010/main" val="2551284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448854" y="188640"/>
            <a:ext cx="6115050" cy="830997"/>
          </a:xfrm>
          <a:prstGeom prst="rect">
            <a:avLst/>
          </a:prstGeom>
        </p:spPr>
        <p:txBody>
          <a:bodyPr wrap="square">
            <a:spAutoFit/>
          </a:bodyPr>
          <a:lstStyle/>
          <a:p>
            <a:pPr algn="ctr"/>
            <a:r>
              <a:rPr lang="it-IT" sz="2400" b="1" dirty="0"/>
              <a:t>Giornata Mondiale dell'Acqua 2012: il mondo è assetato. E noi che possiamo fare?</a:t>
            </a:r>
          </a:p>
        </p:txBody>
      </p:sp>
      <p:pic>
        <p:nvPicPr>
          <p:cNvPr id="1026" name="Picture 2" descr="acqua-giornata-20 anni-anteprima-600x339-6040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8853" y="1196752"/>
            <a:ext cx="6115050"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p:cNvSpPr/>
          <p:nvPr/>
        </p:nvSpPr>
        <p:spPr>
          <a:xfrm>
            <a:off x="41881" y="4869160"/>
            <a:ext cx="8928992" cy="1754326"/>
          </a:xfrm>
          <a:prstGeom prst="rect">
            <a:avLst/>
          </a:prstGeom>
        </p:spPr>
        <p:txBody>
          <a:bodyPr wrap="square">
            <a:spAutoFit/>
          </a:bodyPr>
          <a:lstStyle/>
          <a:p>
            <a:pPr algn="just"/>
            <a:r>
              <a:rPr lang="it-IT" dirty="0"/>
              <a:t>La</a:t>
            </a:r>
            <a:r>
              <a:rPr lang="it-IT" b="1" dirty="0"/>
              <a:t> Giornata mondiale dell'Acqua</a:t>
            </a:r>
            <a:r>
              <a:rPr lang="it-IT" dirty="0"/>
              <a:t>, che cade regolarmente ogni 22 marzo, è una ricorrenza istituita dalle Nazioni Unite nel 1992, prevista all'interno delle direttive dell'agenda 21, risultato della conferenza di Rio.</a:t>
            </a:r>
            <a:endParaRPr lang="it-IT" b="1" dirty="0"/>
          </a:p>
          <a:p>
            <a:pPr algn="just"/>
            <a:r>
              <a:rPr lang="it-IT" dirty="0"/>
              <a:t>Le Nazioni Unite invitano le nazioni membri a dedicare questo giorno a espletare le raccomandazioni raggiunte con l'Assemblea Generale e alla promozione di attività concrete all'interno dei loro Paesi. </a:t>
            </a:r>
          </a:p>
        </p:txBody>
      </p:sp>
    </p:spTree>
    <p:extLst>
      <p:ext uri="{BB962C8B-B14F-4D97-AF65-F5344CB8AC3E}">
        <p14:creationId xmlns:p14="http://schemas.microsoft.com/office/powerpoint/2010/main" val="104089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482eacb60c6df_zo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9402" y="591764"/>
            <a:ext cx="3771900"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acqu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4382" y="591764"/>
            <a:ext cx="1905000"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ttangolo 1"/>
          <p:cNvSpPr/>
          <p:nvPr/>
        </p:nvSpPr>
        <p:spPr>
          <a:xfrm>
            <a:off x="2955988" y="116632"/>
            <a:ext cx="3558668" cy="461665"/>
          </a:xfrm>
          <a:prstGeom prst="rect">
            <a:avLst/>
          </a:prstGeom>
        </p:spPr>
        <p:txBody>
          <a:bodyPr wrap="none">
            <a:spAutoFit/>
          </a:bodyPr>
          <a:lstStyle/>
          <a:p>
            <a:pPr algn="ctr"/>
            <a:r>
              <a:rPr lang="it-IT" sz="2400" b="1" dirty="0"/>
              <a:t>La </a:t>
            </a:r>
            <a:r>
              <a:rPr lang="it-IT" sz="2400" b="1" dirty="0" smtClean="0"/>
              <a:t>FAO: </a:t>
            </a:r>
            <a:r>
              <a:rPr lang="it-IT" sz="2400" b="1" dirty="0"/>
              <a:t>"Il mondo ha sete</a:t>
            </a:r>
            <a:r>
              <a:rPr lang="it-IT" dirty="0"/>
              <a:t>"</a:t>
            </a:r>
          </a:p>
        </p:txBody>
      </p:sp>
      <p:sp>
        <p:nvSpPr>
          <p:cNvPr id="3" name="Rettangolo 2"/>
          <p:cNvSpPr/>
          <p:nvPr/>
        </p:nvSpPr>
        <p:spPr>
          <a:xfrm>
            <a:off x="200940" y="3356992"/>
            <a:ext cx="8763548" cy="3416320"/>
          </a:xfrm>
          <a:prstGeom prst="rect">
            <a:avLst/>
          </a:prstGeom>
        </p:spPr>
        <p:txBody>
          <a:bodyPr wrap="square">
            <a:spAutoFit/>
          </a:bodyPr>
          <a:lstStyle/>
          <a:p>
            <a:pPr algn="just"/>
            <a:r>
              <a:rPr lang="it-IT" dirty="0"/>
              <a:t>“Il mondo ha sete a causa del nostro fabbisogno di cibo: 7 miliardi di persone da sfamare oggi, destinate a diventare 9 miliardi nel 2050". Questo è il messaggio principale lanciato dalla </a:t>
            </a:r>
            <a:r>
              <a:rPr lang="it-IT" dirty="0" smtClean="0"/>
              <a:t>FAO </a:t>
            </a:r>
            <a:r>
              <a:rPr lang="it-IT" dirty="0"/>
              <a:t>(</a:t>
            </a:r>
            <a:r>
              <a:rPr lang="it-IT" dirty="0" err="1"/>
              <a:t>Food</a:t>
            </a:r>
            <a:r>
              <a:rPr lang="it-IT" dirty="0"/>
              <a:t> and </a:t>
            </a:r>
            <a:r>
              <a:rPr lang="it-IT" dirty="0" err="1"/>
              <a:t>Agriculture</a:t>
            </a:r>
            <a:r>
              <a:rPr lang="it-IT" dirty="0"/>
              <a:t> Organization) che nella sua sede ha svolto un summit sull'oro blu in relazione alla sicurezza alimentare del Pianeta. Ciascuno di noi ha bisogno di bere, ha spiegato la </a:t>
            </a:r>
            <a:r>
              <a:rPr lang="it-IT" dirty="0" smtClean="0"/>
              <a:t>FAO, </a:t>
            </a:r>
            <a:r>
              <a:rPr lang="it-IT" dirty="0"/>
              <a:t>da 2 a 4 litri d'acqua ogni giorno. Ma occorrono da 2.000 a 5.000 litri d'acqua per produrre l'alimentazione giornaliera di una persona. E' per questo che, secondo l'agenzia </a:t>
            </a:r>
            <a:r>
              <a:rPr lang="it-IT" dirty="0" smtClean="0"/>
              <a:t>ONU </a:t>
            </a:r>
            <a:r>
              <a:rPr lang="it-IT" dirty="0"/>
              <a:t>dell'alimentazione, dovremo produrre più cibo usando meno acqua, ridurre gli sprechi e andare verso diete più sostenibili.</a:t>
            </a:r>
            <a:endParaRPr lang="it-IT" b="1" dirty="0"/>
          </a:p>
          <a:p>
            <a:pPr algn="just"/>
            <a:r>
              <a:rPr lang="it-IT" dirty="0" smtClean="0"/>
              <a:t>Secondo </a:t>
            </a:r>
            <a:r>
              <a:rPr lang="it-IT" dirty="0"/>
              <a:t>la </a:t>
            </a:r>
            <a:r>
              <a:rPr lang="it-IT" dirty="0" smtClean="0"/>
              <a:t>FAO </a:t>
            </a:r>
            <a:r>
              <a:rPr lang="it-IT" dirty="0"/>
              <a:t>"la sicurezza alimentare viene raggiunta quando tutti hanno sempre accesso, sia fisico che economico, ad una sufficiente quantità di cibo nutriente e sicuro. Le persone che hanno un migliore accesso all'acqua tendono ad avere anche livelli migliori di nutrimento". La mancanza d'acqua è tra le cause di "carestia, malnutrizione</a:t>
            </a:r>
            <a:r>
              <a:rPr lang="it-IT" dirty="0" smtClean="0"/>
              <a:t>".</a:t>
            </a:r>
            <a:endParaRPr lang="it-IT" b="1" dirty="0"/>
          </a:p>
        </p:txBody>
      </p:sp>
    </p:spTree>
    <p:extLst>
      <p:ext uri="{BB962C8B-B14F-4D97-AF65-F5344CB8AC3E}">
        <p14:creationId xmlns:p14="http://schemas.microsoft.com/office/powerpoint/2010/main" val="3998036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91700" y="260648"/>
            <a:ext cx="8640960" cy="6370975"/>
          </a:xfrm>
          <a:prstGeom prst="rect">
            <a:avLst/>
          </a:prstGeom>
        </p:spPr>
        <p:txBody>
          <a:bodyPr wrap="square">
            <a:spAutoFit/>
          </a:bodyPr>
          <a:lstStyle/>
          <a:p>
            <a:pPr algn="just"/>
            <a:r>
              <a:rPr lang="it-IT" sz="1700" dirty="0"/>
              <a:t>La siccità è la causa più comune di "grave carenza alimentare nei Paesi in via di sviluppo". Nel secolo scorso ha causato "più morti di qualsiasi altro disastro naturale. Asia e Africa sono i più colpiti". In ogni caso la scarsità d'acqua riguarda quasi tutti i continenti e più del 40% della popolazione mondiale, e oltre 1,6 miliardi di persone vivono in paesi con un'assoluta scarsità d'acqua, ma entro il 2050 i due terzi della popolazione mondiale potrebbero vivere in aree a rischio siccità.</a:t>
            </a:r>
            <a:endParaRPr lang="it-IT" sz="1700" b="1" dirty="0"/>
          </a:p>
          <a:p>
            <a:pPr algn="just"/>
            <a:r>
              <a:rPr lang="it-IT" sz="1700" dirty="0" smtClean="0"/>
              <a:t>La </a:t>
            </a:r>
            <a:r>
              <a:rPr lang="it-IT" sz="1700" dirty="0"/>
              <a:t>mancanza d’acqua riduce la capacità degli agricoltori di produrre cibo a sufficienza per il sostentamento in un quadro in cui sulla base dell'andamento demografico si prevede entro il 2050 un incremento della domanda alimentare del 70% e fino al 100% nei paesi in via di sviluppo.</a:t>
            </a:r>
            <a:endParaRPr lang="it-IT" sz="1700" b="1" dirty="0"/>
          </a:p>
          <a:p>
            <a:pPr algn="just"/>
            <a:r>
              <a:rPr lang="it-IT" sz="1700" b="1" dirty="0"/>
              <a:t>Nello stesso tempo circa il 30% del cibo prodotto su scala mondiale - oltre 1,3 miliardi di tonnellate - viene perso o sprecato ogni anno, acqua compresa, mentre produzione alimentare e attività agricola implicano un uso smodato ed eccessivo delle risorse idriche. </a:t>
            </a:r>
            <a:r>
              <a:rPr lang="it-IT" sz="1700" dirty="0" smtClean="0"/>
              <a:t>In </a:t>
            </a:r>
            <a:r>
              <a:rPr lang="it-IT" sz="1700" dirty="0"/>
              <a:t>Italia è caduto il 10% di acqua in meno che nel 2011, ma a cambiare è anche la distribuzione della pioggia con la siccità che colpisce il Nord Italia cha registra precipitazioni dimezzate durante quest'inverno. I dati arrivano da Coldiretti, sulla base delle rilevazioni </a:t>
            </a:r>
            <a:r>
              <a:rPr lang="it-IT" sz="1700" dirty="0" smtClean="0"/>
              <a:t>ISAC </a:t>
            </a:r>
            <a:r>
              <a:rPr lang="it-IT" sz="1700" dirty="0"/>
              <a:t>(Istituto di Scienze dell'Atmosfera e del Clima) </a:t>
            </a:r>
            <a:r>
              <a:rPr lang="it-IT" sz="1700" dirty="0" smtClean="0"/>
              <a:t>CNR </a:t>
            </a:r>
            <a:r>
              <a:rPr lang="it-IT" sz="1700" dirty="0"/>
              <a:t>(Consiglio Nazionale delle Ricerche) relative al periodo di riferimento 1970-2000. I cambiamenti climatici, ha osservato la confederazione, impongono una nuova sfida per le imprese agricole che devono interpretare gli effetti del nuovo meteo sui cicli delle colture, la gestione delle acque e la sicurezza del territorio. Secondo la Coldiretti, servono interventi di manutenzione, risparmio, recupero e riciclaggio delle acque con opere infrastrutturali del piano irriguo nazionale, campagne di informazione ed educazione sull'uso corretto dell'acqua, un impegno per la diffusione di sistemi di irrigazione a basso consumo, ma anche ricerca e innovazione per lo sviluppo di coltivazioni a basso fabbisogno idrico.</a:t>
            </a:r>
            <a:endParaRPr lang="it-IT" sz="1700" b="1" dirty="0"/>
          </a:p>
        </p:txBody>
      </p:sp>
    </p:spTree>
    <p:extLst>
      <p:ext uri="{BB962C8B-B14F-4D97-AF65-F5344CB8AC3E}">
        <p14:creationId xmlns:p14="http://schemas.microsoft.com/office/powerpoint/2010/main" val="2623124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699792" y="139862"/>
            <a:ext cx="3528392" cy="461665"/>
          </a:xfrm>
          <a:prstGeom prst="rect">
            <a:avLst/>
          </a:prstGeom>
        </p:spPr>
        <p:txBody>
          <a:bodyPr wrap="square">
            <a:spAutoFit/>
          </a:bodyPr>
          <a:lstStyle/>
          <a:p>
            <a:pPr algn="ctr"/>
            <a:r>
              <a:rPr lang="it-IT" sz="2400" b="1" dirty="0"/>
              <a:t>Che cos’è l’acqua?</a:t>
            </a:r>
          </a:p>
        </p:txBody>
      </p:sp>
      <p:sp>
        <p:nvSpPr>
          <p:cNvPr id="3" name="Rettangolo 2"/>
          <p:cNvSpPr/>
          <p:nvPr/>
        </p:nvSpPr>
        <p:spPr>
          <a:xfrm>
            <a:off x="2051720" y="517127"/>
            <a:ext cx="6984776" cy="2585323"/>
          </a:xfrm>
          <a:prstGeom prst="rect">
            <a:avLst/>
          </a:prstGeom>
        </p:spPr>
        <p:txBody>
          <a:bodyPr wrap="square">
            <a:spAutoFit/>
          </a:bodyPr>
          <a:lstStyle/>
          <a:p>
            <a:pPr algn="just"/>
            <a:r>
              <a:rPr lang="it-IT" dirty="0"/>
              <a:t>L’acqua è il più importante e il più abbondante elemento liquido sulla Terra. Quasi tre quarti della superficie terrestre sono coperti d’acqua: l’acqua forma gli oceani, i mari, i laghi e i fiumi e, sotto forma di ghiaccio e neve, le immense distese ghiacciate del Polo Nord e del Polo Sud. Esistono, inoltre, anche grandi quantità di acqua nell’aria, in forma di nuvole o di invisibile vapore acqueo.</a:t>
            </a:r>
            <a:endParaRPr lang="it-IT" b="1" dirty="0"/>
          </a:p>
          <a:p>
            <a:pPr algn="just"/>
            <a:r>
              <a:rPr lang="it-IT" dirty="0"/>
              <a:t>L’acqua, come sostanza fisica, è formata da molecole, ognuna delle quali contiene due atomi di idrogeno e un atomo di ossigeno. Questa sua struttura chimica viene descritta con la formula H</a:t>
            </a:r>
            <a:r>
              <a:rPr lang="it-IT" baseline="-25000" dirty="0"/>
              <a:t>2</a:t>
            </a:r>
            <a:r>
              <a:rPr lang="it-IT" dirty="0"/>
              <a:t>O.</a:t>
            </a:r>
            <a:endParaRPr lang="it-IT" b="1" dirty="0"/>
          </a:p>
        </p:txBody>
      </p:sp>
      <p:pic>
        <p:nvPicPr>
          <p:cNvPr id="4098" name="il_fi" descr="acqua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268760"/>
            <a:ext cx="1638300"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ttangolo 3"/>
          <p:cNvSpPr/>
          <p:nvPr/>
        </p:nvSpPr>
        <p:spPr>
          <a:xfrm>
            <a:off x="281189" y="3068960"/>
            <a:ext cx="8694712" cy="3693319"/>
          </a:xfrm>
          <a:prstGeom prst="rect">
            <a:avLst/>
          </a:prstGeom>
        </p:spPr>
        <p:txBody>
          <a:bodyPr wrap="square">
            <a:spAutoFit/>
          </a:bodyPr>
          <a:lstStyle/>
          <a:p>
            <a:pPr algn="just"/>
            <a:r>
              <a:rPr lang="it-IT" dirty="0"/>
              <a:t>Si tratta di una sostanza chimica insolita, perché si trova in natura in tutti e tre i possibili stati in cui le sostanze possono presentarsi: solido (il ghiaccio), liquido e gassoso (il vapore acqueo). L’acqua pura liquida diventa ghiaccio a 0 °C e invece diventa vapore quando bolle a 100 °C. L’acqua è una sostanza chimica dal comportamento insolito anche perché è più leggera come solido che come liquido. Poiché il ghiaccio è più leggero dell’acqua, galleggia, e ciò è molto utile per la sopravvivenza degli animali acquatici durante l’inverno: se il ghiaccio fosse più pesante dell’acqua, gli stagni o i laghi gelerebbero dal fondo verso l’alto, uccidendo i pesci e gli altri esseri viventi; invece lo strato di ghiaccio galleggiante protegge gli animali che vivono nelle acque sottostanti (come i pesci o le foche). Ancora oggi tutti gli esseri viventi, anche se formati da una sola cellula, hanno bisogno dell’acqua. Alcuni organismi più semplici, come le meduse, sono composti per il 99% da acqua. </a:t>
            </a:r>
            <a:endParaRPr lang="it-IT" b="1" dirty="0"/>
          </a:p>
          <a:p>
            <a:pPr algn="just"/>
            <a:r>
              <a:rPr lang="it-IT" dirty="0"/>
              <a:t>Sulla </a:t>
            </a:r>
            <a:r>
              <a:rPr lang="it-IT" dirty="0">
                <a:hlinkClick r:id="rId3" tooltip="Terra"/>
              </a:rPr>
              <a:t>Terra</a:t>
            </a:r>
            <a:r>
              <a:rPr lang="it-IT" dirty="0"/>
              <a:t> l'acqua copre il 70,8% della superficie del pianeta e più o meno con la stessa percentuale è il maggior costituente del corpo umano.</a:t>
            </a:r>
            <a:endParaRPr lang="it-IT" b="1" dirty="0"/>
          </a:p>
        </p:txBody>
      </p:sp>
    </p:spTree>
    <p:extLst>
      <p:ext uri="{BB962C8B-B14F-4D97-AF65-F5344CB8AC3E}">
        <p14:creationId xmlns:p14="http://schemas.microsoft.com/office/powerpoint/2010/main" val="2469119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iagramma del ciclo dell’acqua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590" y="701216"/>
            <a:ext cx="5744469" cy="355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ttangolo 1"/>
          <p:cNvSpPr/>
          <p:nvPr/>
        </p:nvSpPr>
        <p:spPr>
          <a:xfrm>
            <a:off x="3203848" y="116632"/>
            <a:ext cx="2347437" cy="461665"/>
          </a:xfrm>
          <a:prstGeom prst="rect">
            <a:avLst/>
          </a:prstGeom>
        </p:spPr>
        <p:txBody>
          <a:bodyPr wrap="none">
            <a:spAutoFit/>
          </a:bodyPr>
          <a:lstStyle/>
          <a:p>
            <a:pPr algn="ctr"/>
            <a:r>
              <a:rPr lang="it-IT" sz="2400" b="1" dirty="0"/>
              <a:t>Il ciclo dell’acqua</a:t>
            </a:r>
          </a:p>
        </p:txBody>
      </p:sp>
      <p:sp>
        <p:nvSpPr>
          <p:cNvPr id="3" name="Rettangolo 2"/>
          <p:cNvSpPr/>
          <p:nvPr/>
        </p:nvSpPr>
        <p:spPr>
          <a:xfrm>
            <a:off x="184207" y="4549676"/>
            <a:ext cx="8712968" cy="2308324"/>
          </a:xfrm>
          <a:prstGeom prst="rect">
            <a:avLst/>
          </a:prstGeom>
        </p:spPr>
        <p:txBody>
          <a:bodyPr wrap="square">
            <a:spAutoFit/>
          </a:bodyPr>
          <a:lstStyle/>
          <a:p>
            <a:pPr algn="just"/>
            <a:r>
              <a:rPr lang="it-IT" b="1" dirty="0"/>
              <a:t>Il ciclo dell'acqua</a:t>
            </a:r>
            <a:r>
              <a:rPr lang="it-IT" dirty="0"/>
              <a:t> — conosciuto tecnicamente come </a:t>
            </a:r>
            <a:r>
              <a:rPr lang="it-IT" b="1" dirty="0"/>
              <a:t>ciclo idrologico</a:t>
            </a:r>
            <a:r>
              <a:rPr lang="it-IT" dirty="0"/>
              <a:t> — consiste nella circolazione dell'acqua all'interno dell'</a:t>
            </a:r>
            <a:r>
              <a:rPr lang="it-IT" dirty="0">
                <a:hlinkClick r:id="rId3" tooltip="Idrosfera"/>
              </a:rPr>
              <a:t>idrosfera</a:t>
            </a:r>
            <a:r>
              <a:rPr lang="it-IT" dirty="0"/>
              <a:t> terrestre, includendo i cambiamenti di stato fisico dell'</a:t>
            </a:r>
            <a:r>
              <a:rPr lang="it-IT" dirty="0">
                <a:hlinkClick r:id="rId4" tooltip="Acqua"/>
              </a:rPr>
              <a:t>acqua</a:t>
            </a:r>
            <a:r>
              <a:rPr lang="it-IT" dirty="0"/>
              <a:t> tra la fase liquida, solida e gassosa. Il ciclo idrologico si riferisce ai continui scambi di massa idrica tra l'</a:t>
            </a:r>
            <a:r>
              <a:rPr lang="it-IT" dirty="0">
                <a:hlinkClick r:id="rId5" tooltip="Atmosfera"/>
              </a:rPr>
              <a:t>atmosfera</a:t>
            </a:r>
            <a:r>
              <a:rPr lang="it-IT" dirty="0"/>
              <a:t>, la </a:t>
            </a:r>
            <a:r>
              <a:rPr lang="it-IT" dirty="0">
                <a:hlinkClick r:id="rId6" tooltip="Terra"/>
              </a:rPr>
              <a:t>terra</a:t>
            </a:r>
            <a:r>
              <a:rPr lang="it-IT" dirty="0"/>
              <a:t>, le </a:t>
            </a:r>
            <a:r>
              <a:rPr lang="it-IT" dirty="0">
                <a:hlinkClick r:id="rId7" tooltip="Acque superficiali"/>
              </a:rPr>
              <a:t>acque superficiali</a:t>
            </a:r>
            <a:r>
              <a:rPr lang="it-IT" dirty="0"/>
              <a:t>, le </a:t>
            </a:r>
            <a:r>
              <a:rPr lang="it-IT" dirty="0">
                <a:hlinkClick r:id="rId8" tooltip="Acque sotterranee"/>
              </a:rPr>
              <a:t>acque sotterranee</a:t>
            </a:r>
            <a:r>
              <a:rPr lang="it-IT" dirty="0"/>
              <a:t> e gli </a:t>
            </a:r>
            <a:r>
              <a:rPr lang="it-IT" dirty="0">
                <a:hlinkClick r:id="rId9" tooltip="Organismo"/>
              </a:rPr>
              <a:t>organismi</a:t>
            </a:r>
            <a:r>
              <a:rPr lang="it-IT" dirty="0"/>
              <a:t>. Oltre all'accumulo in varie zone (come gli oceani che sono le più grandi zone di accumulo idrico), i molteplici cicli che compie l'acqua terrestre includono i seguenti processi fisici: </a:t>
            </a:r>
            <a:r>
              <a:rPr lang="it-IT" dirty="0">
                <a:hlinkClick r:id="rId10" tooltip="Evaporazione"/>
              </a:rPr>
              <a:t>evaporazione</a:t>
            </a:r>
            <a:r>
              <a:rPr lang="it-IT" dirty="0"/>
              <a:t>, </a:t>
            </a:r>
            <a:r>
              <a:rPr lang="it-IT" dirty="0">
                <a:hlinkClick r:id="rId11" tooltip="Condensazione"/>
              </a:rPr>
              <a:t>condensazione</a:t>
            </a:r>
            <a:r>
              <a:rPr lang="it-IT" dirty="0"/>
              <a:t>, </a:t>
            </a:r>
            <a:r>
              <a:rPr lang="it-IT" dirty="0">
                <a:hlinkClick r:id="rId12" tooltip="Precipitazione (meteorologia)"/>
              </a:rPr>
              <a:t>precipitazione</a:t>
            </a:r>
            <a:r>
              <a:rPr lang="it-IT" dirty="0"/>
              <a:t>, </a:t>
            </a:r>
            <a:r>
              <a:rPr lang="it-IT" dirty="0">
                <a:hlinkClick r:id="rId13" tooltip="Infiltrazione (idrologia)"/>
              </a:rPr>
              <a:t>infiltrazione</a:t>
            </a:r>
            <a:r>
              <a:rPr lang="it-IT" dirty="0"/>
              <a:t>, scorrimento e flusso sotterraneo.</a:t>
            </a:r>
            <a:endParaRPr lang="it-IT" b="1" dirty="0"/>
          </a:p>
        </p:txBody>
      </p:sp>
      <p:sp>
        <p:nvSpPr>
          <p:cNvPr id="4" name="Rettangolo 3"/>
          <p:cNvSpPr/>
          <p:nvPr/>
        </p:nvSpPr>
        <p:spPr>
          <a:xfrm>
            <a:off x="5868144" y="923491"/>
            <a:ext cx="3368222" cy="3108543"/>
          </a:xfrm>
          <a:prstGeom prst="rect">
            <a:avLst/>
          </a:prstGeom>
        </p:spPr>
        <p:txBody>
          <a:bodyPr wrap="square">
            <a:spAutoFit/>
          </a:bodyPr>
          <a:lstStyle/>
          <a:p>
            <a:r>
              <a:rPr lang="it-IT" sz="1200" dirty="0"/>
              <a:t>Il Servizio Geologico degli Stati Uniti (USGS) ha identificato 16 parti del ciclo dell’acqua:</a:t>
            </a:r>
            <a:endParaRPr lang="it-IT" sz="1200" b="1" dirty="0"/>
          </a:p>
          <a:p>
            <a:endParaRPr lang="it-IT" sz="1200" dirty="0"/>
          </a:p>
          <a:p>
            <a:r>
              <a:rPr lang="it-IT" sz="1000" u="sng" dirty="0">
                <a:hlinkClick r:id="rId14" tooltip="Immagazzinamento dell’acqua nei mari"/>
              </a:rPr>
              <a:t>- Immagazzinamento dell’acqua nei mari</a:t>
            </a:r>
            <a:r>
              <a:rPr lang="it-IT" sz="1000" dirty="0"/>
              <a:t/>
            </a:r>
            <a:br>
              <a:rPr lang="it-IT" sz="1000" dirty="0"/>
            </a:br>
            <a:r>
              <a:rPr lang="it-IT" sz="1000" dirty="0"/>
              <a:t>- </a:t>
            </a:r>
            <a:r>
              <a:rPr lang="it-IT" sz="1000" u="sng" dirty="0">
                <a:hlinkClick r:id="rId14" tooltip="Evaporazione"/>
              </a:rPr>
              <a:t>Evaporazione</a:t>
            </a:r>
            <a:r>
              <a:rPr lang="it-IT" sz="1000" dirty="0"/>
              <a:t/>
            </a:r>
            <a:br>
              <a:rPr lang="it-IT" sz="1000" dirty="0"/>
            </a:br>
            <a:r>
              <a:rPr lang="it-IT" sz="1000" dirty="0"/>
              <a:t>- </a:t>
            </a:r>
            <a:r>
              <a:rPr lang="it-IT" sz="1000" u="sng" dirty="0">
                <a:hlinkClick r:id="rId14" tooltip="Evapotraspirazione"/>
              </a:rPr>
              <a:t>Evapotraspirazione</a:t>
            </a:r>
            <a:r>
              <a:rPr lang="it-IT" sz="1000" dirty="0"/>
              <a:t/>
            </a:r>
            <a:br>
              <a:rPr lang="it-IT" sz="1000" dirty="0"/>
            </a:br>
            <a:r>
              <a:rPr lang="it-IT" sz="1000" dirty="0"/>
              <a:t>- </a:t>
            </a:r>
            <a:r>
              <a:rPr lang="it-IT" sz="1000" u="sng" dirty="0">
                <a:hlinkClick r:id="rId14" tooltip="Sublimazione"/>
              </a:rPr>
              <a:t>Sublimazione</a:t>
            </a:r>
            <a:r>
              <a:rPr lang="it-IT" sz="1000" u="sng" dirty="0"/>
              <a:t/>
            </a:r>
            <a:br>
              <a:rPr lang="it-IT" sz="1000" u="sng" dirty="0"/>
            </a:br>
            <a:r>
              <a:rPr lang="it-IT" sz="1000" dirty="0"/>
              <a:t>- </a:t>
            </a:r>
            <a:r>
              <a:rPr lang="it-IT" sz="1000" u="sng" dirty="0">
                <a:hlinkClick r:id="rId14" tooltip="Acqua nell’atmosfera"/>
              </a:rPr>
              <a:t>Acqua nell’atmosfera</a:t>
            </a:r>
            <a:r>
              <a:rPr lang="it-IT" sz="1000" dirty="0"/>
              <a:t/>
            </a:r>
            <a:br>
              <a:rPr lang="it-IT" sz="1000" dirty="0"/>
            </a:br>
            <a:r>
              <a:rPr lang="it-IT" sz="1000" dirty="0"/>
              <a:t>- </a:t>
            </a:r>
            <a:r>
              <a:rPr lang="it-IT" sz="1000" u="sng" dirty="0">
                <a:hlinkClick r:id="rId14" tooltip="Condensazione"/>
              </a:rPr>
              <a:t>Condensazione</a:t>
            </a:r>
            <a:endParaRPr lang="it-IT" sz="1000" dirty="0"/>
          </a:p>
          <a:p>
            <a:r>
              <a:rPr lang="it-IT" sz="1000" dirty="0"/>
              <a:t>- </a:t>
            </a:r>
            <a:r>
              <a:rPr lang="it-IT" sz="1000" u="sng" dirty="0">
                <a:hlinkClick r:id="rId14" tooltip="Precipitazione"/>
              </a:rPr>
              <a:t>Precipitazione</a:t>
            </a:r>
            <a:r>
              <a:rPr lang="it-IT" sz="1000" u="sng" dirty="0"/>
              <a:t/>
            </a:r>
            <a:br>
              <a:rPr lang="it-IT" sz="1000" u="sng" dirty="0"/>
            </a:br>
            <a:r>
              <a:rPr lang="it-IT" sz="1000" dirty="0"/>
              <a:t>- </a:t>
            </a:r>
            <a:r>
              <a:rPr lang="it-IT" sz="1000" u="sng" dirty="0">
                <a:hlinkClick r:id="rId14" tooltip="Immagazzianemto nel ghiaccio e nella neve"/>
              </a:rPr>
              <a:t>Immagazzinamento nel ghiaccio e nella neve</a:t>
            </a:r>
            <a:r>
              <a:rPr lang="it-IT" sz="1000" dirty="0"/>
              <a:t/>
            </a:r>
            <a:br>
              <a:rPr lang="it-IT" sz="1000" dirty="0"/>
            </a:br>
            <a:r>
              <a:rPr lang="it-IT" sz="1000" dirty="0"/>
              <a:t>- </a:t>
            </a:r>
            <a:r>
              <a:rPr lang="it-IT" sz="1000" u="sng" dirty="0">
                <a:hlinkClick r:id="rId14" tooltip="Ruscellamento da fusione delle nevi verso i corsi d’acqua"/>
              </a:rPr>
              <a:t>Ruscellamento da fusione delle nevi verso i </a:t>
            </a:r>
            <a:r>
              <a:rPr lang="it-IT" sz="1000" u="sng" dirty="0" smtClean="0">
                <a:hlinkClick r:id="rId14" tooltip="Ruscellamento da fusione delle nevi verso i corsi d’acqua"/>
              </a:rPr>
              <a:t> corsi d’acqua</a:t>
            </a:r>
            <a:r>
              <a:rPr lang="it-IT" sz="1000" dirty="0"/>
              <a:t/>
            </a:r>
            <a:br>
              <a:rPr lang="it-IT" sz="1000" dirty="0"/>
            </a:br>
            <a:r>
              <a:rPr lang="it-IT" sz="1000" dirty="0"/>
              <a:t>- </a:t>
            </a:r>
            <a:r>
              <a:rPr lang="it-IT" sz="1000" u="sng" dirty="0">
                <a:hlinkClick r:id="rId14" tooltip="Ruscellamento superficiale"/>
              </a:rPr>
              <a:t>Ruscellamento superficiale</a:t>
            </a:r>
            <a:r>
              <a:rPr lang="it-IT" sz="1000" dirty="0"/>
              <a:t/>
            </a:r>
            <a:br>
              <a:rPr lang="it-IT" sz="1000" dirty="0"/>
            </a:br>
            <a:r>
              <a:rPr lang="it-IT" sz="1000" dirty="0"/>
              <a:t>- </a:t>
            </a:r>
            <a:r>
              <a:rPr lang="it-IT" sz="1000" u="sng" dirty="0">
                <a:hlinkClick r:id="rId14" tooltip="Flusso incanalato"/>
              </a:rPr>
              <a:t>Flusso incanalato</a:t>
            </a:r>
            <a:r>
              <a:rPr lang="it-IT" sz="1000" dirty="0"/>
              <a:t/>
            </a:r>
            <a:br>
              <a:rPr lang="it-IT" sz="1000" dirty="0"/>
            </a:br>
            <a:r>
              <a:rPr lang="it-IT" sz="1000" dirty="0"/>
              <a:t>- </a:t>
            </a:r>
            <a:r>
              <a:rPr lang="it-IT" sz="1000" u="sng" dirty="0">
                <a:hlinkClick r:id="rId14" tooltip="Immagazzinamento d’acqua dolce"/>
              </a:rPr>
              <a:t>Immagazzinamento d’acqua dolce</a:t>
            </a:r>
            <a:r>
              <a:rPr lang="it-IT" sz="1000" dirty="0"/>
              <a:t/>
            </a:r>
            <a:br>
              <a:rPr lang="it-IT" sz="1000" dirty="0"/>
            </a:br>
            <a:r>
              <a:rPr lang="it-IT" sz="1000" dirty="0"/>
              <a:t>- </a:t>
            </a:r>
            <a:r>
              <a:rPr lang="it-IT" sz="1000" u="sng" dirty="0">
                <a:hlinkClick r:id="rId14" tooltip="Infiltrazione"/>
              </a:rPr>
              <a:t>Infiltrazione</a:t>
            </a:r>
            <a:r>
              <a:rPr lang="it-IT" sz="1000" dirty="0"/>
              <a:t/>
            </a:r>
            <a:br>
              <a:rPr lang="it-IT" sz="1000" dirty="0"/>
            </a:br>
            <a:r>
              <a:rPr lang="it-IT" sz="1000" dirty="0"/>
              <a:t>- </a:t>
            </a:r>
            <a:r>
              <a:rPr lang="it-IT" sz="1000" u="sng" dirty="0">
                <a:hlinkClick r:id="rId14" tooltip="Immagazzinamento d’acqua sotterranea"/>
              </a:rPr>
              <a:t>Immagazzinamento d’acqua sotterranea</a:t>
            </a:r>
            <a:r>
              <a:rPr lang="it-IT" sz="1000" dirty="0"/>
              <a:t/>
            </a:r>
            <a:br>
              <a:rPr lang="it-IT" sz="1000" dirty="0"/>
            </a:br>
            <a:r>
              <a:rPr lang="it-IT" sz="1000" dirty="0"/>
              <a:t>- </a:t>
            </a:r>
            <a:r>
              <a:rPr lang="it-IT" sz="1000" u="sng" dirty="0">
                <a:hlinkClick r:id="rId14" tooltip="Portata d’acqua sotterranea"/>
              </a:rPr>
              <a:t>Portata d’acqua sotterranea</a:t>
            </a:r>
            <a:r>
              <a:rPr lang="it-IT" sz="1000" dirty="0"/>
              <a:t/>
            </a:r>
            <a:br>
              <a:rPr lang="it-IT" sz="1000" dirty="0"/>
            </a:br>
            <a:r>
              <a:rPr lang="it-IT" sz="1000" dirty="0"/>
              <a:t>- </a:t>
            </a:r>
            <a:r>
              <a:rPr lang="it-IT" sz="1000" u="sng" dirty="0">
                <a:hlinkClick r:id="rId14" tooltip="Sorgenti"/>
              </a:rPr>
              <a:t>Sorgenti</a:t>
            </a:r>
            <a:endParaRPr lang="it-IT" sz="1000" dirty="0"/>
          </a:p>
        </p:txBody>
      </p:sp>
    </p:spTree>
    <p:extLst>
      <p:ext uri="{BB962C8B-B14F-4D97-AF65-F5344CB8AC3E}">
        <p14:creationId xmlns:p14="http://schemas.microsoft.com/office/powerpoint/2010/main" val="566577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Diagramma a barre della distribuzione dell’acqua sulla Terra.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174" y="0"/>
            <a:ext cx="5572125"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354" name="Group 186"/>
          <p:cNvGraphicFramePr>
            <a:graphicFrameLocks noGrp="1"/>
          </p:cNvGraphicFramePr>
          <p:nvPr>
            <p:ph/>
          </p:nvPr>
        </p:nvGraphicFramePr>
        <p:xfrm>
          <a:off x="611188" y="1909763"/>
          <a:ext cx="8229600" cy="4949195"/>
        </p:xfrm>
        <a:graphic>
          <a:graphicData uri="http://schemas.openxmlformats.org/drawingml/2006/table">
            <a:tbl>
              <a:tblPr/>
              <a:tblGrid>
                <a:gridCol w="1646237"/>
                <a:gridCol w="1646238"/>
                <a:gridCol w="1644650"/>
                <a:gridCol w="1646237"/>
                <a:gridCol w="1646238"/>
              </a:tblGrid>
              <a:tr h="252413">
                <a:tc gridSpan="5">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dirty="0" smtClean="0">
                          <a:ln>
                            <a:noFill/>
                          </a:ln>
                          <a:solidFill>
                            <a:srgbClr val="000000"/>
                          </a:solidFill>
                          <a:effectLst/>
                          <a:latin typeface="Verdana" pitchFamily="34" charset="0"/>
                          <a:cs typeface="Times New Roman" pitchFamily="18" charset="0"/>
                        </a:rPr>
                        <a:t>Stima della distribuzione dell’acqua terrestre:</a:t>
                      </a:r>
                      <a:endParaRPr kumimoji="0" lang="it-IT" sz="800" b="0" i="0" u="none" strike="noStrike" cap="none" normalizeH="0" baseline="0" dirty="0" smtClean="0">
                        <a:ln>
                          <a:noFill/>
                        </a:ln>
                        <a:solidFill>
                          <a:schemeClr val="tx1"/>
                        </a:solidFill>
                        <a:effectLst/>
                        <a:latin typeface="Arial" charset="0"/>
                      </a:endParaRPr>
                    </a:p>
                  </a:txBody>
                  <a:tcPr anchor="ctr" horzOverflow="overflow">
                    <a:lnL cap="flat">
                      <a:noFill/>
                    </a:lnL>
                    <a:lnR cap="flat">
                      <a:noFill/>
                    </a:lnR>
                    <a:lnT cap="flat">
                      <a:noFill/>
                    </a:lnT>
                    <a:lnB>
                      <a:noFill/>
                    </a:lnB>
                    <a:lnTlToBr>
                      <a:noFill/>
                    </a:lnTlToBr>
                    <a:lnBlToTr>
                      <a:noFill/>
                    </a:lnBlToTr>
                    <a:solidFill>
                      <a:srgbClr val="CDCDB4"/>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r>
              <a:tr h="2746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1" i="0" u="none" strike="noStrike" cap="none" normalizeH="0" baseline="0" smtClean="0">
                          <a:ln>
                            <a:noFill/>
                          </a:ln>
                          <a:solidFill>
                            <a:srgbClr val="000000"/>
                          </a:solidFill>
                          <a:effectLst/>
                          <a:latin typeface="Verdana" pitchFamily="34" charset="0"/>
                          <a:cs typeface="Times New Roman" pitchFamily="18" charset="0"/>
                        </a:rPr>
                        <a:t>Sorgente d’acqua</a:t>
                      </a:r>
                      <a:endParaRPr kumimoji="0" lang="it-IT" sz="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CDCDB4"/>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1" i="0" u="none" strike="noStrike" cap="none" normalizeH="0" baseline="0" dirty="0" smtClean="0">
                          <a:ln>
                            <a:noFill/>
                          </a:ln>
                          <a:solidFill>
                            <a:srgbClr val="000000"/>
                          </a:solidFill>
                          <a:effectLst/>
                          <a:latin typeface="Verdana" pitchFamily="34" charset="0"/>
                          <a:cs typeface="Times New Roman" pitchFamily="18" charset="0"/>
                        </a:rPr>
                        <a:t>Volume d’acqua, in chilometri cubi</a:t>
                      </a:r>
                      <a:endParaRPr kumimoji="0" lang="it-IT" sz="800" b="0" i="0" u="none" strike="noStrike" cap="none" normalizeH="0" baseline="0" dirty="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CDCDB4"/>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1" i="0" u="none" strike="noStrike" cap="none" normalizeH="0" baseline="0" smtClean="0">
                          <a:ln>
                            <a:noFill/>
                          </a:ln>
                          <a:solidFill>
                            <a:srgbClr val="000000"/>
                          </a:solidFill>
                          <a:effectLst/>
                          <a:latin typeface="Verdana" pitchFamily="34" charset="0"/>
                          <a:cs typeface="Times New Roman" pitchFamily="18" charset="0"/>
                        </a:rPr>
                        <a:t>Volume d’acqua, in miglia cubiche</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CDCDB4"/>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1" i="0" u="none" strike="noStrike" cap="none" normalizeH="0" baseline="0" smtClean="0">
                          <a:ln>
                            <a:noFill/>
                          </a:ln>
                          <a:solidFill>
                            <a:srgbClr val="000000"/>
                          </a:solidFill>
                          <a:effectLst/>
                          <a:latin typeface="Verdana" pitchFamily="34" charset="0"/>
                          <a:cs typeface="Times New Roman" pitchFamily="18" charset="0"/>
                        </a:rPr>
                        <a:t>Percentuale d’acqua dolce</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CDCDB4"/>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1" i="0" u="none" strike="noStrike" cap="none" normalizeH="0" baseline="0" smtClean="0">
                          <a:ln>
                            <a:noFill/>
                          </a:ln>
                          <a:solidFill>
                            <a:srgbClr val="000000"/>
                          </a:solidFill>
                          <a:effectLst/>
                          <a:latin typeface="Verdana" pitchFamily="34" charset="0"/>
                          <a:cs typeface="Times New Roman" pitchFamily="18" charset="0"/>
                        </a:rPr>
                        <a:t>Percentuale d’acqua totale</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CDCDB4"/>
                    </a:solidFill>
                  </a:tcPr>
                </a:tc>
              </a:tr>
              <a:tr h="2746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Oceani, mari e golfi</a:t>
                      </a:r>
                      <a:endParaRPr kumimoji="0" lang="it-IT" sz="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1,338,000,000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321,000,000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96.5</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E8E8DB"/>
                    </a:solidFill>
                  </a:tcPr>
                </a:tc>
              </a:tr>
              <a:tr h="2746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Calotte glaciali, ghiacciai e nevi perenni</a:t>
                      </a:r>
                      <a:endParaRPr kumimoji="0" lang="it-IT" sz="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dirty="0" smtClean="0">
                          <a:ln>
                            <a:noFill/>
                          </a:ln>
                          <a:solidFill>
                            <a:srgbClr val="000000"/>
                          </a:solidFill>
                          <a:effectLst/>
                          <a:latin typeface="Verdana" pitchFamily="34" charset="0"/>
                          <a:cs typeface="Times New Roman" pitchFamily="18" charset="0"/>
                        </a:rPr>
                        <a:t>24,064,000</a:t>
                      </a:r>
                      <a:endParaRPr kumimoji="0" lang="it-IT" sz="800" b="0" i="0" u="none" strike="noStrike" cap="none" normalizeH="0" baseline="0" dirty="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5,773,000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68.7</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1.74</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ECEDE6"/>
                    </a:solidFill>
                  </a:tcPr>
                </a:tc>
              </a:tr>
              <a:tr h="2540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Acqua sotterranea</a:t>
                      </a:r>
                      <a:endParaRPr kumimoji="0" lang="it-IT" sz="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23,400,000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5,614,000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1.7</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E8E8DB"/>
                    </a:solidFill>
                  </a:tcPr>
                </a:tc>
              </a:tr>
              <a:tr h="2524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    Dolce</a:t>
                      </a:r>
                      <a:endParaRPr kumimoji="0" lang="it-IT" sz="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10,530,000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2,526,000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30.1</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0.76</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ECEDE6"/>
                    </a:solidFill>
                  </a:tcPr>
                </a:tc>
              </a:tr>
              <a:tr h="2540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dirty="0" smtClean="0">
                          <a:ln>
                            <a:noFill/>
                          </a:ln>
                          <a:solidFill>
                            <a:srgbClr val="000000"/>
                          </a:solidFill>
                          <a:effectLst/>
                          <a:latin typeface="Verdana" pitchFamily="34" charset="0"/>
                          <a:cs typeface="Times New Roman" pitchFamily="18" charset="0"/>
                        </a:rPr>
                        <a:t>    Salata</a:t>
                      </a:r>
                      <a:endParaRPr kumimoji="0" lang="it-IT" sz="800" b="0" i="0" u="none" strike="noStrike" cap="none" normalizeH="0" baseline="0" dirty="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12,870,000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3,088,000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0.94</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E8E8DB"/>
                    </a:solidFill>
                  </a:tcPr>
                </a:tc>
              </a:tr>
              <a:tr h="2524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Umidità nel suolo</a:t>
                      </a:r>
                      <a:endParaRPr kumimoji="0" lang="it-IT" sz="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16,500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3,959</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0.05</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0.001</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ECEDE6"/>
                    </a:solidFill>
                  </a:tcPr>
                </a:tc>
              </a:tr>
              <a:tr h="2746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Ghiaccio sotterraneo e permafrost</a:t>
                      </a:r>
                      <a:endParaRPr kumimoji="0" lang="it-IT" sz="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300,000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71,970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0.86</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0.022</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E8E8DB"/>
                    </a:solidFill>
                  </a:tcPr>
                </a:tc>
              </a:tr>
              <a:tr h="2540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Laghi</a:t>
                      </a:r>
                      <a:endParaRPr kumimoji="0" lang="it-IT" sz="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176,400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42,320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0.013</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ECEDE6"/>
                    </a:solidFill>
                  </a:tcPr>
                </a:tc>
              </a:tr>
              <a:tr h="2524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    Dolce</a:t>
                      </a:r>
                      <a:endParaRPr kumimoji="0" lang="it-IT" sz="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91,000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21,830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0.26</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0.007</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E8E8DB"/>
                    </a:solidFill>
                  </a:tcPr>
                </a:tc>
              </a:tr>
              <a:tr h="2524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    Salata</a:t>
                      </a:r>
                      <a:endParaRPr kumimoji="0" lang="it-IT" sz="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85,400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20,490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0.006</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ECEDE6"/>
                    </a:solidFill>
                  </a:tcPr>
                </a:tc>
              </a:tr>
              <a:tr h="2540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Atmosfera</a:t>
                      </a:r>
                      <a:endParaRPr kumimoji="0" lang="it-IT" sz="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12,900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3,095</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0.04</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0.001</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E8E8DB"/>
                    </a:solidFill>
                  </a:tcPr>
                </a:tc>
              </a:tr>
              <a:tr h="2524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Acqua di stagno</a:t>
                      </a:r>
                      <a:endParaRPr kumimoji="0" lang="it-IT" sz="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11,470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2,752</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0.03</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0.0008</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ECEDE6"/>
                    </a:solidFill>
                  </a:tcPr>
                </a:tc>
              </a:tr>
              <a:tr h="2540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Fiumi</a:t>
                      </a:r>
                      <a:endParaRPr kumimoji="0" lang="it-IT" sz="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2,120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509</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0.006</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8E8DB"/>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0.0002</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E8E8DB"/>
                    </a:solidFill>
                  </a:tcPr>
                </a:tc>
              </a:tr>
              <a:tr h="2524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Acqua biologica</a:t>
                      </a:r>
                      <a:endParaRPr kumimoji="0" lang="it-IT" sz="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1,120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269</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0.003</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ECED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0.0001</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ECEDE6"/>
                    </a:solidFill>
                  </a:tcPr>
                </a:tc>
              </a:tr>
              <a:tr h="2524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Totale</a:t>
                      </a:r>
                      <a:endParaRPr kumimoji="0" lang="it-IT" sz="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CFCFB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1,386,000,000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CFCFB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332,500,000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CFCFB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CFCFB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it-IT" sz="800" b="0" i="0" u="none" strike="noStrike" cap="none" normalizeH="0" baseline="0" smtClean="0">
                          <a:ln>
                            <a:noFill/>
                          </a:ln>
                          <a:solidFill>
                            <a:srgbClr val="000000"/>
                          </a:solidFill>
                          <a:effectLst/>
                          <a:latin typeface="Verdana" pitchFamily="34" charset="0"/>
                          <a:cs typeface="Times New Roman" pitchFamily="18" charset="0"/>
                        </a:rPr>
                        <a:t>100</a:t>
                      </a:r>
                      <a:endParaRPr kumimoji="0" lang="it-IT" sz="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CFCFB6"/>
                    </a:solidFill>
                  </a:tcPr>
                </a:tc>
              </a:tr>
              <a:tr h="379413">
                <a:tc gridSpan="5">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smtClean="0">
                          <a:ln>
                            <a:noFill/>
                          </a:ln>
                          <a:solidFill>
                            <a:srgbClr val="000000"/>
                          </a:solidFill>
                          <a:effectLst/>
                          <a:latin typeface="Verdana" pitchFamily="34" charset="0"/>
                          <a:cs typeface="Times New Roman" pitchFamily="18" charset="0"/>
                        </a:rPr>
                        <a:t>Da: </a:t>
                      </a:r>
                      <a:r>
                        <a:rPr kumimoji="0" lang="en-US" sz="800" b="0" i="0" u="none" strike="noStrike" cap="none" normalizeH="0" baseline="0" dirty="0" err="1" smtClean="0">
                          <a:ln>
                            <a:noFill/>
                          </a:ln>
                          <a:solidFill>
                            <a:srgbClr val="000000"/>
                          </a:solidFill>
                          <a:effectLst/>
                          <a:latin typeface="Verdana" pitchFamily="34" charset="0"/>
                          <a:cs typeface="Times New Roman" pitchFamily="18" charset="0"/>
                        </a:rPr>
                        <a:t>Gleick</a:t>
                      </a:r>
                      <a:r>
                        <a:rPr kumimoji="0" lang="en-US" sz="800" b="0" i="0" u="none" strike="noStrike" cap="none" normalizeH="0" baseline="0" dirty="0" smtClean="0">
                          <a:ln>
                            <a:noFill/>
                          </a:ln>
                          <a:solidFill>
                            <a:srgbClr val="000000"/>
                          </a:solidFill>
                          <a:effectLst/>
                          <a:latin typeface="Verdana" pitchFamily="34" charset="0"/>
                          <a:cs typeface="Times New Roman" pitchFamily="18" charset="0"/>
                        </a:rPr>
                        <a:t>, P. H., 1996: Water resources. In Encyclopedia of Climate and Weather, ed. by S. H. Schneider, Oxford University Press, New York, vol. 2, pp.817-823. </a:t>
                      </a:r>
                      <a:endParaRPr kumimoji="0" lang="en-US" sz="800" b="0" i="0" u="none" strike="noStrike" cap="none" normalizeH="0" baseline="0" dirty="0" smtClean="0">
                        <a:ln>
                          <a:noFill/>
                        </a:ln>
                        <a:solidFill>
                          <a:schemeClr val="tx1"/>
                        </a:solidFill>
                        <a:effectLst/>
                        <a:latin typeface="Arial" charset="0"/>
                      </a:endParaRPr>
                    </a:p>
                  </a:txBody>
                  <a:tcPr anchor="ctr" horzOverflow="overflow">
                    <a:lnL cap="flat">
                      <a:noFill/>
                    </a:lnL>
                    <a:lnR cap="flat">
                      <a:noFill/>
                    </a:lnR>
                    <a:lnT>
                      <a:noFill/>
                    </a:lnT>
                    <a:lnB cap="flat">
                      <a:noFill/>
                    </a:lnB>
                    <a:lnTlToBr>
                      <a:noFill/>
                    </a:lnTlToBr>
                    <a:lnBlToTr>
                      <a:noFill/>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r>
            </a:tbl>
          </a:graphicData>
        </a:graphic>
      </p:graphicFrame>
    </p:spTree>
    <p:extLst>
      <p:ext uri="{BB962C8B-B14F-4D97-AF65-F5344CB8AC3E}">
        <p14:creationId xmlns:p14="http://schemas.microsoft.com/office/powerpoint/2010/main" val="3973426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ChangeArrowheads="1"/>
          </p:cNvSpPr>
          <p:nvPr/>
        </p:nvSpPr>
        <p:spPr bwMode="auto">
          <a:xfrm>
            <a:off x="2771775" y="-48657"/>
            <a:ext cx="321945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it-IT" sz="2400" b="1" dirty="0"/>
              <a:t>L’Acqua nel Mondo</a:t>
            </a:r>
          </a:p>
          <a:p>
            <a:pPr algn="ctr" eaLnBrk="0" hangingPunct="0"/>
            <a:endParaRPr lang="it-IT" sz="1800" dirty="0"/>
          </a:p>
        </p:txBody>
      </p:sp>
      <p:pic>
        <p:nvPicPr>
          <p:cNvPr id="10245" name="Picture 5" descr="map_id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011" y="320675"/>
            <a:ext cx="7881689"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Rectangle 6"/>
          <p:cNvSpPr>
            <a:spLocks noChangeArrowheads="1"/>
          </p:cNvSpPr>
          <p:nvPr/>
        </p:nvSpPr>
        <p:spPr bwMode="auto">
          <a:xfrm>
            <a:off x="324379" y="4221088"/>
            <a:ext cx="8568952"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just"/>
            <a:r>
              <a:rPr lang="it-IT" sz="1600" dirty="0" smtClean="0"/>
              <a:t>L’acqua </a:t>
            </a:r>
            <a:r>
              <a:rPr lang="it-IT" sz="1600" dirty="0"/>
              <a:t>è una delle risorse distribuite nel mondo con maggior </a:t>
            </a:r>
            <a:r>
              <a:rPr lang="it-IT" sz="1600" dirty="0" smtClean="0"/>
              <a:t>disuguaglianza. </a:t>
            </a:r>
            <a:r>
              <a:rPr lang="it-IT" sz="1600" dirty="0"/>
              <a:t>Meno di dieci paesi si dividono il 60% delle risorse idriche naturali del mondo. I paesi più poveri di risorse idriche sono quelli più piccoli o più aridi. Il Vicino Oriente è penalizzato da una costante scarsità d’acqua, ulteriormente aggravata da periodi di siccità ricorrenti, che hanno messo in pericolo lo sviluppo economico e agricolo dei paesi di questa regione. Attualmente, nove dei quattordici paesi del Vicino Oriente devono confrontarsi con una situazione di penuria delle risorse idriche. </a:t>
            </a:r>
          </a:p>
          <a:p>
            <a:pPr algn="just"/>
            <a:r>
              <a:rPr lang="it-IT" sz="1600" dirty="0"/>
              <a:t>Negli ultimi decenni, la penuria ha interessato anche il nord della Cina, l’America e il Sud Europa. </a:t>
            </a:r>
          </a:p>
          <a:p>
            <a:pPr algn="just"/>
            <a:r>
              <a:rPr lang="it-IT" sz="1600" i="1" dirty="0"/>
              <a:t>Attualmente ventisei paesi, per un totale di 232 milioni di abitanti, possono essere considerati con scarse risorse idriche. </a:t>
            </a:r>
            <a:r>
              <a:rPr lang="it-IT" sz="1600" dirty="0" smtClean="0"/>
              <a:t>Paesi </a:t>
            </a:r>
            <a:r>
              <a:rPr lang="it-IT" sz="1600" dirty="0"/>
              <a:t>come l’Arabia Saudita o la Libia non esitano a basare il loro sviluppo economico su falde acquifere fossili, cioè su risorse idriche che non sono rinnovabili. </a:t>
            </a:r>
          </a:p>
        </p:txBody>
      </p:sp>
    </p:spTree>
    <p:extLst>
      <p:ext uri="{BB962C8B-B14F-4D97-AF65-F5344CB8AC3E}">
        <p14:creationId xmlns:p14="http://schemas.microsoft.com/office/powerpoint/2010/main" val="2166256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203848" y="116632"/>
            <a:ext cx="2777363" cy="461665"/>
          </a:xfrm>
          <a:prstGeom prst="rect">
            <a:avLst/>
          </a:prstGeom>
        </p:spPr>
        <p:txBody>
          <a:bodyPr wrap="none">
            <a:spAutoFit/>
          </a:bodyPr>
          <a:lstStyle/>
          <a:p>
            <a:pPr algn="ctr"/>
            <a:r>
              <a:rPr lang="it-IT" sz="2400" b="1" dirty="0"/>
              <a:t>Inquinamento idrico</a:t>
            </a:r>
          </a:p>
        </p:txBody>
      </p:sp>
      <p:pic>
        <p:nvPicPr>
          <p:cNvPr id="5122" name="Picture 2" descr="fiu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700437"/>
            <a:ext cx="3384376" cy="2788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4"/>
          <p:cNvSpPr/>
          <p:nvPr/>
        </p:nvSpPr>
        <p:spPr>
          <a:xfrm>
            <a:off x="524077" y="3861048"/>
            <a:ext cx="8136904" cy="2677656"/>
          </a:xfrm>
          <a:prstGeom prst="rect">
            <a:avLst/>
          </a:prstGeom>
        </p:spPr>
        <p:txBody>
          <a:bodyPr wrap="square">
            <a:spAutoFit/>
          </a:bodyPr>
          <a:lstStyle/>
          <a:p>
            <a:pPr algn="just"/>
            <a:r>
              <a:rPr lang="it-IT" sz="1600" dirty="0"/>
              <a:t>L'</a:t>
            </a:r>
            <a:r>
              <a:rPr lang="it-IT" sz="1600" b="1" dirty="0"/>
              <a:t>inquinamento idrico</a:t>
            </a:r>
            <a:r>
              <a:rPr lang="it-IT" sz="1600" dirty="0"/>
              <a:t> è un'alterazione degli </a:t>
            </a:r>
            <a:r>
              <a:rPr lang="it-IT" sz="1600" u="sng" dirty="0">
                <a:hlinkClick r:id="rId3" tooltip="Ecosistema"/>
              </a:rPr>
              <a:t>ecosistemi</a:t>
            </a:r>
            <a:r>
              <a:rPr lang="it-IT" sz="1600" dirty="0"/>
              <a:t> che hanno come componente fondamentale l'</a:t>
            </a:r>
            <a:r>
              <a:rPr lang="it-IT" sz="1600" u="sng" dirty="0">
                <a:hlinkClick r:id="rId4" tooltip="Acqua"/>
              </a:rPr>
              <a:t>acqua</a:t>
            </a:r>
            <a:r>
              <a:rPr lang="it-IT" sz="1600" dirty="0"/>
              <a:t>.</a:t>
            </a:r>
          </a:p>
          <a:p>
            <a:pPr algn="just"/>
            <a:r>
              <a:rPr lang="it-IT" sz="1600" dirty="0"/>
              <a:t>Esso è causato da numerosi e differenti fattori, quali gli scarichi delle attività industriali e agricole e le normali attività umane che giungono nei fiumi, nei laghi e nei mari.</a:t>
            </a:r>
          </a:p>
          <a:p>
            <a:pPr algn="just"/>
            <a:endParaRPr lang="it-IT" sz="400" b="1" u="sng" dirty="0" smtClean="0"/>
          </a:p>
          <a:p>
            <a:pPr algn="just"/>
            <a:r>
              <a:rPr lang="it-IT" sz="1600" b="1" u="sng" dirty="0" smtClean="0"/>
              <a:t>Cause </a:t>
            </a:r>
            <a:r>
              <a:rPr lang="it-IT" sz="1600" b="1" u="sng" dirty="0"/>
              <a:t>dell'inquinamento idrico</a:t>
            </a:r>
            <a:endParaRPr lang="it-IT" sz="1600" b="1" i="1" u="sng" dirty="0"/>
          </a:p>
          <a:p>
            <a:pPr algn="just"/>
            <a:endParaRPr lang="it-IT" sz="400" dirty="0" smtClean="0"/>
          </a:p>
          <a:p>
            <a:pPr algn="just"/>
            <a:r>
              <a:rPr lang="it-IT" sz="1600" dirty="0" smtClean="0"/>
              <a:t>Il </a:t>
            </a:r>
            <a:r>
              <a:rPr lang="it-IT" sz="1600" dirty="0"/>
              <a:t>tipo di alterazione dei </a:t>
            </a:r>
            <a:r>
              <a:rPr lang="it-IT" sz="1600" u="sng" dirty="0">
                <a:hlinkClick r:id="rId5" tooltip="Sistemi idrici (pagina inesistente)"/>
              </a:rPr>
              <a:t>sistemi idrici</a:t>
            </a:r>
            <a:r>
              <a:rPr lang="it-IT" sz="1600" dirty="0"/>
              <a:t> può essere di natura chimica, fisica o microbiologica e le conseguenze possono compromettere la </a:t>
            </a:r>
            <a:r>
              <a:rPr lang="it-IT" sz="1600" u="sng" dirty="0">
                <a:hlinkClick r:id="rId6" tooltip="Salute"/>
              </a:rPr>
              <a:t>salute</a:t>
            </a:r>
            <a:r>
              <a:rPr lang="it-IT" sz="1600" dirty="0"/>
              <a:t> della flora e della fauna coinvolta, fino agli uomini, nuocendo al sistema </a:t>
            </a:r>
            <a:r>
              <a:rPr lang="it-IT" sz="1600" u="sng" dirty="0">
                <a:hlinkClick r:id="rId7" tooltip="Ecologia"/>
              </a:rPr>
              <a:t>ecologico</a:t>
            </a:r>
            <a:r>
              <a:rPr lang="it-IT" sz="1600" dirty="0"/>
              <a:t> e alle riserve idriche per uso alimentare. E' da considerare anche lo scarico di acque a temperature molto diverse da quella ambientale provenienti dai sistemi di raffreddamento degli impianti energetici e delle industrie. </a:t>
            </a:r>
            <a:endParaRPr lang="it-IT" sz="1600" b="1" dirty="0"/>
          </a:p>
        </p:txBody>
      </p:sp>
      <p:pic>
        <p:nvPicPr>
          <p:cNvPr id="5124" name="Picture 4" descr="china_hubei"/>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09844" y="700437"/>
            <a:ext cx="3897435" cy="2788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845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51520" y="188640"/>
            <a:ext cx="8568952" cy="6617196"/>
          </a:xfrm>
          <a:prstGeom prst="rect">
            <a:avLst/>
          </a:prstGeom>
        </p:spPr>
        <p:txBody>
          <a:bodyPr wrap="square">
            <a:spAutoFit/>
          </a:bodyPr>
          <a:lstStyle/>
          <a:p>
            <a:r>
              <a:rPr lang="it-IT" sz="1500" b="1" dirty="0"/>
              <a:t>Classificazione delle sostanze inquinanti per le acque</a:t>
            </a:r>
            <a:endParaRPr lang="it-IT" sz="1500" b="1" i="1" dirty="0"/>
          </a:p>
          <a:p>
            <a:endParaRPr lang="it-IT" sz="400" dirty="0" smtClean="0"/>
          </a:p>
          <a:p>
            <a:pPr algn="just"/>
            <a:r>
              <a:rPr lang="it-IT" sz="1500" dirty="0" smtClean="0"/>
              <a:t>L'acqua </a:t>
            </a:r>
            <a:r>
              <a:rPr lang="it-IT" sz="1500" dirty="0"/>
              <a:t>usata in campo domestico, </a:t>
            </a:r>
            <a:r>
              <a:rPr lang="it-IT" sz="1500" u="sng" dirty="0">
                <a:hlinkClick r:id="rId2" tooltip="Industria"/>
              </a:rPr>
              <a:t>industriale</a:t>
            </a:r>
            <a:r>
              <a:rPr lang="it-IT" sz="1500" dirty="0"/>
              <a:t>, </a:t>
            </a:r>
            <a:r>
              <a:rPr lang="it-IT" sz="1500" u="sng" dirty="0">
                <a:hlinkClick r:id="rId3" tooltip="Agricoltura"/>
              </a:rPr>
              <a:t>agricolo</a:t>
            </a:r>
            <a:r>
              <a:rPr lang="it-IT" sz="1500" dirty="0"/>
              <a:t> o </a:t>
            </a:r>
            <a:r>
              <a:rPr lang="it-IT" sz="1500" u="sng" dirty="0">
                <a:hlinkClick r:id="rId4" tooltip="Zootecnica"/>
              </a:rPr>
              <a:t>zootecnico</a:t>
            </a:r>
            <a:r>
              <a:rPr lang="it-IT" sz="1500" dirty="0"/>
              <a:t> spesso contiene </a:t>
            </a:r>
            <a:r>
              <a:rPr lang="it-IT" sz="1500" u="sng" dirty="0">
                <a:hlinkClick r:id="rId5" tooltip="Sostanza chimica"/>
              </a:rPr>
              <a:t>sostanze</a:t>
            </a:r>
            <a:r>
              <a:rPr lang="it-IT" sz="1500" dirty="0"/>
              <a:t> che alterano l'ecosistema, per cui non possono essere scaricate direttamente nei corsi d'acqua, in quanto contribuirebbero ad inquinare le acque superficiali (se non telluriche) ed il suolo.</a:t>
            </a:r>
          </a:p>
          <a:p>
            <a:pPr algn="just"/>
            <a:r>
              <a:rPr lang="it-IT" sz="1500" dirty="0"/>
              <a:t>Gli agenti inquinanti delle acque più comuni sono:</a:t>
            </a:r>
          </a:p>
          <a:p>
            <a:pPr lvl="0" algn="just"/>
            <a:r>
              <a:rPr lang="it-IT" sz="1500" b="1" dirty="0"/>
              <a:t>Inquinanti fecali</a:t>
            </a:r>
            <a:r>
              <a:rPr lang="it-IT" sz="1500" dirty="0"/>
              <a:t>: derivano dagli escrementi animali e dai residui </a:t>
            </a:r>
            <a:r>
              <a:rPr lang="it-IT" sz="1500" dirty="0" smtClean="0"/>
              <a:t>alimentari</a:t>
            </a:r>
            <a:r>
              <a:rPr lang="it-IT" sz="1500" dirty="0"/>
              <a:t>.</a:t>
            </a:r>
            <a:r>
              <a:rPr lang="it-IT" sz="1500" dirty="0" smtClean="0"/>
              <a:t> Nel </a:t>
            </a:r>
            <a:r>
              <a:rPr lang="it-IT" sz="1500" dirty="0"/>
              <a:t>caso ci sia un forte inquinamento di tipo fecale, si può avere la presenza nell'acqua di microrganismi patogeni (tifo, colera, epatite virale, ecc.).</a:t>
            </a:r>
          </a:p>
          <a:p>
            <a:pPr lvl="0" algn="just"/>
            <a:r>
              <a:rPr lang="it-IT" sz="1500" b="1" dirty="0"/>
              <a:t>Sostanze inorganiche tossiche</a:t>
            </a:r>
            <a:r>
              <a:rPr lang="it-IT" sz="1500" dirty="0"/>
              <a:t>: sono costituite dagli ioni dei metalli pesanti </a:t>
            </a:r>
            <a:r>
              <a:rPr lang="it-IT" sz="1500" dirty="0" smtClean="0"/>
              <a:t>che </a:t>
            </a:r>
            <a:r>
              <a:rPr lang="it-IT" sz="1500" dirty="0"/>
              <a:t>possono bloccare l'azione catalitica degli enzimi dell'organismo determinando avvelenamenti o la morte. Le industrie che usano questi metalli nelle loro lavorazioni, prima di scaricare le acque, devono eliminarli con i loro impianti di depurazione.</a:t>
            </a:r>
          </a:p>
          <a:p>
            <a:pPr lvl="0" algn="just"/>
            <a:r>
              <a:rPr lang="it-IT" sz="1500" b="1" dirty="0"/>
              <a:t>Sostanze inorganiche nocive</a:t>
            </a:r>
            <a:r>
              <a:rPr lang="it-IT" sz="1500" dirty="0"/>
              <a:t>: sono costituite dai fosfati ed i polifosfati presenti nei fertilizzanti, detersivi, composti fosforati ed azotati ed in alcuni scarichi industriali. Queste provocano l'eutrofizzazione, ovvero un enorme sviluppo della flora acquatica che in gran parte muore depositandosi sul fondo decomponendosi e perciò consumando notevoli quantità di ossigeno. </a:t>
            </a:r>
            <a:endParaRPr lang="it-IT" sz="1500" dirty="0" smtClean="0"/>
          </a:p>
          <a:p>
            <a:pPr lvl="0" algn="just"/>
            <a:r>
              <a:rPr lang="it-IT" sz="1500" b="1" dirty="0" smtClean="0"/>
              <a:t>Sostanze </a:t>
            </a:r>
            <a:r>
              <a:rPr lang="it-IT" sz="1500" b="1" dirty="0"/>
              <a:t>organiche non naturali</a:t>
            </a:r>
            <a:r>
              <a:rPr lang="it-IT" sz="1500" dirty="0"/>
              <a:t>: come ad esempio i diserbanti, gli antiparassitari, gli insetticidi, portano vantaggi all'agricoltura ma possono inquinare sia le acque che il suolo. Inoltre ci sono i solventi organici utilizzati dalle industrie (come ad esempio l'acetone, la trielina, il benzene, il toluene, ecc.) che devono essere eliminati prima di scaricare l'acqua nei corsi.</a:t>
            </a:r>
          </a:p>
          <a:p>
            <a:pPr lvl="0" algn="just"/>
            <a:r>
              <a:rPr lang="it-IT" sz="1500" b="1" dirty="0"/>
              <a:t>Oli liberi e emulsionanti</a:t>
            </a:r>
            <a:r>
              <a:rPr lang="it-IT" sz="1500" dirty="0"/>
              <a:t>: sono insolubili e per via della loro bassa densità, stratificano nella superficie creando dei film oleosi che impediscono all'ossigeno di solubilizzarsi </a:t>
            </a:r>
            <a:r>
              <a:rPr lang="it-IT" sz="1500" dirty="0" smtClean="0"/>
              <a:t>nell'acqua.</a:t>
            </a:r>
          </a:p>
          <a:p>
            <a:pPr lvl="0" algn="just"/>
            <a:r>
              <a:rPr lang="it-IT" sz="1500" b="1" dirty="0" smtClean="0"/>
              <a:t>Solidi </a:t>
            </a:r>
            <a:r>
              <a:rPr lang="it-IT" sz="1500" b="1" dirty="0"/>
              <a:t>sospesi</a:t>
            </a:r>
            <a:r>
              <a:rPr lang="it-IT" sz="1500" dirty="0"/>
              <a:t>: sono sostanze di varia natura che rendono torbida l'acqua ed intercettano la luce solare. Inoltre, una volta depositati sul fondo, impediscono lo sviluppo della vegetazione.</a:t>
            </a:r>
          </a:p>
          <a:p>
            <a:pPr lvl="0" algn="just"/>
            <a:r>
              <a:rPr lang="it-IT" sz="1500" b="1" dirty="0"/>
              <a:t>Calore, acidi e basi forti</a:t>
            </a:r>
            <a:r>
              <a:rPr lang="it-IT" sz="1500" dirty="0"/>
              <a:t>: dovuti per lo più agli scarichi industriali, possono diminuire la solubilità di O</a:t>
            </a:r>
            <a:r>
              <a:rPr lang="it-IT" sz="1500" baseline="-25000" dirty="0"/>
              <a:t>2</a:t>
            </a:r>
            <a:r>
              <a:rPr lang="it-IT" sz="1500" dirty="0"/>
              <a:t> ed alterare temperatura e </a:t>
            </a:r>
            <a:r>
              <a:rPr lang="it-IT" sz="1500" dirty="0" err="1"/>
              <a:t>pH</a:t>
            </a:r>
            <a:r>
              <a:rPr lang="it-IT" sz="1500" dirty="0"/>
              <a:t> dell'ambiente provocando alterazioni patologiche o la scomparsa di alcune specie viventi oppure ancora lo sviluppo di altre normalmente assenti</a:t>
            </a:r>
            <a:r>
              <a:rPr lang="it-IT" sz="1500" dirty="0" smtClean="0"/>
              <a:t>.</a:t>
            </a:r>
            <a:endParaRPr lang="it-IT" sz="1500" dirty="0"/>
          </a:p>
        </p:txBody>
      </p:sp>
    </p:spTree>
    <p:extLst>
      <p:ext uri="{BB962C8B-B14F-4D97-AF65-F5344CB8AC3E}">
        <p14:creationId xmlns:p14="http://schemas.microsoft.com/office/powerpoint/2010/main" val="205144511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1962</Words>
  <Application>Microsoft Office PowerPoint</Application>
  <PresentationFormat>Presentazione su schermo (4:3)</PresentationFormat>
  <Paragraphs>129</Paragraphs>
  <Slides>10</Slides>
  <Notes>0</Notes>
  <HiddenSlides>0</HiddenSlides>
  <MMClips>0</MMClips>
  <ScaleCrop>false</ScaleCrop>
  <HeadingPairs>
    <vt:vector size="4" baseType="variant">
      <vt:variant>
        <vt:lpstr>Tema</vt:lpstr>
      </vt:variant>
      <vt:variant>
        <vt:i4>1</vt:i4>
      </vt:variant>
      <vt:variant>
        <vt:lpstr>Titoli diapositive</vt:lpstr>
      </vt:variant>
      <vt:variant>
        <vt:i4>10</vt:i4>
      </vt:variant>
    </vt:vector>
  </HeadingPairs>
  <TitlesOfParts>
    <vt:vector size="11"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Telecom Italia S.p.A.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Guerrini Sergio</dc:creator>
  <cp:lastModifiedBy>Guerrini Sergio</cp:lastModifiedBy>
  <cp:revision>27</cp:revision>
  <cp:lastPrinted>2012-03-27T14:16:42Z</cp:lastPrinted>
  <dcterms:created xsi:type="dcterms:W3CDTF">2012-03-27T11:57:18Z</dcterms:created>
  <dcterms:modified xsi:type="dcterms:W3CDTF">2012-03-28T06:56:26Z</dcterms:modified>
</cp:coreProperties>
</file>