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56" r:id="rId3"/>
    <p:sldId id="257" r:id="rId4"/>
    <p:sldId id="258" r:id="rId5"/>
    <p:sldId id="260" r:id="rId6"/>
    <p:sldId id="259" r:id="rId7"/>
    <p:sldId id="261" r:id="rId8"/>
    <p:sldId id="262" r:id="rId9"/>
    <p:sldId id="263" r:id="rId10"/>
    <p:sldId id="264" r:id="rId11"/>
    <p:sldId id="265" r:id="rId12"/>
    <p:sldId id="269" r:id="rId13"/>
    <p:sldId id="270" r:id="rId14"/>
    <p:sldId id="271" r:id="rId15"/>
    <p:sldId id="272" r:id="rId16"/>
    <p:sldId id="273" r:id="rId17"/>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6912" autoAdjust="0"/>
    <p:restoredTop sz="94660"/>
  </p:normalViewPr>
  <p:slideViewPr>
    <p:cSldViewPr>
      <p:cViewPr>
        <p:scale>
          <a:sx n="66" d="100"/>
          <a:sy n="66" d="100"/>
        </p:scale>
        <p:origin x="-1272" y="-14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25EE6D2B-C440-488F-A680-4E0670131136}" type="datetimeFigureOut">
              <a:rPr lang="it-IT" smtClean="0"/>
              <a:pPr/>
              <a:t>12/03/2012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28A181-ED24-4C06-A9B5-82508CB9D414}"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EE6D2B-C440-488F-A680-4E0670131136}" type="datetimeFigureOut">
              <a:rPr lang="it-IT" smtClean="0"/>
              <a:pPr/>
              <a:t>12/03/2012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28A181-ED24-4C06-A9B5-82508CB9D414}"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25EE6D2B-C440-488F-A680-4E0670131136}" type="datetimeFigureOut">
              <a:rPr lang="it-IT" smtClean="0"/>
              <a:pPr/>
              <a:t>12/03/2012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28A181-ED24-4C06-A9B5-82508CB9D414}"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25EE6D2B-C440-488F-A680-4E0670131136}" type="datetimeFigureOut">
              <a:rPr lang="it-IT" smtClean="0"/>
              <a:pPr/>
              <a:t>12/03/2012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528A181-ED24-4C06-A9B5-82508CB9D414}"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25EE6D2B-C440-488F-A680-4E0670131136}" type="datetimeFigureOut">
              <a:rPr lang="it-IT" smtClean="0"/>
              <a:pPr/>
              <a:t>12/03/2012</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5528A181-ED24-4C06-A9B5-82508CB9D414}"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25EE6D2B-C440-488F-A680-4E0670131136}" type="datetimeFigureOut">
              <a:rPr lang="it-IT" smtClean="0"/>
              <a:pPr/>
              <a:t>12/03/2012</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5528A181-ED24-4C06-A9B5-82508CB9D414}"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25EE6D2B-C440-488F-A680-4E0670131136}" type="datetimeFigureOut">
              <a:rPr lang="it-IT" smtClean="0"/>
              <a:pPr/>
              <a:t>12/03/2012</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5528A181-ED24-4C06-A9B5-82508CB9D414}"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5EE6D2B-C440-488F-A680-4E0670131136}" type="datetimeFigureOut">
              <a:rPr lang="it-IT" smtClean="0"/>
              <a:pPr/>
              <a:t>12/03/2012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528A181-ED24-4C06-A9B5-82508CB9D414}"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5EE6D2B-C440-488F-A680-4E0670131136}" type="datetimeFigureOut">
              <a:rPr lang="it-IT" smtClean="0"/>
              <a:pPr/>
              <a:t>12/03/2012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528A181-ED24-4C06-A9B5-82508CB9D414}"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EE6D2B-C440-488F-A680-4E0670131136}" type="datetimeFigureOut">
              <a:rPr lang="it-IT" smtClean="0"/>
              <a:pPr/>
              <a:t>12/03/2012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28A181-ED24-4C06-A9B5-82508CB9D414}"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EE6D2B-C440-488F-A680-4E0670131136}" type="datetimeFigureOut">
              <a:rPr lang="it-IT" smtClean="0"/>
              <a:pPr/>
              <a:t>12/03/2012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528A181-ED24-4C06-A9B5-82508CB9D414}"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EE6D2B-C440-488F-A680-4E0670131136}" type="datetimeFigureOut">
              <a:rPr lang="it-IT" smtClean="0"/>
              <a:pPr/>
              <a:t>12/03/2012</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28A181-ED24-4C06-A9B5-82508CB9D414}"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24.gif"/></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457200" y="404664"/>
            <a:ext cx="8229600" cy="5721499"/>
          </a:xfrm>
          <a:gradFill>
            <a:gsLst>
              <a:gs pos="0">
                <a:srgbClr val="5E9EFF"/>
              </a:gs>
              <a:gs pos="39999">
                <a:srgbClr val="85C2FF"/>
              </a:gs>
              <a:gs pos="70000">
                <a:srgbClr val="C4D6EB"/>
              </a:gs>
              <a:gs pos="100000">
                <a:srgbClr val="FFEBFA"/>
              </a:gs>
            </a:gsLst>
            <a:lin ang="5400000" scaled="0"/>
          </a:gradFill>
        </p:spPr>
        <p:txBody>
          <a:bodyPr>
            <a:normAutofit/>
          </a:bodyPr>
          <a:lstStyle/>
          <a:p>
            <a:pPr algn="ctr">
              <a:buNone/>
            </a:pPr>
            <a:r>
              <a:rPr lang="it-IT" dirty="0" smtClean="0">
                <a:latin typeface="Times New Roman" pitchFamily="18" charset="0"/>
                <a:cs typeface="Times New Roman" pitchFamily="18" charset="0"/>
              </a:rPr>
              <a:t>I DIRITTI DELL’ACQUA</a:t>
            </a:r>
          </a:p>
          <a:p>
            <a:pPr>
              <a:buNone/>
            </a:pPr>
            <a:endParaRPr lang="it-IT" sz="1600" dirty="0" smtClean="0">
              <a:latin typeface="Times New Roman" pitchFamily="18" charset="0"/>
              <a:cs typeface="Times New Roman" pitchFamily="18" charset="0"/>
            </a:endParaRPr>
          </a:p>
          <a:p>
            <a:pPr>
              <a:buNone/>
            </a:pPr>
            <a:endParaRPr lang="it-IT" sz="1600" dirty="0" smtClean="0">
              <a:latin typeface="Times New Roman" pitchFamily="18" charset="0"/>
              <a:cs typeface="Times New Roman" pitchFamily="18" charset="0"/>
            </a:endParaRPr>
          </a:p>
          <a:p>
            <a:pPr>
              <a:buNone/>
            </a:pPr>
            <a:endParaRPr lang="it-IT" sz="2000" dirty="0" smtClean="0">
              <a:latin typeface="Times New Roman" pitchFamily="18" charset="0"/>
              <a:cs typeface="Times New Roman" pitchFamily="18" charset="0"/>
            </a:endParaRPr>
          </a:p>
          <a:p>
            <a:pPr>
              <a:buNone/>
            </a:pPr>
            <a:r>
              <a:rPr lang="it-IT" sz="2000" dirty="0" smtClean="0">
                <a:latin typeface="Times New Roman" pitchFamily="18" charset="0"/>
                <a:cs typeface="Times New Roman" pitchFamily="18" charset="0"/>
              </a:rPr>
              <a:t>Presentazione di:</a:t>
            </a:r>
          </a:p>
          <a:p>
            <a:r>
              <a:rPr lang="it-IT" sz="2000" dirty="0" smtClean="0">
                <a:latin typeface="Times New Roman" pitchFamily="18" charset="0"/>
                <a:cs typeface="Times New Roman" pitchFamily="18" charset="0"/>
              </a:rPr>
              <a:t>Giacomo Perini</a:t>
            </a:r>
          </a:p>
          <a:p>
            <a:r>
              <a:rPr lang="it-IT" sz="2000" dirty="0" smtClean="0">
                <a:latin typeface="Times New Roman" pitchFamily="18" charset="0"/>
                <a:cs typeface="Times New Roman" pitchFamily="18" charset="0"/>
              </a:rPr>
              <a:t>Gianluca Belli</a:t>
            </a:r>
          </a:p>
          <a:p>
            <a:r>
              <a:rPr lang="it-IT" sz="2000" dirty="0" smtClean="0">
                <a:latin typeface="Times New Roman" pitchFamily="18" charset="0"/>
                <a:cs typeface="Times New Roman" pitchFamily="18" charset="0"/>
              </a:rPr>
              <a:t>Classe: 2c/s</a:t>
            </a:r>
            <a:endParaRPr lang="it-IT" sz="1600" dirty="0" smtClean="0">
              <a:latin typeface="Times New Roman" pitchFamily="18" charset="0"/>
              <a:cs typeface="Times New Roman" pitchFamily="18" charset="0"/>
            </a:endParaRPr>
          </a:p>
          <a:p>
            <a:pPr algn="r">
              <a:buNone/>
            </a:pPr>
            <a:endParaRPr lang="it-IT" sz="1600" dirty="0" smtClean="0">
              <a:latin typeface="Times New Roman" pitchFamily="18" charset="0"/>
              <a:cs typeface="Times New Roman" pitchFamily="18" charset="0"/>
            </a:endParaRPr>
          </a:p>
          <a:p>
            <a:pPr algn="r">
              <a:buNone/>
            </a:pPr>
            <a:endParaRPr lang="it-IT" sz="1600" dirty="0" smtClean="0">
              <a:latin typeface="Times New Roman" pitchFamily="18" charset="0"/>
              <a:cs typeface="Times New Roman" pitchFamily="18" charset="0"/>
            </a:endParaRPr>
          </a:p>
          <a:p>
            <a:pPr algn="r">
              <a:buNone/>
            </a:pPr>
            <a:endParaRPr lang="it-IT" sz="2000" dirty="0" smtClean="0">
              <a:latin typeface="Times New Roman" pitchFamily="18" charset="0"/>
              <a:cs typeface="Times New Roman" pitchFamily="18" charset="0"/>
            </a:endParaRPr>
          </a:p>
          <a:p>
            <a:pPr algn="r">
              <a:buNone/>
            </a:pPr>
            <a:endParaRPr lang="it-IT" sz="2000" smtClean="0">
              <a:latin typeface="Times New Roman" pitchFamily="18" charset="0"/>
              <a:cs typeface="Times New Roman" pitchFamily="18" charset="0"/>
            </a:endParaRPr>
          </a:p>
          <a:p>
            <a:pPr algn="r">
              <a:buNone/>
            </a:pPr>
            <a:r>
              <a:rPr lang="it-IT" sz="2000" smtClean="0">
                <a:latin typeface="Times New Roman" pitchFamily="18" charset="0"/>
                <a:cs typeface="Times New Roman" pitchFamily="18" charset="0"/>
              </a:rPr>
              <a:t>Prof.ssa  </a:t>
            </a:r>
            <a:r>
              <a:rPr lang="it-IT" sz="2000" dirty="0" smtClean="0">
                <a:latin typeface="Times New Roman" pitchFamily="18" charset="0"/>
                <a:cs typeface="Times New Roman" pitchFamily="18" charset="0"/>
              </a:rPr>
              <a:t>Barbara Puri</a:t>
            </a:r>
          </a:p>
          <a:p>
            <a:pPr algn="r">
              <a:buNone/>
            </a:pPr>
            <a:r>
              <a:rPr lang="it-IT" sz="2000" dirty="0" smtClean="0">
                <a:latin typeface="Times New Roman" pitchFamily="18" charset="0"/>
                <a:cs typeface="Times New Roman" pitchFamily="18" charset="0"/>
              </a:rPr>
              <a:t>15/03/2012</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onu.jpg"/>
          <p:cNvPicPr>
            <a:picLocks noChangeAspect="1"/>
          </p:cNvPicPr>
          <p:nvPr/>
        </p:nvPicPr>
        <p:blipFill>
          <a:blip r:embed="rId2" cstate="print"/>
          <a:stretch>
            <a:fillRect/>
          </a:stretch>
        </p:blipFill>
        <p:spPr>
          <a:xfrm>
            <a:off x="2843808" y="4077072"/>
            <a:ext cx="3672408" cy="2350340"/>
          </a:xfrm>
          <a:prstGeom prst="rect">
            <a:avLst/>
          </a:prstGeom>
        </p:spPr>
      </p:pic>
      <p:sp>
        <p:nvSpPr>
          <p:cNvPr id="4" name="Titolo 3"/>
          <p:cNvSpPr>
            <a:spLocks noGrp="1"/>
          </p:cNvSpPr>
          <p:nvPr>
            <p:ph type="title"/>
          </p:nvPr>
        </p:nvSpPr>
        <p:spPr/>
        <p:txBody>
          <a:bodyPr>
            <a:normAutofit fontScale="90000"/>
          </a:bodyPr>
          <a:lstStyle/>
          <a:p>
            <a:r>
              <a:rPr lang="it-IT" sz="3600" dirty="0"/>
              <a:t>IL DIRITTO </a:t>
            </a:r>
            <a:r>
              <a:rPr lang="it-IT" sz="3600" dirty="0" smtClean="0"/>
              <a:t>DELL’ACQUA</a:t>
            </a:r>
            <a:r>
              <a:rPr lang="it-IT" dirty="0"/>
              <a:t/>
            </a:r>
            <a:br>
              <a:rPr lang="it-IT" dirty="0"/>
            </a:br>
            <a:endParaRPr lang="it-IT" dirty="0"/>
          </a:p>
        </p:txBody>
      </p:sp>
      <p:sp>
        <p:nvSpPr>
          <p:cNvPr id="5" name="Segnaposto contenuto 4"/>
          <p:cNvSpPr>
            <a:spLocks noGrp="1"/>
          </p:cNvSpPr>
          <p:nvPr>
            <p:ph idx="1"/>
          </p:nvPr>
        </p:nvSpPr>
        <p:spPr/>
        <p:txBody>
          <a:bodyPr/>
          <a:lstStyle/>
          <a:p>
            <a:pPr algn="ctr">
              <a:buNone/>
            </a:pPr>
            <a:r>
              <a:rPr lang="it-IT" dirty="0" smtClean="0"/>
              <a:t>	</a:t>
            </a:r>
            <a:r>
              <a:rPr lang="it-IT" sz="2400" dirty="0" smtClean="0"/>
              <a:t>Il diritto all'acqua è un proseguimento del diritto alla vita affermato dalla Dichiarazione Universale dei Diritti Umani. </a:t>
            </a:r>
            <a:br>
              <a:rPr lang="it-IT" sz="2400" dirty="0" smtClean="0"/>
            </a:br>
            <a:r>
              <a:rPr lang="it-IT" sz="2400" dirty="0" smtClean="0"/>
              <a:t>La Risoluzione ONU del 28 luglio 2010 dichiara per la prima volta nella storia il diritto all'acqua un diritto umano universale e fondamentale. L’acqua è patrimonio dell’Umanità.</a:t>
            </a:r>
            <a:endParaRPr lang="it-IT" sz="2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sz="3600" cap="all" dirty="0"/>
              <a:t>l’acqua e’ considerata imprescindibile </a:t>
            </a:r>
            <a:r>
              <a:rPr lang="it-IT" sz="3600" cap="all" dirty="0" smtClean="0"/>
              <a:t/>
            </a:r>
            <a:br>
              <a:rPr lang="it-IT" sz="3600" cap="all" dirty="0" smtClean="0"/>
            </a:br>
            <a:r>
              <a:rPr lang="it-IT" sz="3600" cap="all" dirty="0" smtClean="0"/>
              <a:t>per </a:t>
            </a:r>
            <a:r>
              <a:rPr lang="it-IT" sz="3600" cap="all" dirty="0"/>
              <a:t>la vita </a:t>
            </a:r>
            <a:r>
              <a:rPr lang="it-IT" sz="3600" cap="all" dirty="0" smtClean="0"/>
              <a:t>umana</a:t>
            </a:r>
            <a:r>
              <a:rPr lang="it-IT" dirty="0"/>
              <a:t/>
            </a:r>
            <a:br>
              <a:rPr lang="it-IT" dirty="0"/>
            </a:br>
            <a:endParaRPr lang="it-IT" dirty="0"/>
          </a:p>
        </p:txBody>
      </p:sp>
      <p:sp>
        <p:nvSpPr>
          <p:cNvPr id="3" name="Segnaposto contenuto 2"/>
          <p:cNvSpPr>
            <a:spLocks noGrp="1"/>
          </p:cNvSpPr>
          <p:nvPr>
            <p:ph idx="1"/>
          </p:nvPr>
        </p:nvSpPr>
        <p:spPr/>
        <p:txBody>
          <a:bodyPr/>
          <a:lstStyle/>
          <a:p>
            <a:pPr algn="ctr">
              <a:buNone/>
            </a:pPr>
            <a:r>
              <a:rPr lang="it-IT" dirty="0" smtClean="0"/>
              <a:t>	</a:t>
            </a:r>
            <a:r>
              <a:rPr lang="it-IT" sz="2400" dirty="0" smtClean="0"/>
              <a:t>L’accesso </a:t>
            </a:r>
            <a:r>
              <a:rPr lang="it-IT" sz="2400" dirty="0"/>
              <a:t>all’acqua potabile e ai servizi sanitari è</a:t>
            </a:r>
            <a:r>
              <a:rPr lang="it-IT" sz="2400" dirty="0" smtClean="0"/>
              <a:t> </a:t>
            </a:r>
            <a:r>
              <a:rPr lang="it-IT" sz="2400" dirty="0"/>
              <a:t>un diritto fondamentale considerato uguale per tutti. Bisogna garantire – è</a:t>
            </a:r>
            <a:r>
              <a:rPr lang="it-IT" sz="2400" dirty="0" smtClean="0"/>
              <a:t> </a:t>
            </a:r>
            <a:r>
              <a:rPr lang="it-IT" sz="2400" dirty="0"/>
              <a:t>stato stabilito – una </a:t>
            </a:r>
            <a:r>
              <a:rPr lang="it-IT" sz="2400" dirty="0" smtClean="0"/>
              <a:t>quantità </a:t>
            </a:r>
            <a:r>
              <a:rPr lang="it-IT" sz="2400" dirty="0"/>
              <a:t>di acqua potabile uguale per tutti senza discriminazioni </a:t>
            </a:r>
            <a:r>
              <a:rPr lang="it-IT" sz="2400" dirty="0" smtClean="0"/>
              <a:t>.</a:t>
            </a:r>
            <a:endParaRPr lang="it-IT" sz="2400" dirty="0"/>
          </a:p>
          <a:p>
            <a:endParaRPr lang="it-IT" dirty="0"/>
          </a:p>
        </p:txBody>
      </p:sp>
      <p:pic>
        <p:nvPicPr>
          <p:cNvPr id="4" name="Immagine 3" descr="acqua_rubinetto.jpg"/>
          <p:cNvPicPr>
            <a:picLocks noChangeAspect="1"/>
          </p:cNvPicPr>
          <p:nvPr/>
        </p:nvPicPr>
        <p:blipFill>
          <a:blip r:embed="rId2" cstate="print"/>
          <a:stretch>
            <a:fillRect/>
          </a:stretch>
        </p:blipFill>
        <p:spPr>
          <a:xfrm>
            <a:off x="1115616" y="3573016"/>
            <a:ext cx="2600325" cy="1752600"/>
          </a:xfrm>
          <a:prstGeom prst="rect">
            <a:avLst/>
          </a:prstGeom>
        </p:spPr>
      </p:pic>
      <p:pic>
        <p:nvPicPr>
          <p:cNvPr id="5" name="Immagine 4" descr="bambino_beve.jpg"/>
          <p:cNvPicPr>
            <a:picLocks noChangeAspect="1"/>
          </p:cNvPicPr>
          <p:nvPr/>
        </p:nvPicPr>
        <p:blipFill>
          <a:blip r:embed="rId3" cstate="print"/>
          <a:stretch>
            <a:fillRect/>
          </a:stretch>
        </p:blipFill>
        <p:spPr>
          <a:xfrm>
            <a:off x="4139952" y="4293096"/>
            <a:ext cx="2143125" cy="2143125"/>
          </a:xfrm>
          <a:prstGeom prst="rect">
            <a:avLst/>
          </a:prstGeom>
        </p:spPr>
      </p:pic>
      <p:pic>
        <p:nvPicPr>
          <p:cNvPr id="6" name="Immagine 5" descr="acqua_tubo.jpg"/>
          <p:cNvPicPr>
            <a:picLocks noChangeAspect="1"/>
          </p:cNvPicPr>
          <p:nvPr/>
        </p:nvPicPr>
        <p:blipFill>
          <a:blip r:embed="rId4" cstate="print"/>
          <a:stretch>
            <a:fillRect/>
          </a:stretch>
        </p:blipFill>
        <p:spPr>
          <a:xfrm>
            <a:off x="6732240" y="2996952"/>
            <a:ext cx="1838325" cy="2486025"/>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l"/>
            <a:r>
              <a:rPr lang="it-IT" sz="3200" dirty="0" smtClean="0"/>
              <a:t>L’ACQUA E’ UNA RISORSA</a:t>
            </a:r>
            <a:endParaRPr lang="it-IT" sz="3200" dirty="0"/>
          </a:p>
        </p:txBody>
      </p:sp>
      <p:sp>
        <p:nvSpPr>
          <p:cNvPr id="3" name="Segnaposto contenuto 2"/>
          <p:cNvSpPr>
            <a:spLocks noGrp="1"/>
          </p:cNvSpPr>
          <p:nvPr>
            <p:ph idx="1"/>
          </p:nvPr>
        </p:nvSpPr>
        <p:spPr/>
        <p:txBody>
          <a:bodyPr>
            <a:normAutofit fontScale="92500" lnSpcReduction="20000"/>
          </a:bodyPr>
          <a:lstStyle/>
          <a:p>
            <a:pPr algn="ctr">
              <a:buNone/>
            </a:pPr>
            <a:r>
              <a:rPr lang="it-IT" dirty="0" smtClean="0"/>
              <a:t>	</a:t>
            </a:r>
            <a:r>
              <a:rPr lang="it-IT" sz="2600" dirty="0" smtClean="0"/>
              <a:t>L’acqua è fondamentale </a:t>
            </a:r>
            <a:r>
              <a:rPr lang="it-IT" sz="2600" dirty="0" smtClean="0"/>
              <a:t>per bere,</a:t>
            </a:r>
          </a:p>
          <a:p>
            <a:pPr algn="ctr">
              <a:buNone/>
            </a:pPr>
            <a:r>
              <a:rPr lang="it-IT" sz="2600" dirty="0" smtClean="0"/>
              <a:t>per lavarsi, </a:t>
            </a:r>
            <a:r>
              <a:rPr lang="it-IT" sz="2600" dirty="0" smtClean="0"/>
              <a:t>lavare i vestiti</a:t>
            </a:r>
            <a:r>
              <a:rPr lang="it-IT" sz="2600" dirty="0" smtClean="0"/>
              <a:t>, </a:t>
            </a:r>
            <a:r>
              <a:rPr lang="it-IT" sz="2600" dirty="0" smtClean="0"/>
              <a:t>cucinare e pulire </a:t>
            </a:r>
            <a:r>
              <a:rPr lang="it-IT" sz="2600" dirty="0" smtClean="0"/>
              <a:t>la </a:t>
            </a:r>
            <a:r>
              <a:rPr lang="it-IT" sz="2600" dirty="0" smtClean="0"/>
              <a:t>casa</a:t>
            </a:r>
            <a:r>
              <a:rPr lang="it-IT" sz="2600" dirty="0" smtClean="0"/>
              <a:t>.</a:t>
            </a:r>
          </a:p>
          <a:p>
            <a:pPr algn="ctr">
              <a:buNone/>
            </a:pPr>
            <a:endParaRPr lang="it-IT" sz="2600" dirty="0" smtClean="0"/>
          </a:p>
          <a:p>
            <a:pPr algn="ctr">
              <a:buNone/>
            </a:pPr>
            <a:endParaRPr lang="it-IT" sz="2600" dirty="0" smtClean="0"/>
          </a:p>
          <a:p>
            <a:pPr algn="ctr">
              <a:buNone/>
            </a:pPr>
            <a:endParaRPr lang="it-IT" sz="2600" dirty="0" smtClean="0"/>
          </a:p>
          <a:p>
            <a:pPr algn="ctr">
              <a:buNone/>
            </a:pPr>
            <a:endParaRPr lang="it-IT" sz="2600" dirty="0" smtClean="0"/>
          </a:p>
          <a:p>
            <a:pPr algn="ctr">
              <a:buNone/>
            </a:pPr>
            <a:r>
              <a:rPr lang="it-IT" sz="2600" dirty="0" smtClean="0"/>
              <a:t> Allo </a:t>
            </a:r>
            <a:r>
              <a:rPr lang="it-IT" sz="2600" dirty="0" smtClean="0"/>
              <a:t>scopo di migliorare la qualità della vita e la salute </a:t>
            </a:r>
            <a:br>
              <a:rPr lang="it-IT" sz="2600" dirty="0" smtClean="0"/>
            </a:br>
            <a:r>
              <a:rPr lang="it-IT" sz="2600" dirty="0" smtClean="0"/>
              <a:t>gli stati nazionali dovrebbero dare priorità all'uso personale e domestico dell'acqua </a:t>
            </a:r>
            <a:r>
              <a:rPr lang="it-IT" sz="2600" dirty="0" smtClean="0"/>
              <a:t>e </a:t>
            </a:r>
            <a:r>
              <a:rPr lang="it-IT" sz="2600" dirty="0" smtClean="0"/>
              <a:t>dovrebbero fare i passi necessari per assicurare che questa quantità sufficiente di acqua sia di buona qualità, accessibile economicamente a tutti e che ciascuno la possa raccogliere ad una distanza </a:t>
            </a:r>
            <a:br>
              <a:rPr lang="it-IT" sz="2600" dirty="0" smtClean="0"/>
            </a:br>
            <a:r>
              <a:rPr lang="it-IT" sz="2600" dirty="0" smtClean="0"/>
              <a:t>ragionevole dalla propria casa.</a:t>
            </a:r>
            <a:endParaRPr lang="it-IT" sz="2600" dirty="0"/>
          </a:p>
        </p:txBody>
      </p:sp>
      <p:pic>
        <p:nvPicPr>
          <p:cNvPr id="4" name="Immagine 3" descr="sorgente_mani.jpg"/>
          <p:cNvPicPr>
            <a:picLocks noChangeAspect="1"/>
          </p:cNvPicPr>
          <p:nvPr/>
        </p:nvPicPr>
        <p:blipFill>
          <a:blip r:embed="rId2" cstate="print"/>
          <a:stretch>
            <a:fillRect/>
          </a:stretch>
        </p:blipFill>
        <p:spPr>
          <a:xfrm>
            <a:off x="1187624" y="2564904"/>
            <a:ext cx="1905000" cy="1257300"/>
          </a:xfrm>
          <a:prstGeom prst="rect">
            <a:avLst/>
          </a:prstGeom>
        </p:spPr>
      </p:pic>
      <p:pic>
        <p:nvPicPr>
          <p:cNvPr id="5" name="Immagine 4" descr="bambini_bevono.jpg"/>
          <p:cNvPicPr>
            <a:picLocks noChangeAspect="1"/>
          </p:cNvPicPr>
          <p:nvPr/>
        </p:nvPicPr>
        <p:blipFill>
          <a:blip r:embed="rId3" cstate="print"/>
          <a:stretch>
            <a:fillRect/>
          </a:stretch>
        </p:blipFill>
        <p:spPr>
          <a:xfrm>
            <a:off x="6876256" y="620688"/>
            <a:ext cx="1944216" cy="1368152"/>
          </a:xfrm>
          <a:prstGeom prst="rect">
            <a:avLst/>
          </a:prstGeom>
        </p:spPr>
      </p:pic>
      <p:pic>
        <p:nvPicPr>
          <p:cNvPr id="6" name="Immagine 5" descr="lava_panni.jpg"/>
          <p:cNvPicPr>
            <a:picLocks noChangeAspect="1"/>
          </p:cNvPicPr>
          <p:nvPr/>
        </p:nvPicPr>
        <p:blipFill>
          <a:blip r:embed="rId4" cstate="print"/>
          <a:stretch>
            <a:fillRect/>
          </a:stretch>
        </p:blipFill>
        <p:spPr>
          <a:xfrm>
            <a:off x="3203848" y="2564904"/>
            <a:ext cx="1363803" cy="1224136"/>
          </a:xfrm>
          <a:prstGeom prst="rect">
            <a:avLst/>
          </a:prstGeom>
        </p:spPr>
      </p:pic>
      <p:pic>
        <p:nvPicPr>
          <p:cNvPr id="7" name="Immagine 6" descr="rubinetto_cucina.jpg"/>
          <p:cNvPicPr>
            <a:picLocks noChangeAspect="1"/>
          </p:cNvPicPr>
          <p:nvPr/>
        </p:nvPicPr>
        <p:blipFill>
          <a:blip r:embed="rId5" cstate="print"/>
          <a:stretch>
            <a:fillRect/>
          </a:stretch>
        </p:blipFill>
        <p:spPr>
          <a:xfrm>
            <a:off x="4716016" y="2564904"/>
            <a:ext cx="1224136" cy="1224136"/>
          </a:xfrm>
          <a:prstGeom prst="rect">
            <a:avLst/>
          </a:prstGeom>
        </p:spPr>
      </p:pic>
      <p:pic>
        <p:nvPicPr>
          <p:cNvPr id="8" name="Immagine 7" descr="pavimenti.jpg"/>
          <p:cNvPicPr>
            <a:picLocks noChangeAspect="1"/>
          </p:cNvPicPr>
          <p:nvPr/>
        </p:nvPicPr>
        <p:blipFill>
          <a:blip r:embed="rId6" cstate="print"/>
          <a:stretch>
            <a:fillRect/>
          </a:stretch>
        </p:blipFill>
        <p:spPr>
          <a:xfrm>
            <a:off x="6156176" y="2564904"/>
            <a:ext cx="1296144" cy="1198933"/>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dirty="0" smtClean="0"/>
              <a:t>L’ACQUA DIMINUISCE</a:t>
            </a:r>
          </a:p>
        </p:txBody>
      </p:sp>
      <p:sp>
        <p:nvSpPr>
          <p:cNvPr id="3" name="Segnaposto contenuto 2"/>
          <p:cNvSpPr>
            <a:spLocks noGrp="1"/>
          </p:cNvSpPr>
          <p:nvPr>
            <p:ph idx="1"/>
          </p:nvPr>
        </p:nvSpPr>
        <p:spPr/>
        <p:txBody>
          <a:bodyPr>
            <a:normAutofit/>
          </a:bodyPr>
          <a:lstStyle/>
          <a:p>
            <a:pPr algn="ctr">
              <a:buNone/>
            </a:pPr>
            <a:r>
              <a:rPr lang="it-IT" dirty="0" smtClean="0"/>
              <a:t>	</a:t>
            </a:r>
            <a:r>
              <a:rPr lang="it-IT" sz="2400" dirty="0" smtClean="0"/>
              <a:t>A causa della crescita delle attività umane dovuta ad un modello di sviluppo non sostenibile, la disponibilità di acqua potabile per persona sta diminuendo. All’inizio del terzo millennio si calcolava che oltre un miliardo di persone non avesse accesso all’acqua potabile e che il 40% della popolazione mondiale non potesse permettersi il lusso dell'acqua dolce per una minima igiene.</a:t>
            </a:r>
          </a:p>
          <a:p>
            <a:endParaRPr lang="it-IT" dirty="0" smtClean="0"/>
          </a:p>
          <a:p>
            <a:endParaRPr lang="it-IT" dirty="0"/>
          </a:p>
        </p:txBody>
      </p:sp>
      <p:pic>
        <p:nvPicPr>
          <p:cNvPr id="4" name="Immagine 3" descr="rubinetto.jpg"/>
          <p:cNvPicPr>
            <a:picLocks noChangeAspect="1"/>
          </p:cNvPicPr>
          <p:nvPr/>
        </p:nvPicPr>
        <p:blipFill>
          <a:blip r:embed="rId2" cstate="print"/>
          <a:stretch>
            <a:fillRect/>
          </a:stretch>
        </p:blipFill>
        <p:spPr>
          <a:xfrm>
            <a:off x="1403648" y="4437112"/>
            <a:ext cx="2466975" cy="1847850"/>
          </a:xfrm>
          <a:prstGeom prst="rect">
            <a:avLst/>
          </a:prstGeom>
        </p:spPr>
      </p:pic>
      <p:pic>
        <p:nvPicPr>
          <p:cNvPr id="5" name="Immagine 4" descr="depurazione.jpg"/>
          <p:cNvPicPr>
            <a:picLocks noChangeAspect="1"/>
          </p:cNvPicPr>
          <p:nvPr/>
        </p:nvPicPr>
        <p:blipFill>
          <a:blip r:embed="rId3" cstate="print"/>
          <a:stretch>
            <a:fillRect/>
          </a:stretch>
        </p:blipFill>
        <p:spPr>
          <a:xfrm>
            <a:off x="5652120" y="4437112"/>
            <a:ext cx="2466975" cy="184785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dirty="0"/>
          </a:p>
        </p:txBody>
      </p:sp>
      <p:sp>
        <p:nvSpPr>
          <p:cNvPr id="3" name="Segnaposto contenuto 2"/>
          <p:cNvSpPr>
            <a:spLocks noGrp="1"/>
          </p:cNvSpPr>
          <p:nvPr>
            <p:ph idx="1"/>
          </p:nvPr>
        </p:nvSpPr>
        <p:spPr/>
        <p:txBody>
          <a:bodyPr/>
          <a:lstStyle/>
          <a:p>
            <a:pPr algn="ctr">
              <a:buNone/>
            </a:pPr>
            <a:r>
              <a:rPr lang="it-IT" dirty="0"/>
              <a:t>	</a:t>
            </a:r>
            <a:endParaRPr lang="it-IT" dirty="0" smtClean="0"/>
          </a:p>
          <a:p>
            <a:pPr algn="ctr">
              <a:buNone/>
            </a:pPr>
            <a:r>
              <a:rPr lang="it-IT" sz="2400" dirty="0" smtClean="0"/>
              <a:t>La Risoluzione non è vincolante, afferma </a:t>
            </a:r>
            <a:r>
              <a:rPr lang="it-IT" sz="2400" dirty="0"/>
              <a:t>un principio che ancora raccomanda (non obbliga) gli Stati ad attuare iniziative per garantire a tutti un'acqua potabile di qualità, accessibile, a prezzi economici. </a:t>
            </a:r>
          </a:p>
          <a:p>
            <a:endParaRPr lang="it-IT" dirty="0"/>
          </a:p>
        </p:txBody>
      </p:sp>
      <p:pic>
        <p:nvPicPr>
          <p:cNvPr id="4" name="Immagine 3" descr="onu.jpg"/>
          <p:cNvPicPr>
            <a:picLocks noChangeAspect="1"/>
          </p:cNvPicPr>
          <p:nvPr/>
        </p:nvPicPr>
        <p:blipFill>
          <a:blip r:embed="rId2" cstate="print"/>
          <a:stretch>
            <a:fillRect/>
          </a:stretch>
        </p:blipFill>
        <p:spPr>
          <a:xfrm>
            <a:off x="467544" y="260648"/>
            <a:ext cx="2664296" cy="1705149"/>
          </a:xfrm>
          <a:prstGeom prst="rect">
            <a:avLst/>
          </a:prstGeom>
        </p:spPr>
      </p:pic>
      <p:pic>
        <p:nvPicPr>
          <p:cNvPr id="12290" name="Picture 2" descr="http://cdn.blogosfere.it/politicaesocieta/images/onu%20internet%20censura.jpg"/>
          <p:cNvPicPr>
            <a:picLocks noChangeAspect="1" noChangeArrowheads="1"/>
          </p:cNvPicPr>
          <p:nvPr/>
        </p:nvPicPr>
        <p:blipFill>
          <a:blip r:embed="rId3" cstate="print"/>
          <a:srcRect/>
          <a:stretch>
            <a:fillRect/>
          </a:stretch>
        </p:blipFill>
        <p:spPr bwMode="auto">
          <a:xfrm>
            <a:off x="4716016" y="3861048"/>
            <a:ext cx="3857625" cy="2571751"/>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descr="CINA_siccita.jpg"/>
          <p:cNvPicPr>
            <a:picLocks noChangeAspect="1"/>
          </p:cNvPicPr>
          <p:nvPr/>
        </p:nvPicPr>
        <p:blipFill>
          <a:blip r:embed="rId2" cstate="print"/>
          <a:stretch>
            <a:fillRect/>
          </a:stretch>
        </p:blipFill>
        <p:spPr>
          <a:xfrm>
            <a:off x="2843808" y="4358510"/>
            <a:ext cx="3312368" cy="1987421"/>
          </a:xfrm>
          <a:prstGeom prst="rect">
            <a:avLst/>
          </a:prstGeom>
        </p:spPr>
      </p:pic>
      <p:sp>
        <p:nvSpPr>
          <p:cNvPr id="2" name="Titolo 1"/>
          <p:cNvSpPr>
            <a:spLocks noGrp="1"/>
          </p:cNvSpPr>
          <p:nvPr>
            <p:ph type="title"/>
          </p:nvPr>
        </p:nvSpPr>
        <p:spPr/>
        <p:txBody>
          <a:bodyPr>
            <a:normAutofit fontScale="90000"/>
          </a:bodyPr>
          <a:lstStyle/>
          <a:p>
            <a:r>
              <a:rPr lang="it-IT" sz="3600" dirty="0" smtClean="0">
                <a:latin typeface="+mn-lt"/>
              </a:rPr>
              <a:t>ANCORA OGGI SI MUORE </a:t>
            </a:r>
            <a:br>
              <a:rPr lang="it-IT" sz="3600" dirty="0" smtClean="0">
                <a:latin typeface="+mn-lt"/>
              </a:rPr>
            </a:br>
            <a:r>
              <a:rPr lang="it-IT" sz="3600" dirty="0" smtClean="0">
                <a:latin typeface="+mn-lt"/>
              </a:rPr>
              <a:t>PER MANCANZA D’ACQUA</a:t>
            </a:r>
            <a:endParaRPr lang="it-IT" dirty="0"/>
          </a:p>
        </p:txBody>
      </p:sp>
      <p:sp>
        <p:nvSpPr>
          <p:cNvPr id="3" name="Segnaposto contenuto 2"/>
          <p:cNvSpPr>
            <a:spLocks noGrp="1"/>
          </p:cNvSpPr>
          <p:nvPr>
            <p:ph idx="1"/>
          </p:nvPr>
        </p:nvSpPr>
        <p:spPr/>
        <p:txBody>
          <a:bodyPr>
            <a:normAutofit/>
          </a:bodyPr>
          <a:lstStyle/>
          <a:p>
            <a:pPr algn="ctr">
              <a:buNone/>
            </a:pPr>
            <a:r>
              <a:rPr lang="it-IT" sz="2400" dirty="0" smtClean="0"/>
              <a:t>	Alcuni numeri per riflettere:</a:t>
            </a:r>
          </a:p>
          <a:p>
            <a:pPr algn="ctr">
              <a:buNone/>
            </a:pPr>
            <a:r>
              <a:rPr lang="it-IT" sz="2400" dirty="0" smtClean="0"/>
              <a:t>Oltre 2 milioni di persone, in maggioranza bambini, sono morte nel 2000 per malattie legate alla scarsità di acqua pulita. </a:t>
            </a:r>
          </a:p>
          <a:p>
            <a:pPr algn="ctr">
              <a:buNone/>
            </a:pPr>
            <a:r>
              <a:rPr lang="it-IT" sz="2400" dirty="0" smtClean="0"/>
              <a:t>Un bambino ogni 15 secondi muore (dati 2004) per via di malattie facilmente prevenibili, contratte a causa della scarsità di acqua pulita. </a:t>
            </a:r>
          </a:p>
          <a:p>
            <a:endParaRPr lang="it-IT" sz="20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dirty="0" smtClean="0"/>
              <a:t>L’ACQUA DISPONIBILE STA DIMINUENDO</a:t>
            </a:r>
            <a:endParaRPr lang="it-IT" sz="3200" dirty="0"/>
          </a:p>
        </p:txBody>
      </p:sp>
      <p:sp>
        <p:nvSpPr>
          <p:cNvPr id="3" name="Segnaposto contenuto 2"/>
          <p:cNvSpPr>
            <a:spLocks noGrp="1"/>
          </p:cNvSpPr>
          <p:nvPr>
            <p:ph idx="1"/>
          </p:nvPr>
        </p:nvSpPr>
        <p:spPr/>
        <p:txBody>
          <a:bodyPr>
            <a:normAutofit/>
          </a:bodyPr>
          <a:lstStyle/>
          <a:p>
            <a:pPr algn="ctr">
              <a:buNone/>
            </a:pPr>
            <a:r>
              <a:rPr lang="it-IT" sz="2400" dirty="0" smtClean="0"/>
              <a:t>Nel 2006 si sono calcolate trentamila persone morte </a:t>
            </a:r>
            <a:br>
              <a:rPr lang="it-IT" sz="2400" dirty="0" smtClean="0"/>
            </a:br>
            <a:r>
              <a:rPr lang="it-IT" sz="2400" dirty="0" smtClean="0"/>
              <a:t>ogni giorno nel mondo per cause riconducibili </a:t>
            </a:r>
            <a:br>
              <a:rPr lang="it-IT" sz="2400" dirty="0" smtClean="0"/>
            </a:br>
            <a:r>
              <a:rPr lang="it-IT" sz="2400" dirty="0" smtClean="0"/>
              <a:t>alla mancanza d'acqua pulita.</a:t>
            </a:r>
          </a:p>
          <a:p>
            <a:pPr algn="ctr">
              <a:buNone/>
            </a:pPr>
            <a:r>
              <a:rPr lang="it-IT" sz="2400" dirty="0" smtClean="0"/>
              <a:t>Inoltre l'UNESCO nel 2003 indica chiaramente </a:t>
            </a:r>
            <a:br>
              <a:rPr lang="it-IT" sz="2400" dirty="0" smtClean="0"/>
            </a:br>
            <a:r>
              <a:rPr lang="it-IT" sz="2400" dirty="0" smtClean="0"/>
              <a:t>che nei prossimi vent'anni la quantità d'acqua disponibile</a:t>
            </a:r>
            <a:br>
              <a:rPr lang="it-IT" sz="2400" dirty="0" smtClean="0"/>
            </a:br>
            <a:r>
              <a:rPr lang="it-IT" sz="2400" dirty="0" smtClean="0"/>
              <a:t> per ogni persona diminuirà del 30%.</a:t>
            </a:r>
            <a:br>
              <a:rPr lang="it-IT" sz="2400" dirty="0" smtClean="0"/>
            </a:br>
            <a:r>
              <a:rPr lang="it-IT" sz="2400" dirty="0" smtClean="0"/>
              <a:t>Per questo l'acqua è una risorsa strategica per molti Paesi.</a:t>
            </a:r>
            <a:br>
              <a:rPr lang="it-IT" sz="2400" dirty="0" smtClean="0"/>
            </a:br>
            <a:endParaRPr lang="it-IT" sz="2400" dirty="0"/>
          </a:p>
        </p:txBody>
      </p:sp>
      <p:pic>
        <p:nvPicPr>
          <p:cNvPr id="5" name="Immagine 4" descr="bambino_beve_fiume.jpg"/>
          <p:cNvPicPr>
            <a:picLocks noChangeAspect="1"/>
          </p:cNvPicPr>
          <p:nvPr/>
        </p:nvPicPr>
        <p:blipFill>
          <a:blip r:embed="rId2" cstate="print"/>
          <a:stretch>
            <a:fillRect/>
          </a:stretch>
        </p:blipFill>
        <p:spPr>
          <a:xfrm>
            <a:off x="6084168" y="4581128"/>
            <a:ext cx="2457450" cy="1857375"/>
          </a:xfrm>
          <a:prstGeom prst="rect">
            <a:avLst/>
          </a:prstGeom>
        </p:spPr>
      </p:pic>
      <p:pic>
        <p:nvPicPr>
          <p:cNvPr id="6" name="Immagine 5" descr="NAZIONI_pozzo.jpg"/>
          <p:cNvPicPr>
            <a:picLocks noChangeAspect="1"/>
          </p:cNvPicPr>
          <p:nvPr/>
        </p:nvPicPr>
        <p:blipFill>
          <a:blip r:embed="rId3" cstate="print"/>
          <a:stretch>
            <a:fillRect/>
          </a:stretch>
        </p:blipFill>
        <p:spPr>
          <a:xfrm>
            <a:off x="1403648" y="4437112"/>
            <a:ext cx="2448272" cy="2221807"/>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sz="3600" dirty="0" smtClean="0"/>
              <a:t>GLI STATI NON FANNO ABBASTANZA PER GARANTIRE IL DIRITTO ALL’ACQUA</a:t>
            </a:r>
            <a:endParaRPr lang="it-IT" dirty="0"/>
          </a:p>
        </p:txBody>
      </p:sp>
      <p:sp>
        <p:nvSpPr>
          <p:cNvPr id="3" name="Segnaposto contenuto 2"/>
          <p:cNvSpPr>
            <a:spLocks noGrp="1"/>
          </p:cNvSpPr>
          <p:nvPr>
            <p:ph idx="1"/>
          </p:nvPr>
        </p:nvSpPr>
        <p:spPr/>
        <p:txBody>
          <a:bodyPr>
            <a:normAutofit/>
          </a:bodyPr>
          <a:lstStyle/>
          <a:p>
            <a:pPr algn="ctr">
              <a:buNone/>
            </a:pPr>
            <a:r>
              <a:rPr lang="it-IT" sz="2400" dirty="0" smtClean="0"/>
              <a:t>	Gli Stati non fanno i necessari investimenti e non eseguono le necessarie manutenzioni (ad esempio la ricerca delle perdite degli acquedotti e la loro riparazione); molti paesi hanno quindi affidato la gestione del servizio a grandi società private. </a:t>
            </a:r>
          </a:p>
        </p:txBody>
      </p:sp>
      <p:pic>
        <p:nvPicPr>
          <p:cNvPr id="4" name="Immagine 3" descr="planisfero.jpg"/>
          <p:cNvPicPr>
            <a:picLocks noChangeAspect="1"/>
          </p:cNvPicPr>
          <p:nvPr/>
        </p:nvPicPr>
        <p:blipFill>
          <a:blip r:embed="rId2" cstate="print"/>
          <a:stretch>
            <a:fillRect/>
          </a:stretch>
        </p:blipFill>
        <p:spPr>
          <a:xfrm>
            <a:off x="2483768" y="3356992"/>
            <a:ext cx="4320480" cy="2779171"/>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dirty="0" smtClean="0"/>
              <a:t>ACQUA: PUBBLICA O PRIVATA?</a:t>
            </a:r>
            <a:endParaRPr lang="it-IT" sz="3200" dirty="0"/>
          </a:p>
        </p:txBody>
      </p:sp>
      <p:sp>
        <p:nvSpPr>
          <p:cNvPr id="3" name="Segnaposto contenuto 2"/>
          <p:cNvSpPr>
            <a:spLocks noGrp="1"/>
          </p:cNvSpPr>
          <p:nvPr>
            <p:ph idx="1"/>
          </p:nvPr>
        </p:nvSpPr>
        <p:spPr/>
        <p:txBody>
          <a:bodyPr>
            <a:normAutofit/>
          </a:bodyPr>
          <a:lstStyle/>
          <a:p>
            <a:pPr algn="ctr">
              <a:buNone/>
            </a:pPr>
            <a:r>
              <a:rPr lang="it-IT" sz="2400" dirty="0" smtClean="0"/>
              <a:t>In Italia c’è stato recentemente un referendum per chiedere ai cittadini se volevano ‘privatizzare’ l’acqua, cioè dare la gestione non allo Stato ma ai privati, ma i cittadini italiani l’hanno bocciato, ritenendo che l’acqua è un bene comune e quindi deve rimanere nelle mani</a:t>
            </a:r>
          </a:p>
          <a:p>
            <a:pPr algn="ctr">
              <a:buNone/>
            </a:pPr>
            <a:r>
              <a:rPr lang="it-IT" sz="2400" dirty="0" smtClean="0"/>
              <a:t> dello Stato.</a:t>
            </a:r>
          </a:p>
          <a:p>
            <a:endParaRPr lang="it-IT" dirty="0" smtClean="0"/>
          </a:p>
          <a:p>
            <a:endParaRPr lang="it-IT" dirty="0"/>
          </a:p>
        </p:txBody>
      </p:sp>
      <p:pic>
        <p:nvPicPr>
          <p:cNvPr id="4" name="Immagine 3" descr="referendum.jpg"/>
          <p:cNvPicPr>
            <a:picLocks noChangeAspect="1"/>
          </p:cNvPicPr>
          <p:nvPr/>
        </p:nvPicPr>
        <p:blipFill>
          <a:blip r:embed="rId2" cstate="print"/>
          <a:stretch>
            <a:fillRect/>
          </a:stretch>
        </p:blipFill>
        <p:spPr>
          <a:xfrm>
            <a:off x="899592" y="4005064"/>
            <a:ext cx="2857500" cy="1905000"/>
          </a:xfrm>
          <a:prstGeom prst="rect">
            <a:avLst/>
          </a:prstGeom>
        </p:spPr>
      </p:pic>
      <p:pic>
        <p:nvPicPr>
          <p:cNvPr id="6" name="Immagine 5" descr="rubinetto_brocca.jpg"/>
          <p:cNvPicPr>
            <a:picLocks noChangeAspect="1"/>
          </p:cNvPicPr>
          <p:nvPr/>
        </p:nvPicPr>
        <p:blipFill>
          <a:blip r:embed="rId3" cstate="print"/>
          <a:stretch>
            <a:fillRect/>
          </a:stretch>
        </p:blipFill>
        <p:spPr>
          <a:xfrm>
            <a:off x="6516216" y="3573016"/>
            <a:ext cx="1704975" cy="2398018"/>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FORUM SULL’ACQUA</a:t>
            </a:r>
            <a:endParaRPr lang="it-IT" dirty="0"/>
          </a:p>
        </p:txBody>
      </p:sp>
      <p:sp>
        <p:nvSpPr>
          <p:cNvPr id="3" name="Segnaposto contenuto 2"/>
          <p:cNvSpPr>
            <a:spLocks noGrp="1"/>
          </p:cNvSpPr>
          <p:nvPr>
            <p:ph idx="1"/>
          </p:nvPr>
        </p:nvSpPr>
        <p:spPr/>
        <p:txBody>
          <a:bodyPr>
            <a:normAutofit/>
          </a:bodyPr>
          <a:lstStyle/>
          <a:p>
            <a:pPr algn="ctr">
              <a:buNone/>
            </a:pPr>
            <a:r>
              <a:rPr lang="it-IT" sz="2400" dirty="0" smtClean="0"/>
              <a:t>	I primi tre "Forum mondiali dell'acqua" si sono tenuti a Marrakech (</a:t>
            </a:r>
            <a:r>
              <a:rPr lang="it-IT" sz="2400" dirty="0"/>
              <a:t>M</a:t>
            </a:r>
            <a:r>
              <a:rPr lang="it-IT" sz="2400" dirty="0" smtClean="0"/>
              <a:t>arocco), all'Aia (Olanda) e a Kyoto (</a:t>
            </a:r>
            <a:r>
              <a:rPr lang="it-IT" sz="2400" dirty="0"/>
              <a:t>G</a:t>
            </a:r>
            <a:r>
              <a:rPr lang="it-IT" sz="2400" dirty="0" smtClean="0"/>
              <a:t>iappone). </a:t>
            </a:r>
          </a:p>
          <a:p>
            <a:pPr algn="ctr">
              <a:buNone/>
            </a:pPr>
            <a:r>
              <a:rPr lang="it-IT" sz="2400" dirty="0" smtClean="0"/>
              <a:t>Il quarto si è tenuto a Città del Messico dove si è deciso un livello minimo di 20 litri di acqua al giorno come diritto non commerciabile. Cioè fino a 20 litri di acqua al giorno non devono essere pagati, ma sono un diritto dei cittadini.</a:t>
            </a:r>
          </a:p>
          <a:p>
            <a:endParaRPr lang="it-IT" dirty="0"/>
          </a:p>
        </p:txBody>
      </p:sp>
      <p:pic>
        <p:nvPicPr>
          <p:cNvPr id="4" name="Immagine 3" descr="acqua_uguale.jpg"/>
          <p:cNvPicPr>
            <a:picLocks noChangeAspect="1"/>
          </p:cNvPicPr>
          <p:nvPr/>
        </p:nvPicPr>
        <p:blipFill>
          <a:blip r:embed="rId2" cstate="print"/>
          <a:stretch>
            <a:fillRect/>
          </a:stretch>
        </p:blipFill>
        <p:spPr>
          <a:xfrm>
            <a:off x="1115616" y="3933056"/>
            <a:ext cx="2880320" cy="2013012"/>
          </a:xfrm>
          <a:prstGeom prst="rect">
            <a:avLst/>
          </a:prstGeom>
        </p:spPr>
      </p:pic>
      <p:pic>
        <p:nvPicPr>
          <p:cNvPr id="5" name="Immagine 4" descr="caraffa.jpg"/>
          <p:cNvPicPr>
            <a:picLocks noChangeAspect="1"/>
          </p:cNvPicPr>
          <p:nvPr/>
        </p:nvPicPr>
        <p:blipFill>
          <a:blip r:embed="rId3" cstate="print"/>
          <a:stretch>
            <a:fillRect/>
          </a:stretch>
        </p:blipFill>
        <p:spPr>
          <a:xfrm>
            <a:off x="6300192" y="3933056"/>
            <a:ext cx="1885950" cy="241935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dirty="0" smtClean="0"/>
              <a:t>ACQUA IN BOTTIGLIA</a:t>
            </a:r>
            <a:endParaRPr lang="it-IT" sz="3200" dirty="0"/>
          </a:p>
        </p:txBody>
      </p:sp>
      <p:sp>
        <p:nvSpPr>
          <p:cNvPr id="3" name="Segnaposto contenuto 2"/>
          <p:cNvSpPr>
            <a:spLocks noGrp="1"/>
          </p:cNvSpPr>
          <p:nvPr>
            <p:ph idx="1"/>
          </p:nvPr>
        </p:nvSpPr>
        <p:spPr/>
        <p:txBody>
          <a:bodyPr>
            <a:normAutofit/>
          </a:bodyPr>
          <a:lstStyle/>
          <a:p>
            <a:pPr algn="ctr">
              <a:buNone/>
            </a:pPr>
            <a:r>
              <a:rPr lang="it-IT" sz="2400" dirty="0" smtClean="0"/>
              <a:t>Negli ultimi anni è cresciuto, soprattutto nei paesi ricchi, </a:t>
            </a:r>
            <a:br>
              <a:rPr lang="it-IT" sz="2400" dirty="0" smtClean="0"/>
            </a:br>
            <a:r>
              <a:rPr lang="it-IT" sz="2400" dirty="0" smtClean="0"/>
              <a:t>il consumo di acqua in bottiglia. </a:t>
            </a:r>
          </a:p>
          <a:p>
            <a:pPr algn="ctr">
              <a:buNone/>
            </a:pPr>
            <a:r>
              <a:rPr lang="it-IT" sz="2400" dirty="0" smtClean="0"/>
              <a:t>Il consumo di acque minerali cresce del 7% ogni anno, </a:t>
            </a:r>
            <a:br>
              <a:rPr lang="it-IT" sz="2400" dirty="0" smtClean="0"/>
            </a:br>
            <a:r>
              <a:rPr lang="it-IT" sz="2400" dirty="0" smtClean="0"/>
              <a:t>con un picco del 15% nelle regioni dell'Asia che danno sull'Oceano Pacifico. </a:t>
            </a:r>
          </a:p>
          <a:p>
            <a:endParaRPr lang="it-IT" sz="4400" dirty="0" smtClean="0"/>
          </a:p>
          <a:p>
            <a:endParaRPr lang="it-IT" dirty="0"/>
          </a:p>
        </p:txBody>
      </p:sp>
      <p:pic>
        <p:nvPicPr>
          <p:cNvPr id="4" name="Immagine 3" descr="acqua_minerale.jpg"/>
          <p:cNvPicPr>
            <a:picLocks noChangeAspect="1"/>
          </p:cNvPicPr>
          <p:nvPr/>
        </p:nvPicPr>
        <p:blipFill>
          <a:blip r:embed="rId2" cstate="print"/>
          <a:stretch>
            <a:fillRect/>
          </a:stretch>
        </p:blipFill>
        <p:spPr>
          <a:xfrm>
            <a:off x="2195736" y="4221088"/>
            <a:ext cx="5112568" cy="2027633"/>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dirty="0" smtClean="0"/>
              <a:t>L’ACQUA IN ITALIA</a:t>
            </a:r>
            <a:endParaRPr lang="it-IT" sz="3200" dirty="0"/>
          </a:p>
        </p:txBody>
      </p:sp>
      <p:sp>
        <p:nvSpPr>
          <p:cNvPr id="3" name="Segnaposto contenuto 2"/>
          <p:cNvSpPr>
            <a:spLocks noGrp="1"/>
          </p:cNvSpPr>
          <p:nvPr>
            <p:ph idx="1"/>
          </p:nvPr>
        </p:nvSpPr>
        <p:spPr/>
        <p:txBody>
          <a:bodyPr/>
          <a:lstStyle/>
          <a:p>
            <a:pPr algn="ctr">
              <a:buNone/>
            </a:pPr>
            <a:r>
              <a:rPr lang="it-IT" sz="2400" dirty="0" smtClean="0"/>
              <a:t>L'Italia è uno dei più importanti "consumatori" al mondo di acqua potabile e ogni persona, mediamente, utilizza 179 litri l'anno di acqua in bottiglia. La pubblicità ha fortemente condizionato i nostri comportamenti tanto che molta gente pensa che l'acqua in bottiglia sia meglio di quella dell'acquedotto. Ma questo non è vero.</a:t>
            </a:r>
          </a:p>
          <a:p>
            <a:endParaRPr lang="it-IT" dirty="0"/>
          </a:p>
        </p:txBody>
      </p:sp>
      <p:pic>
        <p:nvPicPr>
          <p:cNvPr id="4" name="Immagine 3" descr="bicchiere_vetro.jpg"/>
          <p:cNvPicPr>
            <a:picLocks noChangeAspect="1"/>
          </p:cNvPicPr>
          <p:nvPr/>
        </p:nvPicPr>
        <p:blipFill>
          <a:blip r:embed="rId2" cstate="print"/>
          <a:stretch>
            <a:fillRect/>
          </a:stretch>
        </p:blipFill>
        <p:spPr>
          <a:xfrm>
            <a:off x="2051720" y="4077072"/>
            <a:ext cx="2143125" cy="2143125"/>
          </a:xfrm>
          <a:prstGeom prst="rect">
            <a:avLst/>
          </a:prstGeom>
        </p:spPr>
      </p:pic>
      <p:pic>
        <p:nvPicPr>
          <p:cNvPr id="5" name="Immagine 4" descr="sorgente.jpg"/>
          <p:cNvPicPr>
            <a:picLocks noChangeAspect="1"/>
          </p:cNvPicPr>
          <p:nvPr/>
        </p:nvPicPr>
        <p:blipFill>
          <a:blip r:embed="rId3" cstate="print"/>
          <a:stretch>
            <a:fillRect/>
          </a:stretch>
        </p:blipFill>
        <p:spPr>
          <a:xfrm>
            <a:off x="4644008" y="4221088"/>
            <a:ext cx="3029845" cy="2016224"/>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sz="3600" dirty="0" smtClean="0"/>
              <a:t>BERE L'ACQUA DEL RUBINETTO </a:t>
            </a:r>
            <a:br>
              <a:rPr lang="it-IT" sz="3600" dirty="0" smtClean="0"/>
            </a:br>
            <a:r>
              <a:rPr lang="it-IT" sz="3600" dirty="0" smtClean="0"/>
              <a:t>È MEGLIO PERCHÉ …</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1. Costa molto meno: dalle 500 alle 1.000 volte in meno dell'acqua in bottiglia!</a:t>
            </a:r>
          </a:p>
          <a:p>
            <a:r>
              <a:rPr lang="it-IT" dirty="0" smtClean="0"/>
              <a:t>2. È più sicura: recentemente si è riscontrato che 87 su 98 aziende di acqua minerale sottoposte a esame dal Ministero della Salute sono risultate non in regola. </a:t>
            </a:r>
          </a:p>
          <a:p>
            <a:r>
              <a:rPr lang="it-IT" dirty="0" smtClean="0"/>
              <a:t>3. Non inquina: l'acqua minerale proviene spesso da zone molto lontane dal luogo di acquisto, quindi con un forte impatto ambientale dovuto al trasporto.</a:t>
            </a:r>
          </a:p>
          <a:p>
            <a:r>
              <a:rPr lang="it-IT" dirty="0" smtClean="0"/>
              <a:t>4. Non produce rifiuti: imballaggi e bottiglie devono essere smaltite.</a:t>
            </a:r>
          </a:p>
          <a:p>
            <a:r>
              <a:rPr lang="it-IT" dirty="0" smtClean="0"/>
              <a:t>5. E' più fresca: l'acqua in bottiglia può essere consumata anche dopo anni.</a:t>
            </a:r>
          </a:p>
          <a:p>
            <a:endParaRPr lang="it-IT"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dirty="0" smtClean="0"/>
              <a:t>L’ACQUA E’ UNA RISORSA PREZIOSA</a:t>
            </a:r>
            <a:endParaRPr lang="it-IT" sz="3200" dirty="0"/>
          </a:p>
        </p:txBody>
      </p:sp>
      <p:sp>
        <p:nvSpPr>
          <p:cNvPr id="3" name="Segnaposto contenuto 2"/>
          <p:cNvSpPr>
            <a:spLocks noGrp="1"/>
          </p:cNvSpPr>
          <p:nvPr>
            <p:ph idx="1"/>
          </p:nvPr>
        </p:nvSpPr>
        <p:spPr>
          <a:xfrm>
            <a:off x="467544" y="1484784"/>
            <a:ext cx="8229600" cy="4525963"/>
          </a:xfrm>
        </p:spPr>
        <p:txBody>
          <a:bodyPr>
            <a:noAutofit/>
          </a:bodyPr>
          <a:lstStyle/>
          <a:p>
            <a:pPr algn="ctr">
              <a:buNone/>
            </a:pPr>
            <a:r>
              <a:rPr lang="it-IT" sz="2400" dirty="0" smtClean="0"/>
              <a:t>Di tutta l'acqua dolce, solo il 2,5% è potabile, e la maggior parte di questa, il 99%, è racchiusa nei ghiacciai o raccolta sotto terra in profondità. Lo 0,3% che rimane forma il ciclo dell'acqua, uno dei sistemi di sostegno della vita del pianeta. E' stato stimato che il consumo mondiale annuo di acqua è vicino ai 4.000 miliardi di metri cubi, pari a circa 755 metri cubi per abitante della Terra.</a:t>
            </a:r>
          </a:p>
        </p:txBody>
      </p:sp>
      <p:pic>
        <p:nvPicPr>
          <p:cNvPr id="4" name="Immagine 3" descr="depurazione.jpg"/>
          <p:cNvPicPr>
            <a:picLocks noChangeAspect="1"/>
          </p:cNvPicPr>
          <p:nvPr/>
        </p:nvPicPr>
        <p:blipFill>
          <a:blip r:embed="rId2" cstate="print"/>
          <a:stretch>
            <a:fillRect/>
          </a:stretch>
        </p:blipFill>
        <p:spPr>
          <a:xfrm>
            <a:off x="6300192" y="4545264"/>
            <a:ext cx="2304998" cy="1726524"/>
          </a:xfrm>
          <a:prstGeom prst="rect">
            <a:avLst/>
          </a:prstGeom>
        </p:spPr>
      </p:pic>
      <p:pic>
        <p:nvPicPr>
          <p:cNvPr id="5" name="Immagine 4" descr="sorgente.jpg"/>
          <p:cNvPicPr>
            <a:picLocks noChangeAspect="1"/>
          </p:cNvPicPr>
          <p:nvPr/>
        </p:nvPicPr>
        <p:blipFill>
          <a:blip r:embed="rId3" cstate="print"/>
          <a:stretch>
            <a:fillRect/>
          </a:stretch>
        </p:blipFill>
        <p:spPr>
          <a:xfrm>
            <a:off x="683568" y="4486078"/>
            <a:ext cx="2739846" cy="1823242"/>
          </a:xfrm>
          <a:prstGeom prst="rect">
            <a:avLst/>
          </a:prstGeom>
        </p:spPr>
      </p:pic>
      <p:pic>
        <p:nvPicPr>
          <p:cNvPr id="6" name="Immagine 5" descr="acquedotto_SCHEMA.gif"/>
          <p:cNvPicPr>
            <a:picLocks noChangeAspect="1"/>
          </p:cNvPicPr>
          <p:nvPr/>
        </p:nvPicPr>
        <p:blipFill>
          <a:blip r:embed="rId4" cstate="print"/>
          <a:stretch>
            <a:fillRect/>
          </a:stretch>
        </p:blipFill>
        <p:spPr>
          <a:xfrm>
            <a:off x="3635896" y="4509120"/>
            <a:ext cx="2384851" cy="180020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3200" dirty="0" smtClean="0"/>
              <a:t>LA SITUAZIONE IN ITALIA</a:t>
            </a:r>
            <a:endParaRPr lang="it-IT" sz="3200" dirty="0"/>
          </a:p>
        </p:txBody>
      </p:sp>
      <p:sp>
        <p:nvSpPr>
          <p:cNvPr id="3" name="Segnaposto contenuto 2"/>
          <p:cNvSpPr>
            <a:spLocks noGrp="1"/>
          </p:cNvSpPr>
          <p:nvPr>
            <p:ph idx="1"/>
          </p:nvPr>
        </p:nvSpPr>
        <p:spPr/>
        <p:txBody>
          <a:bodyPr>
            <a:normAutofit/>
          </a:bodyPr>
          <a:lstStyle/>
          <a:p>
            <a:pPr algn="ctr">
              <a:buNone/>
            </a:pPr>
            <a:r>
              <a:rPr lang="it-IT" sz="2400" dirty="0" smtClean="0"/>
              <a:t>L'Italia si colloca tra i paesi ricchi di risorse idriche con una disponibilità annua di 155 Km cubi, pari ad un volume </a:t>
            </a:r>
            <a:br>
              <a:rPr lang="it-IT" sz="2400" dirty="0" smtClean="0"/>
            </a:br>
            <a:r>
              <a:rPr lang="it-IT" sz="2400" dirty="0" smtClean="0"/>
              <a:t>pro capite di 2.700 metri cubi che si riduce però a 2.000 considerando la natura irregolare dei deflussi </a:t>
            </a:r>
            <a:br>
              <a:rPr lang="it-IT" sz="2400" dirty="0" smtClean="0"/>
            </a:br>
            <a:r>
              <a:rPr lang="it-IT" sz="2400" dirty="0" smtClean="0"/>
              <a:t>e delle difficoltà pratiche di utilizzo. </a:t>
            </a:r>
            <a:br>
              <a:rPr lang="it-IT" sz="2400" dirty="0" smtClean="0"/>
            </a:br>
            <a:r>
              <a:rPr lang="it-IT" sz="2400" dirty="0" smtClean="0"/>
              <a:t>Il volume disponibile precipita poi a 928 metri cubi a causa del cattivo stato dell'allacciamento idrico che favorisce le perdite.</a:t>
            </a:r>
            <a:endParaRPr lang="it-IT" sz="2400" dirty="0"/>
          </a:p>
        </p:txBody>
      </p:sp>
      <p:pic>
        <p:nvPicPr>
          <p:cNvPr id="5" name="Immagine 4" descr="sorgente_mani.jpg"/>
          <p:cNvPicPr>
            <a:picLocks noChangeAspect="1"/>
          </p:cNvPicPr>
          <p:nvPr/>
        </p:nvPicPr>
        <p:blipFill>
          <a:blip r:embed="rId2" cstate="print"/>
          <a:stretch>
            <a:fillRect/>
          </a:stretch>
        </p:blipFill>
        <p:spPr>
          <a:xfrm>
            <a:off x="971600" y="4221088"/>
            <a:ext cx="2880320" cy="1901011"/>
          </a:xfrm>
          <a:prstGeom prst="rect">
            <a:avLst/>
          </a:prstGeom>
        </p:spPr>
      </p:pic>
      <p:pic>
        <p:nvPicPr>
          <p:cNvPr id="6" name="Immagine 5" descr="sorgente.jpg"/>
          <p:cNvPicPr>
            <a:picLocks noChangeAspect="1"/>
          </p:cNvPicPr>
          <p:nvPr/>
        </p:nvPicPr>
        <p:blipFill>
          <a:blip r:embed="rId3" cstate="print"/>
          <a:stretch>
            <a:fillRect/>
          </a:stretch>
        </p:blipFill>
        <p:spPr>
          <a:xfrm>
            <a:off x="5868144" y="4293096"/>
            <a:ext cx="2619375" cy="1743075"/>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Vial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302</TotalTime>
  <Words>421</Words>
  <Application>Microsoft Office PowerPoint</Application>
  <PresentationFormat>Presentazione su schermo (4:3)</PresentationFormat>
  <Paragraphs>60</Paragraphs>
  <Slides>16</Slides>
  <Notes>0</Notes>
  <HiddenSlides>0</HiddenSlides>
  <MMClips>0</MMClips>
  <ScaleCrop>false</ScaleCrop>
  <HeadingPairs>
    <vt:vector size="4" baseType="variant">
      <vt:variant>
        <vt:lpstr>Tema</vt:lpstr>
      </vt:variant>
      <vt:variant>
        <vt:i4>1</vt:i4>
      </vt:variant>
      <vt:variant>
        <vt:lpstr>Titoli diapositive</vt:lpstr>
      </vt:variant>
      <vt:variant>
        <vt:i4>16</vt:i4>
      </vt:variant>
    </vt:vector>
  </HeadingPairs>
  <TitlesOfParts>
    <vt:vector size="17" baseType="lpstr">
      <vt:lpstr>Tema di Office</vt:lpstr>
      <vt:lpstr>Diapositiva 1</vt:lpstr>
      <vt:lpstr>IL DIRITTO DELL’ACQUA </vt:lpstr>
      <vt:lpstr>l’acqua e’ considerata imprescindibile  per la vita umana </vt:lpstr>
      <vt:lpstr>L’ACQUA E’ UNA RISORSA</vt:lpstr>
      <vt:lpstr>L’ACQUA DIMINUISCE</vt:lpstr>
      <vt:lpstr>Diapositiva 6</vt:lpstr>
      <vt:lpstr>ANCORA OGGI SI MUORE  PER MANCANZA D’ACQUA</vt:lpstr>
      <vt:lpstr>L’ACQUA DISPONIBILE STA DIMINUENDO</vt:lpstr>
      <vt:lpstr>GLI STATI NON FANNO ABBASTANZA PER GARANTIRE IL DIRITTO ALL’ACQUA</vt:lpstr>
      <vt:lpstr>ACQUA: PUBBLICA O PRIVATA?</vt:lpstr>
      <vt:lpstr>FORUM SULL’ACQUA</vt:lpstr>
      <vt:lpstr>ACQUA IN BOTTIGLIA</vt:lpstr>
      <vt:lpstr>L’ACQUA IN ITALIA</vt:lpstr>
      <vt:lpstr>BERE L'ACQUA DEL RUBINETTO  È MEGLIO PERCHÉ …</vt:lpstr>
      <vt:lpstr>L’ACQUA E’ UNA RISORSA PREZIOSA</vt:lpstr>
      <vt:lpstr>LA SITUAZIONE IN ITALIA</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DIRITTO ALL’ACQUA </dc:title>
  <dc:creator>alberto</dc:creator>
  <cp:lastModifiedBy>alberto</cp:lastModifiedBy>
  <cp:revision>56</cp:revision>
  <dcterms:created xsi:type="dcterms:W3CDTF">2012-03-10T22:02:42Z</dcterms:created>
  <dcterms:modified xsi:type="dcterms:W3CDTF">2012-03-12T19:51:10Z</dcterms:modified>
</cp:coreProperties>
</file>