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8" r:id="rId4"/>
    <p:sldId id="259" r:id="rId5"/>
    <p:sldId id="257" r:id="rId6"/>
    <p:sldId id="261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800000"/>
    <a:srgbClr val="FFFF00"/>
    <a:srgbClr val="FF0066"/>
    <a:srgbClr val="FFCCFF"/>
    <a:srgbClr val="CC6600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51" autoAdjust="0"/>
    <p:restoredTop sz="94638" autoAdjust="0"/>
  </p:normalViewPr>
  <p:slideViewPr>
    <p:cSldViewPr>
      <p:cViewPr varScale="1">
        <p:scale>
          <a:sx n="86" d="100"/>
          <a:sy n="86" d="100"/>
        </p:scale>
        <p:origin x="-5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1B420-6C69-41E2-92BC-34E661A35552}" type="datetimeFigureOut">
              <a:rPr lang="it-IT" smtClean="0"/>
              <a:pPr/>
              <a:t>21/03/2012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BAC3E-BFF6-48D3-BCB3-1169103161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1B420-6C69-41E2-92BC-34E661A35552}" type="datetimeFigureOut">
              <a:rPr lang="it-IT" smtClean="0"/>
              <a:pPr/>
              <a:t>21/03/2012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BAC3E-BFF6-48D3-BCB3-1169103161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1B420-6C69-41E2-92BC-34E661A35552}" type="datetimeFigureOut">
              <a:rPr lang="it-IT" smtClean="0"/>
              <a:pPr/>
              <a:t>21/03/2012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BAC3E-BFF6-48D3-BCB3-1169103161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1B420-6C69-41E2-92BC-34E661A35552}" type="datetimeFigureOut">
              <a:rPr lang="it-IT" smtClean="0"/>
              <a:pPr/>
              <a:t>21/03/2012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BAC3E-BFF6-48D3-BCB3-1169103161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1B420-6C69-41E2-92BC-34E661A35552}" type="datetimeFigureOut">
              <a:rPr lang="it-IT" smtClean="0"/>
              <a:pPr/>
              <a:t>21/03/2012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BAC3E-BFF6-48D3-BCB3-1169103161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1B420-6C69-41E2-92BC-34E661A35552}" type="datetimeFigureOut">
              <a:rPr lang="it-IT" smtClean="0"/>
              <a:pPr/>
              <a:t>21/03/2012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BAC3E-BFF6-48D3-BCB3-1169103161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1B420-6C69-41E2-92BC-34E661A35552}" type="datetimeFigureOut">
              <a:rPr lang="it-IT" smtClean="0"/>
              <a:pPr/>
              <a:t>21/03/2012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BAC3E-BFF6-48D3-BCB3-1169103161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1B420-6C69-41E2-92BC-34E661A35552}" type="datetimeFigureOut">
              <a:rPr lang="it-IT" smtClean="0"/>
              <a:pPr/>
              <a:t>21/03/2012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BAC3E-BFF6-48D3-BCB3-1169103161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1B420-6C69-41E2-92BC-34E661A35552}" type="datetimeFigureOut">
              <a:rPr lang="it-IT" smtClean="0"/>
              <a:pPr/>
              <a:t>21/03/2012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BAC3E-BFF6-48D3-BCB3-1169103161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1B420-6C69-41E2-92BC-34E661A35552}" type="datetimeFigureOut">
              <a:rPr lang="it-IT" smtClean="0"/>
              <a:pPr/>
              <a:t>21/03/2012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BAC3E-BFF6-48D3-BCB3-1169103161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1B420-6C69-41E2-92BC-34E661A35552}" type="datetimeFigureOut">
              <a:rPr lang="it-IT" smtClean="0"/>
              <a:pPr/>
              <a:t>21/03/2012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BAC3E-BFF6-48D3-BCB3-116910316157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D1B420-6C69-41E2-92BC-34E661A35552}" type="datetimeFigureOut">
              <a:rPr lang="it-IT" smtClean="0"/>
              <a:pPr/>
              <a:t>21/03/2012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BAC3E-BFF6-48D3-BCB3-116910316157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libro-salerno.com/ruscello1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outerShdw blurRad="1270000" dist="2540000" sx="1000" sy="1000" algn="ctr" rotWithShape="0">
              <a:srgbClr val="000000"/>
            </a:outerShdw>
            <a:softEdge rad="635000"/>
          </a:effectLst>
          <a:scene3d>
            <a:camera prst="orthographicFront">
              <a:rot lat="0" lon="0" rev="0"/>
            </a:camera>
            <a:lightRig rig="chilly" dir="t">
              <a:rot lat="0" lon="0" rev="21594000"/>
            </a:lightRig>
          </a:scene3d>
          <a:sp3d prstMaterial="translucentPowder">
            <a:bevelT h="63500"/>
          </a:sp3d>
        </p:spPr>
      </p:pic>
      <p:sp>
        <p:nvSpPr>
          <p:cNvPr id="8" name="Rettangolo 7"/>
          <p:cNvSpPr/>
          <p:nvPr/>
        </p:nvSpPr>
        <p:spPr>
          <a:xfrm>
            <a:off x="2643174" y="142852"/>
            <a:ext cx="38663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t-IT" sz="5400" b="1" dirty="0" smtClean="0">
                <a:ln w="19050">
                  <a:solidFill>
                    <a:schemeClr val="accent3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Introduzione</a:t>
            </a:r>
            <a:endParaRPr lang="it-IT" sz="5400" b="1" cap="none" spc="0" dirty="0">
              <a:ln w="19050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1071538" y="1928802"/>
            <a:ext cx="65722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rgbClr val="003300"/>
                </a:solidFill>
              </a:rPr>
              <a:t>Sgorga dalla terra, </a:t>
            </a:r>
            <a:r>
              <a:rPr lang="it-IT" b="1" dirty="0" smtClean="0">
                <a:solidFill>
                  <a:srgbClr val="003300"/>
                </a:solidFill>
              </a:rPr>
              <a:t>p</a:t>
            </a:r>
            <a:r>
              <a:rPr lang="it-IT" b="1" dirty="0" smtClean="0">
                <a:solidFill>
                  <a:srgbClr val="003300"/>
                </a:solidFill>
              </a:rPr>
              <a:t>ercorre un tortuoso torrente, poi un quieto fiume che si getta in un grande lago e di nuovo in un fiume, stavolta dalle acque rapide. Bloccata da un diga viene incanalata in un acquedotto, all’inizio ammira il paesaggio circostante e prende la pioggia, ad un certo punto invece si insinua nuovamente nella terra percorrendo una fitta rete di canali che la portano a zampillare da maestose fontane. L’acqua oltre ad essere una sostanza fondamentale per gli esseri viventi è anche …</a:t>
            </a:r>
            <a:endParaRPr lang="it-IT" b="1" dirty="0">
              <a:solidFill>
                <a:srgbClr val="003300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\Documents\scuola\scienze\progetto acqua\bozza\r. caserta\reggia di caserta.jpg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sp>
        <p:nvSpPr>
          <p:cNvPr id="5" name="Rettangolo 4"/>
          <p:cNvSpPr/>
          <p:nvPr/>
        </p:nvSpPr>
        <p:spPr>
          <a:xfrm>
            <a:off x="2786050" y="500042"/>
            <a:ext cx="3989623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t-IT" sz="4000" dirty="0" smtClean="0">
                <a:ln w="18415" cmpd="sng">
                  <a:solidFill>
                    <a:schemeClr val="accent3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LA </a:t>
            </a:r>
            <a:r>
              <a:rPr lang="it-IT" sz="4000" dirty="0" smtClean="0">
                <a:ln w="18415" cmpd="sng">
                  <a:solidFill>
                    <a:schemeClr val="accent3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VITA DELLE FONTANE</a:t>
            </a:r>
            <a:endParaRPr lang="it-IT" sz="4000" dirty="0">
              <a:ln w="18415" cmpd="sng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857356" y="214290"/>
            <a:ext cx="50307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t-IT" sz="5400" b="0" cap="none" spc="0" dirty="0" err="1" smtClean="0">
                <a:ln w="18415" cmpd="sng">
                  <a:solidFill>
                    <a:srgbClr val="FFCC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Fons</a:t>
            </a:r>
            <a:r>
              <a:rPr lang="it-IT" sz="5400" dirty="0">
                <a:ln w="18415" cmpd="sng">
                  <a:solidFill>
                    <a:srgbClr val="FFCC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it-IT" sz="5400" dirty="0" smtClean="0">
                <a:ln w="18415" cmpd="sng">
                  <a:solidFill>
                    <a:srgbClr val="FFCC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e altre ninfe</a:t>
            </a:r>
            <a:endParaRPr lang="it-IT" sz="5400" b="0" cap="none" spc="0" dirty="0">
              <a:ln w="18415" cmpd="sng">
                <a:solidFill>
                  <a:srgbClr val="FFCCFF"/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3074" name="Picture 2" descr="C:\Users\Pc\Documents\scuola\scienze\progetto acqua\p. acqua\ninfa egeria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000108"/>
            <a:ext cx="2928958" cy="2196718"/>
          </a:xfrm>
          <a:prstGeom prst="rect">
            <a:avLst/>
          </a:prstGeom>
          <a:ln>
            <a:noFill/>
          </a:ln>
          <a:effectLst/>
        </p:spPr>
      </p:pic>
      <p:pic>
        <p:nvPicPr>
          <p:cNvPr id="3075" name="Picture 3" descr="C:\Users\Pc\Documents\scuola\scienze\progetto acqua\p. acqua\ninfa eger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3929066"/>
            <a:ext cx="2133591" cy="2757622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8" name="CasellaDiTesto 7"/>
          <p:cNvSpPr txBox="1"/>
          <p:nvPr/>
        </p:nvSpPr>
        <p:spPr>
          <a:xfrm>
            <a:off x="4000496" y="1500174"/>
            <a:ext cx="4857784" cy="1123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300" i="1" dirty="0">
                <a:solidFill>
                  <a:srgbClr val="7030A0"/>
                </a:solidFill>
              </a:rPr>
              <a:t>Come per tutti i popoli antichi, anche per i Romani l’acqua era considerata un dono degli dei, e quindi sacra. Alla responsabilità delle sorgenti era dunque preposto un </a:t>
            </a:r>
            <a:r>
              <a:rPr lang="it-IT" sz="1300" i="1" dirty="0" smtClean="0">
                <a:solidFill>
                  <a:srgbClr val="7030A0"/>
                </a:solidFill>
              </a:rPr>
              <a:t>dio: </a:t>
            </a:r>
            <a:r>
              <a:rPr lang="it-IT" sz="1300" i="1" dirty="0" err="1" smtClean="0">
                <a:solidFill>
                  <a:srgbClr val="7030A0"/>
                </a:solidFill>
              </a:rPr>
              <a:t>Fons</a:t>
            </a:r>
            <a:r>
              <a:rPr lang="it-IT" sz="1300" i="1" dirty="0" smtClean="0">
                <a:solidFill>
                  <a:srgbClr val="7030A0"/>
                </a:solidFill>
              </a:rPr>
              <a:t>. </a:t>
            </a:r>
          </a:p>
          <a:p>
            <a:r>
              <a:rPr lang="it-IT" sz="1400" i="1" dirty="0">
                <a:solidFill>
                  <a:srgbClr val="7030A0"/>
                </a:solidFill>
              </a:rPr>
              <a:t>Ogni fonte aveva poi </a:t>
            </a:r>
            <a:r>
              <a:rPr lang="it-IT" sz="1400" i="1" dirty="0" smtClean="0">
                <a:solidFill>
                  <a:srgbClr val="7030A0"/>
                </a:solidFill>
              </a:rPr>
              <a:t>un </a:t>
            </a:r>
            <a:r>
              <a:rPr lang="it-IT" sz="1400" i="1" dirty="0">
                <a:solidFill>
                  <a:srgbClr val="7030A0"/>
                </a:solidFill>
              </a:rPr>
              <a:t>nume tutelare, di solito una ninfa, come </a:t>
            </a:r>
            <a:r>
              <a:rPr lang="it-IT" sz="1400" i="1" dirty="0" err="1" smtClean="0">
                <a:solidFill>
                  <a:srgbClr val="7030A0"/>
                </a:solidFill>
              </a:rPr>
              <a:t>Egeria</a:t>
            </a:r>
            <a:r>
              <a:rPr lang="it-IT" sz="1400" i="1" dirty="0" smtClean="0">
                <a:solidFill>
                  <a:srgbClr val="7030A0"/>
                </a:solidFill>
              </a:rPr>
              <a:t>, </a:t>
            </a:r>
            <a:r>
              <a:rPr lang="it-IT" sz="1400" i="1" dirty="0" err="1" smtClean="0">
                <a:solidFill>
                  <a:srgbClr val="7030A0"/>
                </a:solidFill>
              </a:rPr>
              <a:t>Carmenta</a:t>
            </a:r>
            <a:r>
              <a:rPr lang="it-IT" sz="1400" i="1" dirty="0" smtClean="0">
                <a:solidFill>
                  <a:srgbClr val="7030A0"/>
                </a:solidFill>
              </a:rPr>
              <a:t>, </a:t>
            </a:r>
            <a:r>
              <a:rPr lang="it-IT" sz="1400" i="1" dirty="0" err="1" smtClean="0">
                <a:solidFill>
                  <a:srgbClr val="7030A0"/>
                </a:solidFill>
              </a:rPr>
              <a:t>Antevorta</a:t>
            </a:r>
            <a:r>
              <a:rPr lang="it-IT" sz="1400" i="1" dirty="0" smtClean="0">
                <a:solidFill>
                  <a:srgbClr val="7030A0"/>
                </a:solidFill>
              </a:rPr>
              <a:t> e </a:t>
            </a:r>
            <a:r>
              <a:rPr lang="it-IT" sz="1400" i="1" dirty="0" err="1" smtClean="0">
                <a:solidFill>
                  <a:srgbClr val="7030A0"/>
                </a:solidFill>
              </a:rPr>
              <a:t>Postvorta</a:t>
            </a:r>
            <a:r>
              <a:rPr lang="it-IT" sz="1400" i="1" dirty="0" smtClean="0">
                <a:solidFill>
                  <a:srgbClr val="7030A0"/>
                </a:solidFill>
              </a:rPr>
              <a:t>.</a:t>
            </a:r>
            <a:endParaRPr lang="it-IT" sz="1300" i="1" dirty="0">
              <a:solidFill>
                <a:srgbClr val="7030A0"/>
              </a:solidFill>
            </a:endParaRPr>
          </a:p>
        </p:txBody>
      </p:sp>
      <p:pic>
        <p:nvPicPr>
          <p:cNvPr id="3077" name="Picture 5" descr="http://4.bp.blogspot.com/_umhSvWEgx2c/S_zXfLCZL6I/AAAAAAAAEyg/JCotDM9m-bY/s400/ninfe_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571876"/>
            <a:ext cx="1918825" cy="2428892"/>
          </a:xfrm>
          <a:prstGeom prst="rect">
            <a:avLst/>
          </a:prstGeom>
          <a:noFill/>
        </p:spPr>
      </p:pic>
      <p:pic>
        <p:nvPicPr>
          <p:cNvPr id="3079" name="Picture 7" descr="http://1.bp.blogspot.com/_umhSvWEgx2c/S_zXS6cnN1I/AAAAAAAAEyQ/IgeN0ua2_3s/s400/ninfe_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4876" y="2786058"/>
            <a:ext cx="1928826" cy="2149110"/>
          </a:xfrm>
          <a:prstGeom prst="rect">
            <a:avLst/>
          </a:prstGeom>
          <a:noFill/>
        </p:spPr>
      </p:pic>
      <p:pic>
        <p:nvPicPr>
          <p:cNvPr id="3081" name="Picture 9" descr="http://t1.gstatic.com/images?q=tbn:ANd9GcSvZuKm0t9_J2nw-nhjVM0dfn3nQGZ7WcaO32t1T9ywO1vjDACv_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28926" y="3429000"/>
            <a:ext cx="1476375" cy="309562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428596" y="-923330"/>
            <a:ext cx="2811987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t-IT" sz="5400" b="1" dirty="0" smtClean="0">
                <a:ln w="31550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Le origini</a:t>
            </a:r>
            <a:endParaRPr lang="it-IT" sz="5400" b="1" dirty="0">
              <a:ln w="31550" cmpd="sng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0" y="-2062103"/>
            <a:ext cx="49291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>
                <a:solidFill>
                  <a:schemeClr val="accent2">
                    <a:lumMod val="75000"/>
                  </a:schemeClr>
                </a:solidFill>
              </a:rPr>
              <a:t>L</a:t>
            </a:r>
            <a:r>
              <a:rPr lang="it-IT" sz="1600" dirty="0" smtClean="0">
                <a:solidFill>
                  <a:schemeClr val="accent2">
                    <a:lumMod val="75000"/>
                  </a:schemeClr>
                </a:solidFill>
              </a:rPr>
              <a:t>e prime fontane erano costruite in base alla posizione della sorgente d’acqua, si trattava di vasche in pietra impermeabilizzata. Queste servivano anche da abbeveratoi per gli animali e non avevano nessuna funzione estetica, con il passare del tempo iniziò il processo di “</a:t>
            </a:r>
            <a:r>
              <a:rPr lang="it-IT" sz="1600" dirty="0" err="1" smtClean="0">
                <a:solidFill>
                  <a:schemeClr val="accent2">
                    <a:lumMod val="75000"/>
                  </a:schemeClr>
                </a:solidFill>
              </a:rPr>
              <a:t>monumentalizzazione</a:t>
            </a:r>
            <a:r>
              <a:rPr lang="it-IT" sz="1600" dirty="0" smtClean="0">
                <a:solidFill>
                  <a:schemeClr val="accent2">
                    <a:lumMod val="75000"/>
                  </a:schemeClr>
                </a:solidFill>
              </a:rPr>
              <a:t> “ delle fontane con l’aggiunta di elementi architettonici come nicchie o absidi.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357166"/>
            <a:ext cx="1657283" cy="135732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CasellaDiTesto 7"/>
          <p:cNvSpPr txBox="1"/>
          <p:nvPr/>
        </p:nvSpPr>
        <p:spPr>
          <a:xfrm>
            <a:off x="5214942" y="1857364"/>
            <a:ext cx="30003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>
                <a:solidFill>
                  <a:schemeClr val="accent2">
                    <a:lumMod val="75000"/>
                  </a:schemeClr>
                </a:solidFill>
              </a:rPr>
              <a:t>Pozzetto </a:t>
            </a:r>
            <a:r>
              <a:rPr lang="it-IT" sz="1600" dirty="0" smtClean="0">
                <a:solidFill>
                  <a:schemeClr val="accent2">
                    <a:lumMod val="75000"/>
                  </a:schemeClr>
                </a:solidFill>
              </a:rPr>
              <a:t>del </a:t>
            </a:r>
            <a:r>
              <a:rPr lang="it-IT" sz="1600" dirty="0" err="1" smtClean="0">
                <a:solidFill>
                  <a:schemeClr val="accent2">
                    <a:lumMod val="75000"/>
                  </a:schemeClr>
                </a:solidFill>
              </a:rPr>
              <a:t>VI</a:t>
            </a:r>
            <a:r>
              <a:rPr lang="it-IT" sz="1600" dirty="0" smtClean="0">
                <a:solidFill>
                  <a:schemeClr val="accent2">
                    <a:lumMod val="75000"/>
                  </a:schemeClr>
                </a:solidFill>
              </a:rPr>
              <a:t> sec a.C</a:t>
            </a:r>
            <a:r>
              <a:rPr lang="it-IT" sz="1600" dirty="0" smtClean="0">
                <a:solidFill>
                  <a:srgbClr val="0070C0"/>
                </a:solidFill>
              </a:rPr>
              <a:t>.</a:t>
            </a:r>
            <a:endParaRPr lang="it-IT" sz="1600" dirty="0">
              <a:solidFill>
                <a:srgbClr val="0070C0"/>
              </a:solidFill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2143108" y="6858000"/>
            <a:ext cx="51435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5400" dirty="0" smtClean="0">
                <a:ln w="18415" cmpd="sng">
                  <a:solidFill>
                    <a:schemeClr val="accent2">
                      <a:lumMod val="7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Fontane antiche</a:t>
            </a:r>
            <a:endParaRPr lang="it-IT" sz="5400" dirty="0">
              <a:ln w="18415" cmpd="sng">
                <a:solidFill>
                  <a:schemeClr val="accent2">
                    <a:lumMod val="7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pic>
        <p:nvPicPr>
          <p:cNvPr id="9" name="Picture 2" descr="C:\Users\Pc\Documents\scuola\scienze\progetto acqua\p. acqua\Monti_-_Ludus_Magnu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143380"/>
            <a:ext cx="2214578" cy="166093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0" name="Rettangolo 9"/>
          <p:cNvSpPr/>
          <p:nvPr/>
        </p:nvSpPr>
        <p:spPr>
          <a:xfrm>
            <a:off x="2714612" y="4572008"/>
            <a:ext cx="344594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1600" dirty="0" smtClean="0">
                <a:solidFill>
                  <a:schemeClr val="accent2">
                    <a:lumMod val="75000"/>
                  </a:schemeClr>
                </a:solidFill>
              </a:rPr>
              <a:t>Fontana del </a:t>
            </a:r>
            <a:r>
              <a:rPr lang="it-IT" sz="1600" dirty="0" err="1" smtClean="0">
                <a:solidFill>
                  <a:schemeClr val="accent2">
                    <a:lumMod val="75000"/>
                  </a:schemeClr>
                </a:solidFill>
              </a:rPr>
              <a:t>Ludus</a:t>
            </a:r>
            <a:r>
              <a:rPr lang="it-IT" sz="1600" dirty="0" smtClean="0">
                <a:solidFill>
                  <a:schemeClr val="accent2">
                    <a:lumMod val="75000"/>
                  </a:schemeClr>
                </a:solidFill>
              </a:rPr>
              <a:t> Magnus, Domiziano.</a:t>
            </a:r>
            <a:endParaRPr lang="it-IT" sz="16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11" name="Picture 3" descr="C:\Users\Pc\Documents\scuola\scienze\progetto acqua\p. acqua\nymphaeum divi alexandr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4071942"/>
            <a:ext cx="2000264" cy="150019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2" name="Rettangolo 11"/>
          <p:cNvSpPr/>
          <p:nvPr/>
        </p:nvSpPr>
        <p:spPr>
          <a:xfrm>
            <a:off x="6143636" y="5643578"/>
            <a:ext cx="25717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dirty="0" err="1" smtClean="0">
                <a:solidFill>
                  <a:schemeClr val="accent2">
                    <a:lumMod val="75000"/>
                  </a:schemeClr>
                </a:solidFill>
              </a:rPr>
              <a:t>Nymphaeum</a:t>
            </a:r>
            <a:r>
              <a:rPr lang="it-IT" sz="1600" dirty="0" smtClean="0">
                <a:solidFill>
                  <a:schemeClr val="accent2">
                    <a:lumMod val="75000"/>
                  </a:schemeClr>
                </a:solidFill>
              </a:rPr>
              <a:t> Divi </a:t>
            </a:r>
            <a:r>
              <a:rPr lang="it-IT" sz="1600" dirty="0" err="1" smtClean="0">
                <a:solidFill>
                  <a:schemeClr val="accent2">
                    <a:lumMod val="75000"/>
                  </a:schemeClr>
                </a:solidFill>
              </a:rPr>
              <a:t>Alexandri</a:t>
            </a:r>
            <a:r>
              <a:rPr lang="it-IT" sz="1600" dirty="0" smtClean="0">
                <a:solidFill>
                  <a:schemeClr val="accent2">
                    <a:lumMod val="75000"/>
                  </a:schemeClr>
                </a:solidFill>
              </a:rPr>
              <a:t>, Alessandro Severo 226 d.C. . </a:t>
            </a:r>
            <a:endParaRPr lang="it-IT" sz="1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Rettangolo 12"/>
          <p:cNvSpPr/>
          <p:nvPr/>
        </p:nvSpPr>
        <p:spPr>
          <a:xfrm>
            <a:off x="857224" y="70009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dirty="0" smtClean="0">
                <a:solidFill>
                  <a:schemeClr val="accent2">
                    <a:lumMod val="75000"/>
                  </a:schemeClr>
                </a:solidFill>
              </a:rPr>
              <a:t>Le fontane si diffondono nelle ville e sono simbolo di prestigio sociale.</a:t>
            </a:r>
            <a:endParaRPr lang="it-IT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36502E-6 L 0.00017 0.1367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77354E-6 L 0.00226 0.4924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2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2498E-7 L 0.00018 -0.5144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3.04418E-6 L -0.00122 -0.1478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-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7" grpId="0"/>
      <p:bldP spid="10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c\Documents\scuola\scienze\progetto acqua\p. acqua\acquedotto della acqua vergine (aqua virgo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715272" y="785794"/>
            <a:ext cx="7715272" cy="578645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Rettangolo 4"/>
          <p:cNvSpPr/>
          <p:nvPr/>
        </p:nvSpPr>
        <p:spPr>
          <a:xfrm>
            <a:off x="-4731936" y="0"/>
            <a:ext cx="473193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t-IT" sz="4400" dirty="0" smtClean="0">
                <a:ln w="18415" cmpd="sng">
                  <a:solidFill>
                    <a:srgbClr val="CC66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ROMA: L’</a:t>
            </a:r>
            <a:r>
              <a:rPr lang="it-IT" sz="4400" dirty="0" err="1" smtClean="0">
                <a:ln w="18415" cmpd="sng">
                  <a:solidFill>
                    <a:srgbClr val="CC66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Aqua</a:t>
            </a:r>
            <a:r>
              <a:rPr lang="it-IT" sz="4400" dirty="0" smtClean="0">
                <a:ln w="18415" cmpd="sng">
                  <a:solidFill>
                    <a:srgbClr val="CC66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it-IT" sz="4400" dirty="0" err="1" smtClean="0">
                <a:ln w="18415" cmpd="sng">
                  <a:solidFill>
                    <a:srgbClr val="CC66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Virgo</a:t>
            </a:r>
            <a:endParaRPr lang="it-IT" sz="4400" dirty="0">
              <a:ln w="18415" cmpd="sng">
                <a:solidFill>
                  <a:srgbClr val="CC66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9144000" y="428604"/>
            <a:ext cx="150019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smtClean="0">
                <a:solidFill>
                  <a:srgbClr val="CC6600"/>
                </a:solidFill>
              </a:rPr>
              <a:t> </a:t>
            </a:r>
            <a:r>
              <a:rPr lang="it-IT" sz="1300" dirty="0" smtClean="0">
                <a:solidFill>
                  <a:srgbClr val="CC6600"/>
                </a:solidFill>
              </a:rPr>
              <a:t>l’Acquedotto fu costruito da Marco </a:t>
            </a:r>
            <a:r>
              <a:rPr lang="it-IT" sz="1300" dirty="0" err="1" smtClean="0">
                <a:solidFill>
                  <a:srgbClr val="CC6600"/>
                </a:solidFill>
              </a:rPr>
              <a:t>Vipsanio</a:t>
            </a:r>
            <a:r>
              <a:rPr lang="it-IT" sz="1300" dirty="0" smtClean="0">
                <a:solidFill>
                  <a:srgbClr val="CC6600"/>
                </a:solidFill>
              </a:rPr>
              <a:t> Agrippa e inaugurato il 9 giugno del 19 </a:t>
            </a:r>
            <a:r>
              <a:rPr lang="it-IT" sz="1300" dirty="0" err="1" smtClean="0">
                <a:solidFill>
                  <a:srgbClr val="CC6600"/>
                </a:solidFill>
              </a:rPr>
              <a:t>a.C</a:t>
            </a:r>
            <a:r>
              <a:rPr lang="it-IT" sz="1300" dirty="0" smtClean="0">
                <a:solidFill>
                  <a:srgbClr val="CC6600"/>
                </a:solidFill>
              </a:rPr>
              <a:t>.. Nasce dall’ </a:t>
            </a:r>
            <a:r>
              <a:rPr lang="it-IT" sz="1300" dirty="0" err="1" smtClean="0">
                <a:solidFill>
                  <a:srgbClr val="CC6600"/>
                </a:solidFill>
              </a:rPr>
              <a:t>Aniene</a:t>
            </a:r>
            <a:r>
              <a:rPr lang="it-IT" sz="1300" dirty="0" smtClean="0">
                <a:solidFill>
                  <a:srgbClr val="CC6600"/>
                </a:solidFill>
              </a:rPr>
              <a:t> e si esaurisce a Campo Marzio. Il suo percorso è lungo 20.471 km ed è quasi interamente sotterraneo tranne l’ultimo tratto di 1.835 m. È </a:t>
            </a:r>
          </a:p>
          <a:p>
            <a:r>
              <a:rPr lang="it-IT" sz="1300" dirty="0" smtClean="0">
                <a:solidFill>
                  <a:srgbClr val="CC6600"/>
                </a:solidFill>
              </a:rPr>
              <a:t> un sistema di vene acquifere che convogliano in un unico corso. Entra a Roma da nord costeggia la via </a:t>
            </a:r>
            <a:r>
              <a:rPr lang="it-IT" sz="1300" dirty="0" err="1">
                <a:solidFill>
                  <a:srgbClr val="CC6600"/>
                </a:solidFill>
              </a:rPr>
              <a:t>C</a:t>
            </a:r>
            <a:r>
              <a:rPr lang="it-IT" sz="1300" dirty="0" err="1" smtClean="0">
                <a:solidFill>
                  <a:srgbClr val="CC6600"/>
                </a:solidFill>
              </a:rPr>
              <a:t>ollatina</a:t>
            </a:r>
            <a:r>
              <a:rPr lang="it-IT" sz="1300" dirty="0" smtClean="0">
                <a:solidFill>
                  <a:srgbClr val="CC6600"/>
                </a:solidFill>
              </a:rPr>
              <a:t>, poi </a:t>
            </a:r>
            <a:r>
              <a:rPr lang="it-IT" sz="1300" dirty="0">
                <a:solidFill>
                  <a:srgbClr val="CC6600"/>
                </a:solidFill>
              </a:rPr>
              <a:t>P</a:t>
            </a:r>
            <a:r>
              <a:rPr lang="it-IT" sz="1300" dirty="0" smtClean="0">
                <a:solidFill>
                  <a:srgbClr val="CC6600"/>
                </a:solidFill>
              </a:rPr>
              <a:t>ietralata, via </a:t>
            </a:r>
            <a:r>
              <a:rPr lang="it-IT" sz="1300" dirty="0" err="1">
                <a:solidFill>
                  <a:srgbClr val="CC6600"/>
                </a:solidFill>
              </a:rPr>
              <a:t>N</a:t>
            </a:r>
            <a:r>
              <a:rPr lang="it-IT" sz="1300" dirty="0" err="1" smtClean="0">
                <a:solidFill>
                  <a:srgbClr val="CC6600"/>
                </a:solidFill>
              </a:rPr>
              <a:t>omentana</a:t>
            </a:r>
            <a:r>
              <a:rPr lang="it-IT" sz="1300" dirty="0" smtClean="0">
                <a:solidFill>
                  <a:srgbClr val="CC6600"/>
                </a:solidFill>
              </a:rPr>
              <a:t>, via Salaria e poi volge a sud verso l'attuale villa </a:t>
            </a:r>
            <a:r>
              <a:rPr lang="it-IT" sz="1300" dirty="0">
                <a:solidFill>
                  <a:srgbClr val="CC6600"/>
                </a:solidFill>
              </a:rPr>
              <a:t>A</a:t>
            </a:r>
            <a:r>
              <a:rPr lang="it-IT" sz="1300" dirty="0" smtClean="0">
                <a:solidFill>
                  <a:srgbClr val="CC6600"/>
                </a:solidFill>
              </a:rPr>
              <a:t>da, </a:t>
            </a:r>
            <a:r>
              <a:rPr lang="it-IT" sz="1300" dirty="0" err="1">
                <a:solidFill>
                  <a:srgbClr val="CC6600"/>
                </a:solidFill>
              </a:rPr>
              <a:t>P</a:t>
            </a:r>
            <a:r>
              <a:rPr lang="it-IT" sz="1300" dirty="0" err="1" smtClean="0">
                <a:solidFill>
                  <a:srgbClr val="CC6600"/>
                </a:solidFill>
              </a:rPr>
              <a:t>arioli</a:t>
            </a:r>
            <a:r>
              <a:rPr lang="it-IT" sz="1300" dirty="0" smtClean="0">
                <a:solidFill>
                  <a:srgbClr val="CC6600"/>
                </a:solidFill>
              </a:rPr>
              <a:t>, villa</a:t>
            </a:r>
          </a:p>
          <a:p>
            <a:r>
              <a:rPr lang="it-IT" sz="1300" dirty="0" smtClean="0">
                <a:solidFill>
                  <a:srgbClr val="CC6600"/>
                </a:solidFill>
              </a:rPr>
              <a:t>Borghese, </a:t>
            </a:r>
            <a:r>
              <a:rPr lang="it-IT" sz="1300" dirty="0" err="1">
                <a:solidFill>
                  <a:srgbClr val="CC6600"/>
                </a:solidFill>
              </a:rPr>
              <a:t>P</a:t>
            </a:r>
            <a:r>
              <a:rPr lang="it-IT" sz="1300" dirty="0" err="1" smtClean="0">
                <a:solidFill>
                  <a:srgbClr val="CC6600"/>
                </a:solidFill>
              </a:rPr>
              <a:t>incio</a:t>
            </a:r>
            <a:r>
              <a:rPr lang="it-IT" sz="1300" dirty="0" smtClean="0">
                <a:solidFill>
                  <a:srgbClr val="CC6600"/>
                </a:solidFill>
              </a:rPr>
              <a:t> e villa Medici.</a:t>
            </a:r>
            <a:endParaRPr lang="it-IT" sz="1300" dirty="0">
              <a:solidFill>
                <a:srgbClr val="CC66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3025E-6 L 0.5776 0.00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3.56152E-6 L 0.83525 -0.0048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8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9.71323E-7 L -0.196 -0.0030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928926" y="-923330"/>
            <a:ext cx="31788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t-IT" sz="54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Medioevo</a:t>
            </a:r>
            <a:r>
              <a:rPr lang="it-IT" sz="5400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endParaRPr lang="it-IT" sz="5400" b="0" cap="none" spc="0" dirty="0">
              <a:ln w="18415" cmpd="sng">
                <a:solidFill>
                  <a:srgbClr val="00B05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642910" y="-1815882"/>
            <a:ext cx="70009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smtClean="0">
                <a:solidFill>
                  <a:schemeClr val="accent3">
                    <a:lumMod val="50000"/>
                  </a:schemeClr>
                </a:solidFill>
              </a:rPr>
              <a:t>Le fontane perdono la loro funzione decorativa, molte vanno perse o distrutte, e ritornano a dipendere dalla locazione della sorgente. La maggior parte delle fontane si trova negli ospedali, negli orti e nelle chiese. </a:t>
            </a:r>
            <a:r>
              <a:rPr lang="it-IT" sz="16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it-IT" sz="1600" dirty="0" smtClean="0">
                <a:solidFill>
                  <a:schemeClr val="accent3">
                    <a:lumMod val="50000"/>
                  </a:schemeClr>
                </a:solidFill>
              </a:rPr>
              <a:t>Uno dei pochi acquedotti ad essere mantenuto in funzione è quello dell’ </a:t>
            </a:r>
            <a:r>
              <a:rPr lang="it-IT" sz="1600" i="1" dirty="0" err="1" smtClean="0">
                <a:solidFill>
                  <a:schemeClr val="accent3">
                    <a:lumMod val="50000"/>
                  </a:schemeClr>
                </a:solidFill>
              </a:rPr>
              <a:t>Aqua</a:t>
            </a:r>
            <a:r>
              <a:rPr lang="it-IT" sz="1600" i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it-IT" sz="1600" i="1" dirty="0" err="1" smtClean="0">
                <a:solidFill>
                  <a:schemeClr val="accent3">
                    <a:lumMod val="50000"/>
                  </a:schemeClr>
                </a:solidFill>
              </a:rPr>
              <a:t>Virgo</a:t>
            </a:r>
            <a:r>
              <a:rPr lang="it-IT" sz="1600" i="1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</a:p>
          <a:p>
            <a:r>
              <a:rPr lang="it-IT" sz="1600" dirty="0">
                <a:solidFill>
                  <a:schemeClr val="accent3">
                    <a:lumMod val="50000"/>
                  </a:schemeClr>
                </a:solidFill>
              </a:rPr>
              <a:t>N</a:t>
            </a:r>
            <a:r>
              <a:rPr lang="it-IT" sz="1600" dirty="0" smtClean="0">
                <a:solidFill>
                  <a:schemeClr val="accent3">
                    <a:lumMod val="50000"/>
                  </a:schemeClr>
                </a:solidFill>
              </a:rPr>
              <a:t>el tardo Medioevo ricomincia la costruzione di fontane importanti, come quella in Piazza di Santa Maria in Trastevere, probabilmente costruita su una preesistente che prendeva le acque dalla fonte </a:t>
            </a:r>
            <a:r>
              <a:rPr lang="it-IT" sz="1600" dirty="0" err="1" smtClean="0">
                <a:solidFill>
                  <a:schemeClr val="accent3">
                    <a:lumMod val="50000"/>
                  </a:schemeClr>
                </a:solidFill>
              </a:rPr>
              <a:t>Alsietina</a:t>
            </a:r>
            <a:r>
              <a:rPr lang="it-IT" sz="1600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it-IT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8434" name="Picture 2" descr="C:\Users\Pc\Documents\scuola\scienze\progetto acqua\p. acqua\piazza s maria in trasteve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22820" y="6858000"/>
            <a:ext cx="4121180" cy="3090885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36502E-6 L -0.00191 0.220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" y="1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47837E-6 L -0.00034 0.5165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21675E-6 L 0.00104 -0.50428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2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285984" y="6858000"/>
            <a:ext cx="428628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it-IT" sz="5400" b="0" cap="none" spc="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rgbClr val="CC33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Rinascimento </a:t>
            </a:r>
            <a:endParaRPr lang="it-IT" sz="5400" b="0" cap="none" spc="0" dirty="0">
              <a:ln w="18415" cmpd="sng">
                <a:solidFill>
                  <a:schemeClr val="tx1"/>
                </a:solidFill>
                <a:prstDash val="solid"/>
              </a:ln>
              <a:solidFill>
                <a:srgbClr val="CC33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500034" y="-738664"/>
            <a:ext cx="75724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smtClean="0">
                <a:solidFill>
                  <a:srgbClr val="800000"/>
                </a:solidFill>
              </a:rPr>
              <a:t>In questo periodo avvenne il ripristino dell’acquedotto dell’</a:t>
            </a:r>
            <a:r>
              <a:rPr lang="it-IT" sz="1400" i="1" dirty="0" err="1" smtClean="0">
                <a:solidFill>
                  <a:srgbClr val="800000"/>
                </a:solidFill>
              </a:rPr>
              <a:t>Aqua</a:t>
            </a:r>
            <a:r>
              <a:rPr lang="it-IT" sz="1400" i="1" dirty="0" smtClean="0">
                <a:solidFill>
                  <a:srgbClr val="800000"/>
                </a:solidFill>
              </a:rPr>
              <a:t> </a:t>
            </a:r>
            <a:r>
              <a:rPr lang="it-IT" sz="1400" i="1" dirty="0" err="1" smtClean="0">
                <a:solidFill>
                  <a:srgbClr val="800000"/>
                </a:solidFill>
              </a:rPr>
              <a:t>virgo</a:t>
            </a:r>
            <a:r>
              <a:rPr lang="it-IT" sz="1400" i="1" dirty="0" smtClean="0">
                <a:solidFill>
                  <a:srgbClr val="800000"/>
                </a:solidFill>
              </a:rPr>
              <a:t>, </a:t>
            </a:r>
            <a:r>
              <a:rPr lang="it-IT" sz="1400" dirty="0" smtClean="0">
                <a:solidFill>
                  <a:srgbClr val="800000"/>
                </a:solidFill>
              </a:rPr>
              <a:t>il corso venne ramificato in modo da coprire le parti più popolose della città. Progettarono moltissime fontane ma a causa della bassa pressione dell’acqua di questa sorgente non tutti i progetti andarono in porto</a:t>
            </a:r>
            <a:endParaRPr lang="it-IT" sz="1400" i="1" dirty="0">
              <a:solidFill>
                <a:srgbClr val="800000"/>
              </a:solidFill>
            </a:endParaRPr>
          </a:p>
        </p:txBody>
      </p:sp>
      <p:pic>
        <p:nvPicPr>
          <p:cNvPr id="19458" name="Picture 2" descr="C:\Users\Pc\Documents\scuola\scienze\progetto acqua\p. acqua\fontana panthe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714488"/>
            <a:ext cx="3643338" cy="3643338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8" name="CasellaDiTesto 7"/>
          <p:cNvSpPr txBox="1"/>
          <p:nvPr/>
        </p:nvSpPr>
        <p:spPr>
          <a:xfrm>
            <a:off x="3857620" y="1714488"/>
            <a:ext cx="55721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smtClean="0">
                <a:solidFill>
                  <a:srgbClr val="800000"/>
                </a:solidFill>
              </a:rPr>
              <a:t>Fontana di piazza della Rotonda, Giacomo della Porta 1575; XVIII sec. Papa Clemente </a:t>
            </a:r>
            <a:r>
              <a:rPr lang="it-IT" sz="2000" dirty="0" err="1" smtClean="0">
                <a:solidFill>
                  <a:srgbClr val="800000"/>
                </a:solidFill>
              </a:rPr>
              <a:t>XI</a:t>
            </a:r>
            <a:r>
              <a:rPr lang="it-IT" sz="2000" dirty="0" smtClean="0">
                <a:solidFill>
                  <a:srgbClr val="800000"/>
                </a:solidFill>
              </a:rPr>
              <a:t> aggiunge l’obelisco</a:t>
            </a:r>
            <a:endParaRPr lang="it-IT" sz="2000" dirty="0">
              <a:solidFill>
                <a:srgbClr val="800000"/>
              </a:solidFill>
            </a:endParaRPr>
          </a:p>
        </p:txBody>
      </p:sp>
      <p:pic>
        <p:nvPicPr>
          <p:cNvPr id="19459" name="Picture 3" descr="C:\Users\Pc\Documents\scuola\scienze\progetto acqua\p. acqua\800px-Fontana_delle_tartarugh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928934"/>
            <a:ext cx="3714776" cy="2786083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10" name="CasellaDiTesto 9"/>
          <p:cNvSpPr txBox="1"/>
          <p:nvPr/>
        </p:nvSpPr>
        <p:spPr>
          <a:xfrm>
            <a:off x="2285984" y="5857892"/>
            <a:ext cx="6572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smtClean="0">
                <a:solidFill>
                  <a:srgbClr val="800000"/>
                </a:solidFill>
              </a:rPr>
              <a:t>Fontana delle Tartarughe, piazza Mattei, Taddeo </a:t>
            </a:r>
            <a:r>
              <a:rPr lang="it-IT" sz="2000" dirty="0" err="1" smtClean="0">
                <a:solidFill>
                  <a:srgbClr val="800000"/>
                </a:solidFill>
              </a:rPr>
              <a:t>Landini</a:t>
            </a:r>
            <a:r>
              <a:rPr lang="it-IT" sz="2000" dirty="0" smtClean="0">
                <a:solidFill>
                  <a:srgbClr val="800000"/>
                </a:solidFill>
              </a:rPr>
              <a:t> (progetto di Giacomo della Porta), 1581-88</a:t>
            </a:r>
            <a:endParaRPr lang="it-IT" sz="2000" dirty="0">
              <a:solidFill>
                <a:srgbClr val="800000"/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2498E-7 L -0.00017 -0.9972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56465E-6 L -0.00017 0.2491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9144000" y="571480"/>
            <a:ext cx="60902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t-IT" sz="5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Barocco - Settecento</a:t>
            </a:r>
            <a:endParaRPr lang="it-IT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071538" y="1571612"/>
            <a:ext cx="7286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>
                <a:solidFill>
                  <a:srgbClr val="FF0066"/>
                </a:solidFill>
              </a:rPr>
              <a:t>Le fontane si trovano in ogni piazza, via, ospedale e casa privata.</a:t>
            </a:r>
            <a:endParaRPr lang="it-IT" dirty="0">
              <a:solidFill>
                <a:srgbClr val="FF0066"/>
              </a:solidFill>
            </a:endParaRPr>
          </a:p>
        </p:txBody>
      </p:sp>
      <p:pic>
        <p:nvPicPr>
          <p:cNvPr id="20482" name="Picture 2" descr="C:\Users\Pc\Documents\scuola\scienze\progetto acqua\p. acqua\Fontana_della_Barcaccia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214686"/>
            <a:ext cx="4381531" cy="3286148"/>
          </a:xfrm>
          <a:prstGeom prst="rect">
            <a:avLst/>
          </a:prstGeom>
          <a:noFill/>
        </p:spPr>
      </p:pic>
      <p:sp>
        <p:nvSpPr>
          <p:cNvPr id="7" name="CasellaDiTesto 6"/>
          <p:cNvSpPr txBox="1"/>
          <p:nvPr/>
        </p:nvSpPr>
        <p:spPr>
          <a:xfrm>
            <a:off x="9144000" y="2500306"/>
            <a:ext cx="47149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 smtClean="0">
                <a:solidFill>
                  <a:srgbClr val="FF0066"/>
                </a:solidFill>
              </a:rPr>
              <a:t>LA BARCACCIA</a:t>
            </a:r>
            <a:endParaRPr lang="it-IT" b="1" dirty="0">
              <a:solidFill>
                <a:srgbClr val="FF0066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4929190" y="3500438"/>
            <a:ext cx="364333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smtClean="0">
                <a:solidFill>
                  <a:srgbClr val="FF0066"/>
                </a:solidFill>
              </a:rPr>
              <a:t>Di Pietro Bernini, 1627-29, Piazza di Spagna, alla fine della scalinata di Trinità dei Monti. La tradizione vuole che la fontana sia stata costruita per ricordare una barca rinvenuta in quel luogo in seguito a l’alluvione del Natale 1598 a Roma. In realtà Pietro Bernini si era trovato davanti ad un problema tecnico che gli impediva di fare una fontana alta come tutte le precedenti: la bassa pressione dell’acquedotto dell’ </a:t>
            </a:r>
            <a:r>
              <a:rPr lang="it-IT" sz="1400" i="1" dirty="0" err="1" smtClean="0">
                <a:solidFill>
                  <a:srgbClr val="FF0066"/>
                </a:solidFill>
              </a:rPr>
              <a:t>Aqua</a:t>
            </a:r>
            <a:r>
              <a:rPr lang="it-IT" sz="1400" i="1" dirty="0" smtClean="0">
                <a:solidFill>
                  <a:srgbClr val="FF0066"/>
                </a:solidFill>
              </a:rPr>
              <a:t> </a:t>
            </a:r>
            <a:r>
              <a:rPr lang="it-IT" sz="1400" i="1" dirty="0" err="1" smtClean="0">
                <a:solidFill>
                  <a:srgbClr val="FF0066"/>
                </a:solidFill>
              </a:rPr>
              <a:t>Virgo</a:t>
            </a:r>
            <a:r>
              <a:rPr lang="it-IT" sz="1400" i="1" dirty="0" smtClean="0">
                <a:solidFill>
                  <a:srgbClr val="FF0066"/>
                </a:solidFill>
              </a:rPr>
              <a:t> </a:t>
            </a:r>
            <a:r>
              <a:rPr lang="it-IT" sz="1400" dirty="0" smtClean="0">
                <a:solidFill>
                  <a:srgbClr val="FF0066"/>
                </a:solidFill>
              </a:rPr>
              <a:t>, così decise di costruire una barca con la poppa e la prua più alte rispetto ai fianchi e farla poggiare su una vasca ovale.</a:t>
            </a:r>
            <a:endParaRPr lang="it-IT" sz="1400" i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95837E-6 L -0.80469 -0.0076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2" y="-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08048E-6 L -0.9625 -0.0069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1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-3714776" y="0"/>
            <a:ext cx="3714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rgbClr val="FF0066"/>
                </a:solidFill>
              </a:rPr>
              <a:t>FONTANA DEI QUATTRO FIUMI</a:t>
            </a:r>
            <a:endParaRPr lang="it-IT" b="1" dirty="0">
              <a:solidFill>
                <a:srgbClr val="FF0066"/>
              </a:solidFill>
            </a:endParaRPr>
          </a:p>
        </p:txBody>
      </p:sp>
      <p:pic>
        <p:nvPicPr>
          <p:cNvPr id="21506" name="Picture 2" descr="C:\Users\Pc\Documents\scuola\scienze\progetto acqua\p. acqua\fontana dei quattro fium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59862" y="428604"/>
            <a:ext cx="2559862" cy="3071834"/>
          </a:xfrm>
          <a:prstGeom prst="rect">
            <a:avLst/>
          </a:prstGeom>
          <a:noFill/>
        </p:spPr>
      </p:pic>
      <p:sp>
        <p:nvSpPr>
          <p:cNvPr id="6" name="CasellaDiTesto 5"/>
          <p:cNvSpPr txBox="1"/>
          <p:nvPr/>
        </p:nvSpPr>
        <p:spPr>
          <a:xfrm>
            <a:off x="3357554" y="857232"/>
            <a:ext cx="364333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smtClean="0">
                <a:solidFill>
                  <a:srgbClr val="FF0066"/>
                </a:solidFill>
              </a:rPr>
              <a:t>Di Gian Lorenzo Bernini, 1651 su incarico di papa Innocenzo X. La fontana fa da base ad un obelisco di epoca romana, rappresenta i 4 continenti allora conosciuti con la personificazione dei loro maggiori fiumi: il Danubio, il Nilo, il Gange, ed il Rio de la </a:t>
            </a:r>
            <a:r>
              <a:rPr lang="it-IT" sz="1400" dirty="0" err="1" smtClean="0">
                <a:solidFill>
                  <a:srgbClr val="FF0066"/>
                </a:solidFill>
              </a:rPr>
              <a:t>Plata</a:t>
            </a:r>
            <a:r>
              <a:rPr lang="it-IT" sz="1400" dirty="0" smtClean="0">
                <a:solidFill>
                  <a:srgbClr val="FF0066"/>
                </a:solidFill>
              </a:rPr>
              <a:t>. Le statue sono inserite in un’ambientazione </a:t>
            </a:r>
            <a:r>
              <a:rPr lang="it-IT" sz="1400" dirty="0" err="1" smtClean="0">
                <a:solidFill>
                  <a:srgbClr val="FF0066"/>
                </a:solidFill>
              </a:rPr>
              <a:t>floro-faunistica</a:t>
            </a:r>
            <a:r>
              <a:rPr lang="it-IT" sz="1400" dirty="0" smtClean="0">
                <a:solidFill>
                  <a:srgbClr val="FF0066"/>
                </a:solidFill>
              </a:rPr>
              <a:t> che richiama i 4  continenti.</a:t>
            </a:r>
          </a:p>
          <a:p>
            <a:r>
              <a:rPr lang="it-IT" sz="1400" dirty="0" smtClean="0">
                <a:solidFill>
                  <a:srgbClr val="FF0066"/>
                </a:solidFill>
              </a:rPr>
              <a:t>La fontana è alimentata da un ramo dell’ </a:t>
            </a:r>
            <a:r>
              <a:rPr lang="it-IT" sz="1400" i="1" dirty="0" err="1" smtClean="0">
                <a:solidFill>
                  <a:srgbClr val="FF0066"/>
                </a:solidFill>
              </a:rPr>
              <a:t>Aqua</a:t>
            </a:r>
            <a:r>
              <a:rPr lang="it-IT" sz="1400" i="1" dirty="0" smtClean="0">
                <a:solidFill>
                  <a:srgbClr val="FF0066"/>
                </a:solidFill>
              </a:rPr>
              <a:t> </a:t>
            </a:r>
            <a:r>
              <a:rPr lang="it-IT" sz="1400" i="1" dirty="0" err="1" smtClean="0">
                <a:solidFill>
                  <a:srgbClr val="FF0066"/>
                </a:solidFill>
              </a:rPr>
              <a:t>Virgo</a:t>
            </a:r>
            <a:r>
              <a:rPr lang="it-IT" sz="1400" i="1" dirty="0" smtClean="0">
                <a:solidFill>
                  <a:srgbClr val="FF0066"/>
                </a:solidFill>
              </a:rPr>
              <a:t> </a:t>
            </a:r>
            <a:r>
              <a:rPr lang="it-IT" sz="1400" dirty="0" smtClean="0">
                <a:solidFill>
                  <a:srgbClr val="FF0066"/>
                </a:solidFill>
              </a:rPr>
              <a:t>costruito appositamente.</a:t>
            </a:r>
            <a:endParaRPr lang="it-IT" sz="1400" dirty="0">
              <a:solidFill>
                <a:srgbClr val="FF0066"/>
              </a:solidFill>
            </a:endParaRPr>
          </a:p>
        </p:txBody>
      </p:sp>
      <p:pic>
        <p:nvPicPr>
          <p:cNvPr id="5" name="Picture 2" descr="C:\Users\Pc\Documents\scuola\scienze\progetto acqua\p. acqua\fontana di trev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0" y="4286256"/>
            <a:ext cx="3644178" cy="2419962"/>
          </a:xfrm>
          <a:prstGeom prst="rect">
            <a:avLst/>
          </a:prstGeom>
          <a:noFill/>
        </p:spPr>
      </p:pic>
      <p:sp>
        <p:nvSpPr>
          <p:cNvPr id="7" name="Rettangolo 6"/>
          <p:cNvSpPr/>
          <p:nvPr/>
        </p:nvSpPr>
        <p:spPr>
          <a:xfrm>
            <a:off x="9144000" y="3429000"/>
            <a:ext cx="1989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 dirty="0" smtClean="0">
                <a:solidFill>
                  <a:srgbClr val="FF0066"/>
                </a:solidFill>
              </a:rPr>
              <a:t>FONTANA </a:t>
            </a:r>
            <a:r>
              <a:rPr lang="it-IT" b="1" dirty="0" err="1" smtClean="0">
                <a:solidFill>
                  <a:srgbClr val="FF0066"/>
                </a:solidFill>
              </a:rPr>
              <a:t>DI</a:t>
            </a:r>
            <a:r>
              <a:rPr lang="it-IT" b="1" dirty="0" smtClean="0">
                <a:solidFill>
                  <a:srgbClr val="FF0066"/>
                </a:solidFill>
              </a:rPr>
              <a:t> TREVI</a:t>
            </a:r>
            <a:endParaRPr lang="it-IT" b="1" dirty="0">
              <a:solidFill>
                <a:srgbClr val="FF0066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4286248" y="4214818"/>
            <a:ext cx="4572000" cy="24622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it-IT" sz="1400" dirty="0" smtClean="0">
                <a:solidFill>
                  <a:srgbClr val="FF0066"/>
                </a:solidFill>
              </a:rPr>
              <a:t>1453 Leon Battista Alberti;</a:t>
            </a:r>
          </a:p>
          <a:p>
            <a:pPr>
              <a:buFont typeface="Arial" pitchFamily="34" charset="0"/>
              <a:buChar char="•"/>
            </a:pPr>
            <a:r>
              <a:rPr lang="it-IT" sz="1400" dirty="0" smtClean="0">
                <a:solidFill>
                  <a:srgbClr val="FF0066"/>
                </a:solidFill>
              </a:rPr>
              <a:t> 1640 Gian Lorenzo Bernini;</a:t>
            </a:r>
          </a:p>
          <a:p>
            <a:pPr>
              <a:buFont typeface="Arial" pitchFamily="34" charset="0"/>
              <a:buChar char="•"/>
            </a:pPr>
            <a:r>
              <a:rPr lang="it-IT" sz="1400" dirty="0" smtClean="0">
                <a:solidFill>
                  <a:srgbClr val="FF0066"/>
                </a:solidFill>
              </a:rPr>
              <a:t> </a:t>
            </a:r>
            <a:r>
              <a:rPr lang="it-IT" sz="1400" dirty="0" err="1" smtClean="0">
                <a:solidFill>
                  <a:srgbClr val="FF0066"/>
                </a:solidFill>
              </a:rPr>
              <a:t>XVIII</a:t>
            </a:r>
            <a:r>
              <a:rPr lang="it-IT" sz="1400" dirty="0" smtClean="0">
                <a:solidFill>
                  <a:srgbClr val="FF0066"/>
                </a:solidFill>
              </a:rPr>
              <a:t> si tenta di dare un assetto definitivo alla fontana;</a:t>
            </a:r>
          </a:p>
          <a:p>
            <a:pPr>
              <a:buFont typeface="Arial" pitchFamily="34" charset="0"/>
              <a:buChar char="•"/>
            </a:pPr>
            <a:r>
              <a:rPr lang="it-IT" sz="1400" dirty="0" smtClean="0">
                <a:solidFill>
                  <a:srgbClr val="FF0066"/>
                </a:solidFill>
              </a:rPr>
              <a:t> 1732-1766 progetto completato da Giuseppe </a:t>
            </a:r>
            <a:r>
              <a:rPr lang="it-IT" sz="1400" dirty="0" err="1" smtClean="0">
                <a:solidFill>
                  <a:srgbClr val="FF0066"/>
                </a:solidFill>
              </a:rPr>
              <a:t>Pannini</a:t>
            </a:r>
            <a:r>
              <a:rPr lang="it-IT" sz="1400" dirty="0" smtClean="0">
                <a:solidFill>
                  <a:srgbClr val="FF0066"/>
                </a:solidFill>
              </a:rPr>
              <a:t> e dopo la sua morte da Nicola Salvi.</a:t>
            </a:r>
          </a:p>
          <a:p>
            <a:r>
              <a:rPr lang="it-IT" sz="1400" dirty="0" smtClean="0">
                <a:solidFill>
                  <a:srgbClr val="FF0066"/>
                </a:solidFill>
              </a:rPr>
              <a:t>La fontana rappresenta il dio Oceano che guida un cocchio a forma di conchiglia trainato da cavalli e tritoni. Ai suoi lati ci sono Salubrità e Abbondanza , sopra di loro dei basso rilievi raffigurano Marco </a:t>
            </a:r>
            <a:r>
              <a:rPr lang="it-IT" sz="1400" dirty="0" err="1" smtClean="0">
                <a:solidFill>
                  <a:srgbClr val="FF0066"/>
                </a:solidFill>
              </a:rPr>
              <a:t>Vipsanio</a:t>
            </a:r>
            <a:r>
              <a:rPr lang="it-IT" sz="1400" dirty="0" smtClean="0">
                <a:solidFill>
                  <a:srgbClr val="FF0066"/>
                </a:solidFill>
              </a:rPr>
              <a:t> Agrippa mentre approva la costruzione dell’acquedotto insieme alla </a:t>
            </a:r>
            <a:r>
              <a:rPr lang="it-IT" sz="1400" dirty="0" err="1" smtClean="0">
                <a:solidFill>
                  <a:srgbClr val="FF0066"/>
                </a:solidFill>
              </a:rPr>
              <a:t>Virgo</a:t>
            </a:r>
            <a:r>
              <a:rPr lang="it-IT" sz="1400" dirty="0" smtClean="0">
                <a:solidFill>
                  <a:srgbClr val="FF0066"/>
                </a:solidFill>
              </a:rPr>
              <a:t> che mostra ai soldati le fonti.</a:t>
            </a:r>
            <a:endParaRPr lang="it-IT" sz="1400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2.98797E-6 L 0.75035 0.000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29417E-6 L 0.34062 0.003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7734E-6 L -0.56927 0.0046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45143E-6 L -0.975 -0.0074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8" y="-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571472" y="214290"/>
            <a:ext cx="7955704" cy="24929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it-IT" sz="3600" b="1" cap="none" spc="50" dirty="0" smtClean="0">
                <a:ln w="28575">
                  <a:solidFill>
                    <a:schemeClr val="tx1"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La voglia di stupire con sfarzo eccessivo</a:t>
            </a:r>
          </a:p>
          <a:p>
            <a:pPr algn="ctr"/>
            <a:r>
              <a:rPr lang="it-IT" sz="3600" b="1" spc="50" dirty="0">
                <a:ln w="28575">
                  <a:solidFill>
                    <a:schemeClr val="tx1"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p</a:t>
            </a:r>
            <a:r>
              <a:rPr lang="it-IT" sz="3600" b="1" spc="50" dirty="0" smtClean="0">
                <a:ln w="28575">
                  <a:solidFill>
                    <a:schemeClr val="tx1"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erdura attraverso i secoli:</a:t>
            </a:r>
          </a:p>
          <a:p>
            <a:pPr algn="ctr"/>
            <a:r>
              <a:rPr lang="it-IT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DUBAI MAGIC FOUNTAIN</a:t>
            </a:r>
          </a:p>
          <a:p>
            <a:pPr algn="ctr"/>
            <a:endParaRPr lang="it-IT" sz="36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0" y="221455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600" dirty="0" smtClean="0">
                <a:solidFill>
                  <a:srgbClr val="FFC000"/>
                </a:solidFill>
              </a:rPr>
              <a:t>Progettata da Alex </a:t>
            </a:r>
            <a:r>
              <a:rPr lang="it-IT" sz="1600" dirty="0" err="1" smtClean="0">
                <a:solidFill>
                  <a:srgbClr val="FFC000"/>
                </a:solidFill>
              </a:rPr>
              <a:t>Salomoun</a:t>
            </a:r>
            <a:r>
              <a:rPr lang="it-IT" sz="1600" dirty="0" smtClean="0">
                <a:solidFill>
                  <a:srgbClr val="FFC000"/>
                </a:solidFill>
              </a:rPr>
              <a:t>, questa è la fontana più grande del mondo, è lunga 275 e i suoi getti possono arrivare a 150 m di altezza.</a:t>
            </a:r>
            <a:endParaRPr lang="it-IT" sz="1600" dirty="0">
              <a:solidFill>
                <a:srgbClr val="FFC000"/>
              </a:solidFill>
            </a:endParaRPr>
          </a:p>
        </p:txBody>
      </p:sp>
      <p:pic>
        <p:nvPicPr>
          <p:cNvPr id="23556" name="Picture 4" descr="C:\Users\Pc\Documents\scuola\scienze\progetto acqua\p. acqua\dubai dancing fountain 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4519598"/>
            <a:ext cx="3117869" cy="2338402"/>
          </a:xfrm>
          <a:prstGeom prst="rect">
            <a:avLst/>
          </a:prstGeom>
          <a:noFill/>
        </p:spPr>
      </p:pic>
      <p:pic>
        <p:nvPicPr>
          <p:cNvPr id="23557" name="Picture 5" descr="C:\Users\Pc\Documents\scuola\scienze\progetto acqua\p. acqua\dubai dancing fountain 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2928934"/>
            <a:ext cx="3153634" cy="2012958"/>
          </a:xfrm>
          <a:prstGeom prst="rect">
            <a:avLst/>
          </a:prstGeom>
          <a:noFill/>
        </p:spPr>
      </p:pic>
      <p:pic>
        <p:nvPicPr>
          <p:cNvPr id="23555" name="Picture 3" descr="C:\Users\Pc\Documents\scuola\scienze\progetto acqua\p. acqua\dubai dancing fountai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928934"/>
            <a:ext cx="3296116" cy="221457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xit" presetSubtype="4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2000" fill="hold"/>
                                        <p:tgtEl>
                                          <p:spTgt spid="2355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9" dur="2000" fill="hold"/>
                                        <p:tgtEl>
                                          <p:spTgt spid="235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9" dur="2000" fill="hold"/>
                                        <p:tgtEl>
                                          <p:spTgt spid="2355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5" grpId="0"/>
      <p:bldP spid="5" grpId="1"/>
      <p:bldP spid="5" grpId="2"/>
      <p:bldP spid="5" grpId="3"/>
    </p:bld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442</TotalTime>
  <Words>882</Words>
  <Application>Microsoft Office PowerPoint</Application>
  <PresentationFormat>Presentazione su schermo (4:3)</PresentationFormat>
  <Paragraphs>41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1" baseType="lpstr">
      <vt:lpstr>Tema di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</dc:creator>
  <cp:lastModifiedBy>Pc</cp:lastModifiedBy>
  <cp:revision>40</cp:revision>
  <dcterms:created xsi:type="dcterms:W3CDTF">2012-02-29T15:28:47Z</dcterms:created>
  <dcterms:modified xsi:type="dcterms:W3CDTF">2012-03-21T19:15:58Z</dcterms:modified>
</cp:coreProperties>
</file>